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ssistant" pitchFamily="2" charset="-79"/>
      <p:regular r:id="rId21"/>
      <p:bold r:id="rId22"/>
    </p:embeddedFont>
    <p:embeddedFont>
      <p:font typeface="Assistant ExtraBold" pitchFamily="2" charset="-79"/>
      <p:bold r:id="rId23"/>
    </p:embeddedFont>
    <p:embeddedFont>
      <p:font typeface="Assistant SemiBold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K2LvusiS2mLdY1T6g20Q/QrFY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92" autoAdjust="0"/>
  </p:normalViewPr>
  <p:slideViewPr>
    <p:cSldViewPr snapToGrid="0">
      <p:cViewPr varScale="1">
        <p:scale>
          <a:sx n="109" d="100"/>
          <a:sy n="109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באקסל</a:t>
            </a:r>
            <a:r>
              <a:rPr lang="he-IL" sz="1400" dirty="0"/>
              <a:t>, </a:t>
            </a:r>
            <a:r>
              <a:rPr lang="iw-IL" sz="1400" dirty="0"/>
              <a:t>מסמנים את הנתונים הרצויים </a:t>
            </a:r>
            <a:r>
              <a:rPr lang="he-IL" sz="1400" dirty="0"/>
              <a:t>(+</a:t>
            </a:r>
            <a:r>
              <a:rPr lang="iw-IL" sz="1400" dirty="0"/>
              <a:t>שמות התקופות הרצויות</a:t>
            </a:r>
            <a:r>
              <a:rPr lang="he-IL" sz="1400" dirty="0"/>
              <a:t>) </a:t>
            </a:r>
            <a:r>
              <a:rPr lang="iw-IL" sz="1400" dirty="0"/>
              <a:t>ולאחר מכן הולכים ללשונית "הוספה</a:t>
            </a:r>
            <a:r>
              <a:rPr lang="he-IL" sz="1400" dirty="0"/>
              <a:t>" ← "</a:t>
            </a:r>
            <a:r>
              <a:rPr lang="iw-IL" sz="1400" dirty="0"/>
              <a:t>תרשימים"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 ולחיצה על "הוסף תרשים קו או שטח</a:t>
            </a:r>
            <a:r>
              <a:rPr lang="he-IL" sz="1400" dirty="0"/>
              <a:t>". </a:t>
            </a:r>
            <a:r>
              <a:rPr lang="iw-IL" sz="1400" dirty="0"/>
              <a:t>מרשימת התרשימים שנפתחת לאחר הלחיצה</a:t>
            </a:r>
            <a:r>
              <a:rPr lang="he-IL" sz="1400" dirty="0"/>
              <a:t>, </a:t>
            </a:r>
            <a:r>
              <a:rPr lang="iw-IL" sz="1400" dirty="0"/>
              <a:t>יש ללחוץ על התרשים הראשון.</a:t>
            </a: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>
                <a:latin typeface="Arial"/>
                <a:ea typeface="Arial"/>
                <a:cs typeface="Arial"/>
                <a:sym typeface="Arial"/>
              </a:rPr>
              <a:t>גרף פיזור משמש להצגת הקשר בין שני משתנים ועוזר לגלות אם קיים מתאם גבוה או נמוך בין המשתנים.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כל נקודה על הגרף היא שילוב של שני ערכים - הערך בציר </a:t>
            </a:r>
            <a:r>
              <a:rPr lang="en-US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והערך בציר </a:t>
            </a:r>
            <a:r>
              <a:rPr lang="en-US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400"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כך לדוגמה, הנקודה המסומנת באדום פירושה שהיו 171 הורדות של האפליקציה (ציר </a:t>
            </a:r>
            <a:r>
              <a:rPr lang="en-US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- מספר הורדות {בקרב בני 16} ציר </a:t>
            </a:r>
            <a:r>
              <a:rPr lang="en-US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- גיל).</a:t>
            </a:r>
            <a:endParaRPr lang="he-IL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lang="he-IL"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באקסל</a:t>
            </a:r>
            <a:r>
              <a:rPr lang="he-IL" sz="1400" dirty="0"/>
              <a:t>, מ</a:t>
            </a:r>
            <a:r>
              <a:rPr lang="iw-IL" sz="1400" dirty="0"/>
              <a:t>סמנים את הנתונים הרצויים</a:t>
            </a:r>
            <a:r>
              <a:rPr lang="he-IL" sz="1400" dirty="0"/>
              <a:t>, </a:t>
            </a:r>
            <a:r>
              <a:rPr lang="iw-IL" sz="1400" dirty="0"/>
              <a:t>ולאחר מכן הולכים ללשונית "הוספה</a:t>
            </a:r>
            <a:r>
              <a:rPr lang="he-IL" sz="1400" dirty="0"/>
              <a:t>" ← "</a:t>
            </a:r>
            <a:r>
              <a:rPr lang="iw-IL" sz="1400" dirty="0"/>
              <a:t>תרשימים</a:t>
            </a:r>
            <a:r>
              <a:rPr lang="he-IL" sz="1400" dirty="0"/>
              <a:t>" </a:t>
            </a:r>
            <a:r>
              <a:rPr lang="iw-IL" sz="1400" dirty="0"/>
              <a:t>ולחיצה על "הוסף תרשים פיזור</a:t>
            </a:r>
            <a:r>
              <a:rPr lang="he-IL" sz="1400" dirty="0"/>
              <a:t>".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מרשימת התרשימים שנפתחת לאחר הלחיצה יש ללחוץ על התרשים הראשון.</a:t>
            </a:r>
            <a:endParaRPr lang="he-IL"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he-IL" sz="1400" dirty="0"/>
              <a:t>* </a:t>
            </a:r>
            <a:r>
              <a:rPr lang="iw-IL" sz="1400" dirty="0"/>
              <a:t>לסימון כל נתוני הטבלה כפי שמופיע ב</a:t>
            </a:r>
            <a:r>
              <a:rPr lang="he-IL" sz="1400" dirty="0"/>
              <a:t>-</a:t>
            </a:r>
            <a:r>
              <a:rPr lang="en-US" sz="1400" dirty="0"/>
              <a:t>gif</a:t>
            </a:r>
            <a:r>
              <a:rPr lang="he-IL" sz="1400" dirty="0"/>
              <a:t>, </a:t>
            </a:r>
            <a:r>
              <a:rPr lang="iw-IL" sz="1400" dirty="0"/>
              <a:t>אפשר להשתמש בקיצור Ctrl</a:t>
            </a:r>
            <a:r>
              <a:rPr lang="he-IL" sz="1400" dirty="0"/>
              <a:t> </a:t>
            </a:r>
            <a:r>
              <a:rPr lang="iw-IL" sz="1400" dirty="0"/>
              <a:t>+</a:t>
            </a:r>
            <a:r>
              <a:rPr lang="he-IL" sz="1400" dirty="0"/>
              <a:t> </a:t>
            </a:r>
            <a:r>
              <a:rPr lang="iw-IL" sz="1400" dirty="0"/>
              <a:t>Shift</a:t>
            </a:r>
            <a:r>
              <a:rPr lang="he-IL" sz="1400" dirty="0"/>
              <a:t> + </a:t>
            </a:r>
            <a:r>
              <a:rPr lang="iw-IL" sz="1400" dirty="0"/>
              <a:t>חץ למטה.</a:t>
            </a:r>
            <a:endParaRPr sz="1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דונו בכיתה מהו הגרף שיציג נתונים אלו באופן הברור והפשוט ביותר.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פתרון</a:t>
            </a:r>
            <a:r>
              <a:rPr lang="he-IL" sz="1400" dirty="0"/>
              <a:t>: </a:t>
            </a:r>
            <a:r>
              <a:rPr lang="iw-IL" sz="1400" dirty="0"/>
              <a:t>במקרה זה אפשר להשתמש גם בגרף קו וגם בגרף עמודות </a:t>
            </a:r>
            <a:r>
              <a:rPr lang="he-IL" sz="1400" dirty="0"/>
              <a:t>(</a:t>
            </a:r>
            <a:r>
              <a:rPr lang="iw-IL" sz="1400" dirty="0"/>
              <a:t>שכן מדובר בהצגה לפי חודשים</a:t>
            </a:r>
            <a:r>
              <a:rPr lang="he-IL" sz="1400" dirty="0"/>
              <a:t>, </a:t>
            </a:r>
            <a:r>
              <a:rPr lang="iw-IL" sz="1400" dirty="0"/>
              <a:t>אין הכרח בקו רציף</a:t>
            </a:r>
            <a:r>
              <a:rPr lang="he-IL" sz="140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במקרה זה אפשר יהיה לראות מגמתיות </a:t>
            </a:r>
            <a:r>
              <a:rPr lang="he-IL" sz="1400" dirty="0"/>
              <a:t>(</a:t>
            </a:r>
            <a:r>
              <a:rPr lang="iw-IL" sz="1400" dirty="0"/>
              <a:t>אם קיימת</a:t>
            </a:r>
            <a:r>
              <a:rPr lang="he-IL" sz="1400" dirty="0"/>
              <a:t>) </a:t>
            </a:r>
            <a:r>
              <a:rPr lang="iw-IL" sz="1400" dirty="0"/>
              <a:t>גם באמצעות גרף עמודות</a:t>
            </a:r>
            <a:r>
              <a:rPr lang="he-IL" sz="1400" dirty="0"/>
              <a:t>, </a:t>
            </a:r>
            <a:r>
              <a:rPr lang="iw-IL" sz="1400" dirty="0"/>
              <a:t>אם כי יידרש מעט יותר מאמץ להבין זאת מתוך גרף עמודות מאשר מתוך גרף קו.</a:t>
            </a:r>
            <a:endParaRPr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דונו בכיתה מהו הגרף שיציג נתונים אלו באופן הברור והפשוט ביותר.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פתרון</a:t>
            </a:r>
            <a:r>
              <a:rPr lang="he-IL" sz="1400" dirty="0"/>
              <a:t>: </a:t>
            </a:r>
            <a:r>
              <a:rPr lang="iw-IL" sz="1400" dirty="0"/>
              <a:t>מאחר שמדובר ב-7 קטגוריות</a:t>
            </a:r>
            <a:r>
              <a:rPr lang="he-IL" sz="1400" dirty="0"/>
              <a:t>, </a:t>
            </a:r>
            <a:r>
              <a:rPr lang="iw-IL" sz="1400" dirty="0"/>
              <a:t>רצוי במקרה המתואר להשתמש בגרף עמודות </a:t>
            </a:r>
            <a:r>
              <a:rPr lang="he-IL" sz="1400" dirty="0"/>
              <a:t>(</a:t>
            </a:r>
            <a:r>
              <a:rPr lang="iw-IL" sz="1400" dirty="0"/>
              <a:t>ולא בגרף פאי</a:t>
            </a:r>
            <a:r>
              <a:rPr lang="he-IL" sz="1400" dirty="0"/>
              <a:t>, </a:t>
            </a:r>
            <a:r>
              <a:rPr lang="iw-IL" sz="1400" dirty="0"/>
              <a:t>בו מספר הקטגוריות הרב יעמיס יותר מדי מידע ויכביד על הבנת הנתונים</a:t>
            </a:r>
            <a:r>
              <a:rPr lang="he-IL" sz="140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הדגש במקרה זה אינו בחלוקת השלם </a:t>
            </a:r>
            <a:r>
              <a:rPr lang="he-IL" sz="1400" dirty="0"/>
              <a:t>(</a:t>
            </a:r>
            <a:r>
              <a:rPr lang="iw-IL" sz="1400" dirty="0"/>
              <a:t>אחוזים</a:t>
            </a:r>
            <a:r>
              <a:rPr lang="he-IL" sz="1400" dirty="0"/>
              <a:t>), </a:t>
            </a:r>
            <a:r>
              <a:rPr lang="iw-IL" sz="1400" dirty="0"/>
              <a:t>אלא ב</a:t>
            </a:r>
            <a:r>
              <a:rPr lang="iw-IL" sz="1400" b="1" dirty="0"/>
              <a:t>הבדלים</a:t>
            </a:r>
            <a:r>
              <a:rPr lang="iw-IL" sz="1400" dirty="0"/>
              <a:t> בין הקבוצות</a:t>
            </a:r>
            <a:r>
              <a:rPr lang="he-IL" sz="1400" dirty="0"/>
              <a:t> - </a:t>
            </a:r>
            <a:r>
              <a:rPr lang="iw-IL" sz="1400" dirty="0"/>
              <a:t>את ההבדלים קל יותר לראות בגרף עמודות.</a:t>
            </a:r>
            <a:endParaRPr sz="14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דונו בכיתה מהו הגרף שיציג נתונים אלו באופן הברור והפשוט ביותר.</a:t>
            </a:r>
            <a:endParaRPr lang="he-IL"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פתר</a:t>
            </a:r>
            <a:r>
              <a:rPr lang="he-IL" sz="1400" dirty="0" err="1"/>
              <a:t>ון</a:t>
            </a:r>
            <a:r>
              <a:rPr lang="he-IL" sz="1400" dirty="0"/>
              <a:t>: </a:t>
            </a:r>
            <a:r>
              <a:rPr lang="iw-IL" sz="1400" dirty="0"/>
              <a:t>במקרה המתואר הגרף הפשוט והברור ביותר להבנה יהיה גרף עוגה</a:t>
            </a:r>
            <a:r>
              <a:rPr lang="he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גם גרף עמודות יכול לעבוד כאן</a:t>
            </a:r>
            <a:r>
              <a:rPr lang="he-IL" sz="1400" dirty="0"/>
              <a:t>, </a:t>
            </a:r>
            <a:r>
              <a:rPr lang="iw-IL" sz="1400" dirty="0"/>
              <a:t>אבל גרף עוגה מראה את החלק מתוך השלם באופן מובהק ופשוט ביות</a:t>
            </a:r>
            <a:r>
              <a:rPr lang="he-IL" sz="1400" dirty="0"/>
              <a:t>ר (</a:t>
            </a:r>
            <a:r>
              <a:rPr lang="iw-IL" sz="1400" dirty="0"/>
              <a:t>במקרה זה השלם</a:t>
            </a:r>
            <a:r>
              <a:rPr lang="he-IL" sz="1400" dirty="0"/>
              <a:t> = </a:t>
            </a:r>
            <a:r>
              <a:rPr lang="iw-IL" sz="1400" dirty="0"/>
              <a:t>הלקוחות שלקחו משכנתא</a:t>
            </a:r>
            <a:r>
              <a:rPr lang="he-IL" sz="1400" dirty="0"/>
              <a:t>).</a:t>
            </a:r>
            <a:endParaRPr sz="14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דונו בכיתה מהו הגרף שיציג נתונים אלו באופן הברור והפשוט ביותר.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פתרון</a:t>
            </a:r>
            <a:r>
              <a:rPr lang="he-IL" sz="1400" dirty="0"/>
              <a:t>: </a:t>
            </a:r>
            <a:r>
              <a:rPr lang="iw-IL" sz="1400" dirty="0"/>
              <a:t>המנהלים במקרה זה דורשים במפורש את האפשרות לראות מגמה</a:t>
            </a:r>
            <a:r>
              <a:rPr lang="he-IL" sz="1400" dirty="0"/>
              <a:t>, </a:t>
            </a:r>
            <a:r>
              <a:rPr lang="iw-IL" sz="1400" dirty="0"/>
              <a:t>לכן נבחר להשתמש כאן בגרף קו.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למתקדמים</a:t>
            </a:r>
            <a:r>
              <a:rPr lang="he-IL" sz="1400" dirty="0"/>
              <a:t> - </a:t>
            </a:r>
            <a:r>
              <a:rPr lang="iw-IL" sz="1400" dirty="0"/>
              <a:t>אפשר להשתמש בגרף משולב</a:t>
            </a:r>
            <a:r>
              <a:rPr lang="he-IL" sz="1400" dirty="0"/>
              <a:t> – </a:t>
            </a:r>
            <a:r>
              <a:rPr lang="iw-IL" sz="1400" dirty="0"/>
              <a:t>קו</a:t>
            </a:r>
            <a:r>
              <a:rPr lang="he-IL" sz="1400" dirty="0"/>
              <a:t> + </a:t>
            </a:r>
            <a:r>
              <a:rPr lang="iw-IL" sz="1400" dirty="0"/>
              <a:t>עמודות</a:t>
            </a:r>
            <a:r>
              <a:rPr lang="he-IL" sz="1400" dirty="0"/>
              <a:t>!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העמודות יציגו את מספר הלקוחות שהיו בבנק בכל חודש בשנה האחרונה</a:t>
            </a:r>
            <a:r>
              <a:rPr lang="he-IL" sz="1400" dirty="0"/>
              <a:t>, </a:t>
            </a:r>
            <a:r>
              <a:rPr lang="iw-IL" sz="1400" dirty="0"/>
              <a:t>והקו יציג את העליות והירידות במספר הלקוחות על פני כל השנה </a:t>
            </a:r>
            <a:r>
              <a:rPr lang="he-IL" sz="1400" dirty="0"/>
              <a:t>(</a:t>
            </a:r>
            <a:r>
              <a:rPr lang="iw-IL" sz="1400" dirty="0"/>
              <a:t>באופן יומי רציף, לא רק פעם בחודש</a:t>
            </a:r>
            <a:r>
              <a:rPr lang="he-IL" sz="140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באופן זה</a:t>
            </a:r>
            <a:r>
              <a:rPr lang="he-IL" sz="1400" dirty="0"/>
              <a:t>, </a:t>
            </a:r>
            <a:r>
              <a:rPr lang="iw-IL" sz="1400" dirty="0"/>
              <a:t>המתבונן בגרף יכול לבחור במה להתמקד</a:t>
            </a:r>
            <a:r>
              <a:rPr lang="he-IL" sz="1400" dirty="0"/>
              <a:t> - </a:t>
            </a:r>
            <a:r>
              <a:rPr lang="iw-IL" sz="1400" dirty="0"/>
              <a:t>אם יסתכל על הקו יראה בעיקר את המגמתיות</a:t>
            </a:r>
            <a:r>
              <a:rPr lang="he-IL" sz="1400" dirty="0"/>
              <a:t>, </a:t>
            </a:r>
            <a:r>
              <a:rPr lang="iw-IL" sz="1400" dirty="0"/>
              <a:t>ואם יסתכל על העמודות יראה בעיקר את מספר הלקוחות ואת ההבדלים ביניהם.</a:t>
            </a:r>
            <a:endParaRPr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/>
              <a:t>עוברים לתרגול באקסל, בהצלחה!</a:t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0350" algn="r" rtl="1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iw-IL" sz="1400" dirty="0"/>
              <a:t>באמצעות כלים ויזואליים אנו יכולים </a:t>
            </a:r>
            <a:r>
              <a:rPr lang="iw-IL" sz="1400" b="1" dirty="0"/>
              <a:t>לספר את הסיפור</a:t>
            </a:r>
            <a:r>
              <a:rPr lang="iw-IL" sz="1400" b="0" dirty="0"/>
              <a:t> של המספרים. בעוד שבטבלה </a:t>
            </a:r>
            <a:r>
              <a:rPr lang="iw-IL" sz="1400" dirty="0"/>
              <a:t>אפשר</a:t>
            </a:r>
            <a:r>
              <a:rPr lang="iw-IL" sz="1400" b="0" dirty="0"/>
              <a:t> לראות רק נתונים, כלים ויזואליים עוזרים לנו להבין את </a:t>
            </a:r>
            <a:r>
              <a:rPr lang="iw-IL" sz="1400" b="1" dirty="0"/>
              <a:t>הקשר</a:t>
            </a:r>
            <a:r>
              <a:rPr lang="iw-IL" sz="1400" b="0" dirty="0"/>
              <a:t> שבין הנתונים.</a:t>
            </a:r>
            <a:endParaRPr sz="1400" dirty="0"/>
          </a:p>
          <a:p>
            <a:pPr marL="228600" lvl="0" indent="-260350" algn="r" rtl="1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iw-IL" sz="1400" b="0" dirty="0"/>
              <a:t>כלים ויזואליים מסייעים לנו </a:t>
            </a:r>
            <a:r>
              <a:rPr lang="iw-IL" sz="1400" b="1" dirty="0"/>
              <a:t>להבחין בין עיקר לטפל</a:t>
            </a:r>
            <a:r>
              <a:rPr lang="he-IL" sz="1400" b="0" dirty="0"/>
              <a:t>. </a:t>
            </a:r>
            <a:r>
              <a:rPr lang="iw-IL" sz="1400" b="0" dirty="0"/>
              <a:t>בעוד שהטבלה מציגה את כלל הנתונים</a:t>
            </a:r>
            <a:r>
              <a:rPr lang="he-IL" sz="1400" b="0" dirty="0"/>
              <a:t>, </a:t>
            </a:r>
            <a:r>
              <a:rPr lang="iw-IL" sz="1400" b="0" dirty="0"/>
              <a:t>כלים ויזואליים ידגישו את </a:t>
            </a:r>
            <a:r>
              <a:rPr lang="iw-IL" sz="1400" b="1" dirty="0"/>
              <a:t>עיקרי הדברים</a:t>
            </a:r>
            <a:r>
              <a:rPr lang="iw-IL" sz="1400" b="0" dirty="0"/>
              <a:t> ש</a:t>
            </a:r>
            <a:r>
              <a:rPr lang="iw-IL" sz="1400" dirty="0"/>
              <a:t>אפשר</a:t>
            </a:r>
            <a:r>
              <a:rPr lang="iw-IL" sz="1400" b="0" dirty="0"/>
              <a:t> להבין מתוך הנתונים.</a:t>
            </a:r>
            <a:endParaRPr sz="1400" dirty="0"/>
          </a:p>
          <a:p>
            <a:pPr marL="228600" lvl="0" indent="-260350" algn="r" rtl="1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iw-IL" sz="1400" b="0" dirty="0"/>
              <a:t>כלים ויזואליים כמו צבע</a:t>
            </a:r>
            <a:r>
              <a:rPr lang="he-IL" sz="1400" b="0" dirty="0"/>
              <a:t>, </a:t>
            </a:r>
            <a:r>
              <a:rPr lang="iw-IL" sz="1400" b="0" dirty="0"/>
              <a:t>צורה וגודל </a:t>
            </a:r>
            <a:r>
              <a:rPr lang="he-IL" sz="1400" b="0" dirty="0"/>
              <a:t>(</a:t>
            </a:r>
            <a:r>
              <a:rPr lang="iw-IL" sz="1400" b="0" dirty="0"/>
              <a:t>המוכרים לכולם</a:t>
            </a:r>
            <a:r>
              <a:rPr lang="he-IL" sz="1400" b="0" dirty="0"/>
              <a:t>, </a:t>
            </a:r>
            <a:r>
              <a:rPr lang="iw-IL" sz="1400" b="0" dirty="0"/>
              <a:t>אם הם עוסקים בנתונים ואם לא</a:t>
            </a:r>
            <a:r>
              <a:rPr lang="he-IL" sz="1400" b="0" dirty="0"/>
              <a:t>) </a:t>
            </a:r>
            <a:r>
              <a:rPr lang="iw-IL" sz="1400" b="1" dirty="0"/>
              <a:t>מנגישים</a:t>
            </a:r>
            <a:r>
              <a:rPr lang="iw-IL" sz="1400" b="0" dirty="0"/>
              <a:t> את המידע </a:t>
            </a:r>
            <a:r>
              <a:rPr lang="iw-IL" sz="1400" dirty="0"/>
              <a:t>ל</a:t>
            </a:r>
            <a:r>
              <a:rPr lang="iw-IL" sz="1400" b="0" dirty="0"/>
              <a:t>צופים.</a:t>
            </a:r>
            <a:endParaRPr sz="1400" dirty="0"/>
          </a:p>
          <a:p>
            <a:pPr marL="228600" lvl="0" indent="-17145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* חשוב לציין בשלב זה</a:t>
            </a:r>
            <a:r>
              <a:rPr lang="he-IL" sz="1400" b="0" dirty="0"/>
              <a:t> – "</a:t>
            </a:r>
            <a:r>
              <a:rPr lang="iw-IL" sz="1400" b="0" dirty="0"/>
              <a:t>גרפים</a:t>
            </a:r>
            <a:r>
              <a:rPr lang="he-IL" sz="1400" b="0" dirty="0"/>
              <a:t>" </a:t>
            </a:r>
            <a:r>
              <a:rPr lang="iw-IL" sz="1400" b="0" dirty="0"/>
              <a:t>הם קבוצה של כלים ויזואליים להצגת מידע</a:t>
            </a:r>
            <a:r>
              <a:rPr lang="he-IL" sz="1400" b="0" dirty="0"/>
              <a:t>, </a:t>
            </a:r>
            <a:r>
              <a:rPr lang="iw-IL" sz="1400" b="0" dirty="0"/>
              <a:t>אך קיימים גם כלים ויזואליים נוספים ושימושיים</a:t>
            </a:r>
            <a:r>
              <a:rPr lang="he-IL" sz="1400" b="0" dirty="0"/>
              <a:t>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לדוגמה</a:t>
            </a:r>
            <a:r>
              <a:rPr lang="he-IL" sz="1400" b="0" dirty="0"/>
              <a:t>, </a:t>
            </a:r>
            <a:r>
              <a:rPr lang="iw-IL" sz="1400" b="0" dirty="0"/>
              <a:t>היסטוגרמה </a:t>
            </a:r>
            <a:r>
              <a:rPr lang="he-IL" sz="1400" b="0" dirty="0"/>
              <a:t>(</a:t>
            </a:r>
            <a:r>
              <a:rPr lang="iw-IL" sz="1400" b="0" dirty="0"/>
              <a:t>עליה נלמד בשיעור הבא</a:t>
            </a:r>
            <a:r>
              <a:rPr lang="he-IL" sz="1400" b="0" dirty="0"/>
              <a:t>) </a:t>
            </a:r>
            <a:r>
              <a:rPr lang="iw-IL" sz="1400" b="0" dirty="0"/>
              <a:t>או אינפוגרפיקה </a:t>
            </a:r>
            <a:r>
              <a:rPr lang="he-IL" sz="1400" b="0" dirty="0"/>
              <a:t>(</a:t>
            </a:r>
            <a:r>
              <a:rPr lang="iw-IL" sz="1400" b="0" dirty="0"/>
              <a:t>על כך לא נלמד במסגרת שיעורי המגמה</a:t>
            </a:r>
            <a:r>
              <a:rPr lang="he-IL" sz="1400" b="0" dirty="0"/>
              <a:t>).</a:t>
            </a: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/>
              <a:t>דוגמאות למקרים שבהם ייעשה שימוש בגרף עמודות: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/>
              <a:t>* הצגת כמות המכירות של מספר מוצרים לשם השוואה ביניהם</a:t>
            </a:r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e-IL" sz="1400" dirty="0"/>
              <a:t>הצגת מספר המנדטים של כל מפלגה בסקר בחירות.</a:t>
            </a:r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e-IL" sz="1400" dirty="0"/>
              <a:t>השוואה בין מחירים של מוצרים דומים זה לזה, למשל - השוואת מחירי </a:t>
            </a:r>
            <a:r>
              <a:rPr lang="he-IL" sz="1400" dirty="0" err="1"/>
              <a:t>סמארטפונים</a:t>
            </a:r>
            <a:r>
              <a:rPr lang="he-IL" sz="1400" dirty="0"/>
              <a:t> בין מספר חנויות.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באקסל</a:t>
            </a:r>
            <a:r>
              <a:rPr lang="he-IL" sz="1400" dirty="0"/>
              <a:t>, </a:t>
            </a:r>
            <a:r>
              <a:rPr lang="iw-IL" sz="1400" dirty="0"/>
              <a:t>מסמנים את הנתונים הרצויים </a:t>
            </a:r>
            <a:r>
              <a:rPr lang="he-IL" sz="1400" dirty="0"/>
              <a:t>(+</a:t>
            </a:r>
            <a:r>
              <a:rPr lang="iw-IL" sz="1400" dirty="0"/>
              <a:t>שמות הקטגוריות</a:t>
            </a:r>
            <a:r>
              <a:rPr lang="he-IL" sz="1400" dirty="0"/>
              <a:t>), </a:t>
            </a:r>
            <a:r>
              <a:rPr lang="iw-IL" sz="1400" dirty="0"/>
              <a:t>ולאחר מכן הולכים ללשונית "הוספ</a:t>
            </a:r>
            <a:r>
              <a:rPr lang="he-IL" sz="1400" dirty="0"/>
              <a:t>ה" ← "</a:t>
            </a:r>
            <a:r>
              <a:rPr lang="iw-IL" sz="1400" dirty="0"/>
              <a:t>תרשימים</a:t>
            </a:r>
            <a:r>
              <a:rPr lang="he-IL" sz="1400" dirty="0"/>
              <a:t>"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ולחיצה על </a:t>
            </a:r>
            <a:r>
              <a:rPr lang="he-IL" sz="1400" dirty="0"/>
              <a:t>"</a:t>
            </a:r>
            <a:r>
              <a:rPr lang="iw-IL" sz="1400" dirty="0"/>
              <a:t>הוסף תרשים טורים או עמודות</a:t>
            </a:r>
            <a:r>
              <a:rPr lang="he-IL" sz="1400" dirty="0"/>
              <a:t>". </a:t>
            </a:r>
            <a:r>
              <a:rPr lang="iw-IL" sz="1400" dirty="0"/>
              <a:t>מרשימת התרשימים שנפתחת לאחר הלחיצה יש ללחוץ על התרשים הראשון.</a:t>
            </a: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/>
              <a:t>גם עוגה עם "חור" היא עדיין עוגה! לעתים תפגשו את הגרף הזה גם בשם "גרף </a:t>
            </a:r>
            <a:r>
              <a:rPr lang="he-IL" sz="900" dirty="0" err="1"/>
              <a:t>דונאט</a:t>
            </a:r>
            <a:r>
              <a:rPr lang="he-IL" sz="900" dirty="0"/>
              <a:t>".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/>
              <a:t>היתרון העיקרי של השימוש בגרף עוגה הוא שקל מאוד לראות באמצעותו את ה"נתח" של כל קטגוריה.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/>
              <a:t>לדוגמה, בגרף המוצג בשקופית - הנתח הכחול מהווה כמעט ¾ מהשלם, והנתחים הצהוב והאדום יחד מהווים בדיוק ¼ מהשלם.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9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/>
              <a:t>דוגמאות למקרים שבהם ייעשה שימוש בגרף עוגה: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9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/>
              <a:t>* הצגת התפלגות של תשובות לסקר בין המשתתפים בסקר (במקרה זה - המשתתפים בסקר = השלם).</a:t>
            </a:r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e-IL" sz="900" dirty="0"/>
              <a:t>כמה מהמנהלים הבכירים בחברה הם נשים וכמה גברים.</a:t>
            </a:r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e-IL" sz="900" dirty="0"/>
              <a:t>הצגת התפלגות תקציב החינוך בממשלה הנוכחית.</a:t>
            </a:r>
          </a:p>
          <a:p>
            <a:pPr marL="171450" lvl="0" indent="-11430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endParaRPr lang="he-IL" sz="9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he-IL" sz="900" dirty="0">
                <a:solidFill>
                  <a:schemeClr val="dk1"/>
                </a:solidFill>
              </a:rPr>
              <a:t>האם תוכלו לחשוב על דוגמאות נוספות למקרים שבהם תשתמשו </a:t>
            </a:r>
            <a:r>
              <a:rPr lang="he-IL" sz="900" dirty="0"/>
              <a:t>בגרף עוגה?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באקסל</a:t>
            </a:r>
            <a:r>
              <a:rPr lang="he-IL" sz="1400" dirty="0"/>
              <a:t>, </a:t>
            </a:r>
            <a:r>
              <a:rPr lang="iw-IL" sz="1400" dirty="0"/>
              <a:t>מסמנים את הנתונים הרצויים </a:t>
            </a:r>
            <a:r>
              <a:rPr lang="he-IL" sz="1400" dirty="0"/>
              <a:t>(+</a:t>
            </a:r>
            <a:r>
              <a:rPr lang="iw-IL" sz="1400" dirty="0"/>
              <a:t>שמות הקטגוריות</a:t>
            </a:r>
            <a:r>
              <a:rPr lang="he-IL" sz="1400" dirty="0"/>
              <a:t>) </a:t>
            </a:r>
            <a:r>
              <a:rPr lang="iw-IL" sz="1400" dirty="0"/>
              <a:t>ולאחר מכן הולכים ללשונית "הוספה</a:t>
            </a:r>
            <a:r>
              <a:rPr lang="he-IL" sz="1400" dirty="0"/>
              <a:t>" ← "</a:t>
            </a:r>
            <a:r>
              <a:rPr lang="iw-IL" sz="1400" dirty="0"/>
              <a:t>תרשימים"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 ולחיצה על "הוסף תרשים עוגה או טבעת</a:t>
            </a:r>
            <a:r>
              <a:rPr lang="he-IL" sz="1400" dirty="0"/>
              <a:t>". </a:t>
            </a:r>
            <a:r>
              <a:rPr lang="iw-IL" sz="1400" dirty="0"/>
              <a:t>מרשימת התרשימים שנפתחת לאחר הלחיצה יש ללחוץ על התרשים הראשון.</a:t>
            </a:r>
            <a:endParaRPr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/>
              <a:t>מגמתיות - האם הנתונים נמצאים במגמת עלייה או במגמת ירידה (או שאי אפשר להבחין במגמה כלשהי על פני הזמן המוצג בגרף)?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/>
              <a:t>עונתיות - כאשר הנתונים מתנהגים באופן זהה בתקופות מסוימות (לדוגמה, מכירות הגלידה עולות בעונת הקיץ, העומס בכבישים יורד בשבתות).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/>
              <a:t>דוגמאות למקרים שבהם ייעשה שימוש בגרף קו: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400" dirty="0"/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e-IL" sz="1400" dirty="0"/>
              <a:t>הצגת שער הדולר על פני השנה האחרונה.</a:t>
            </a:r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e-IL" sz="1400" dirty="0"/>
              <a:t>הצגת הטמפרטורה הממוצעת בעולם במאה השנים האחרונות.</a:t>
            </a:r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e-IL" sz="1400" dirty="0"/>
              <a:t>כמות המכירות של אופניים בחודשים שלפני יום כיפור.</a:t>
            </a:r>
          </a:p>
          <a:p>
            <a:pPr marL="171450" lvl="0" indent="-11430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endParaRPr lang="he-IL"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he-IL" sz="1400" dirty="0">
                <a:solidFill>
                  <a:schemeClr val="dk1"/>
                </a:solidFill>
              </a:rPr>
              <a:t>האם תוכלו לחשוב על דוגמאות נוספות למקרים שבהם תשתמשו </a:t>
            </a:r>
            <a:r>
              <a:rPr lang="he-IL" sz="1400" dirty="0"/>
              <a:t>בגרף קו?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0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900" b="0" i="0" u="none" strike="noStrike" cap="none"/>
          </a:p>
        </p:txBody>
      </p:sp>
      <p:sp>
        <p:nvSpPr>
          <p:cNvPr id="15" name="Google Shape;15;p20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iw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גרפים</a:t>
            </a: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– חלק 2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0"/>
          <p:cNvCxnSpPr>
            <a:cxnSpLocks/>
          </p:cNvCxnSpPr>
          <p:nvPr/>
        </p:nvCxnSpPr>
        <p:spPr>
          <a:xfrm>
            <a:off x="7943850" y="445209"/>
            <a:ext cx="1004775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21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hyperlink" Target="https://www.spectra.co.il/excel-pedia/vid/chart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292546" y="1346918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0;p1">
            <a:extLst>
              <a:ext uri="{FF2B5EF4-FFF2-40B4-BE49-F238E27FC236}">
                <a16:creationId xmlns:a16="http://schemas.microsoft.com/office/drawing/2014/main" id="{37D82B43-D662-4B04-A90C-2C8F6723BE49}"/>
              </a:ext>
            </a:extLst>
          </p:cNvPr>
          <p:cNvSpPr/>
          <p:nvPr/>
        </p:nvSpPr>
        <p:spPr>
          <a:xfrm>
            <a:off x="97844" y="4397572"/>
            <a:ext cx="8937900" cy="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3;p13">
            <a:extLst>
              <a:ext uri="{FF2B5EF4-FFF2-40B4-BE49-F238E27FC236}">
                <a16:creationId xmlns:a16="http://schemas.microsoft.com/office/drawing/2014/main" id="{C2539E15-6E97-4717-981B-3EC93B8B3EFC}"/>
              </a:ext>
            </a:extLst>
          </p:cNvPr>
          <p:cNvSpPr txBox="1"/>
          <p:nvPr/>
        </p:nvSpPr>
        <p:spPr>
          <a:xfrm>
            <a:off x="5001491" y="2036447"/>
            <a:ext cx="3444581" cy="1564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r" rtl="1"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ויזוא</a:t>
            </a:r>
            <a:r>
              <a:rPr lang="he-IL" dirty="0">
                <a:solidFill>
                  <a:srgbClr val="232752"/>
                </a:solidFill>
              </a:rPr>
              <a:t>ליזצ</a:t>
            </a:r>
            <a:r>
              <a:rPr lang="he-IL" dirty="0"/>
              <a:t>יה של נתונים </a:t>
            </a:r>
          </a:p>
          <a:p>
            <a:pPr algn="r" rtl="1"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00B0F0"/>
                </a:solidFill>
              </a:rPr>
              <a:t>גרפים – חלק 2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1" name="Google Shape;53;p13">
            <a:extLst>
              <a:ext uri="{FF2B5EF4-FFF2-40B4-BE49-F238E27FC236}">
                <a16:creationId xmlns:a16="http://schemas.microsoft.com/office/drawing/2014/main" id="{1C9B1F4E-3F04-47DF-A78A-6710DA11D9D6}"/>
              </a:ext>
            </a:extLst>
          </p:cNvPr>
          <p:cNvSpPr txBox="1"/>
          <p:nvPr/>
        </p:nvSpPr>
        <p:spPr>
          <a:xfrm>
            <a:off x="5349240" y="4153755"/>
            <a:ext cx="3152819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r" rtl="1"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אקסל לניתוח נתונים </a:t>
            </a:r>
            <a:endParaRPr sz="2400" dirty="0">
              <a:solidFill>
                <a:srgbClr val="00B0F0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pic>
        <p:nvPicPr>
          <p:cNvPr id="12" name="Google Shape;62;p13" descr="Google Shape;62;p13">
            <a:extLst>
              <a:ext uri="{FF2B5EF4-FFF2-40B4-BE49-F238E27FC236}">
                <a16:creationId xmlns:a16="http://schemas.microsoft.com/office/drawing/2014/main" id="{9EAC5BF8-08E9-4CE4-B1D7-BBA48DB6E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FE88818-E74C-4842-A70B-106FE964E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53" y="501450"/>
            <a:ext cx="4253295" cy="40274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0" descr="תמונה שמכילה שולחן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904" y="1274575"/>
            <a:ext cx="4831508" cy="3570572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7" name="Google Shape;137;p10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3869055" y="514456"/>
            <a:ext cx="4848521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איך יוצרים גרף קו באקסל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39" name="Google Shape;139;p10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4436027" y="27097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"/>
          <p:cNvSpPr txBox="1"/>
          <p:nvPr/>
        </p:nvSpPr>
        <p:spPr>
          <a:xfrm>
            <a:off x="7308120" y="1285558"/>
            <a:ext cx="1396661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הלחצן ליצירת גרף קו: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0874" y="2145979"/>
            <a:ext cx="828881" cy="58167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" name="Google Shape;159;p12" descr="Google Shape;60;p13">
            <a:extLst>
              <a:ext uri="{FF2B5EF4-FFF2-40B4-BE49-F238E27FC236}">
                <a16:creationId xmlns:a16="http://schemas.microsoft.com/office/drawing/2014/main" id="{2C9CDC1C-38E5-4081-8448-FCCE21579B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24701" y="35162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60;p12">
            <a:extLst>
              <a:ext uri="{FF2B5EF4-FFF2-40B4-BE49-F238E27FC236}">
                <a16:creationId xmlns:a16="http://schemas.microsoft.com/office/drawing/2014/main" id="{6D4531B8-9BD4-4715-89F4-10D3FABBE741}"/>
              </a:ext>
            </a:extLst>
          </p:cNvPr>
          <p:cNvSpPr txBox="1"/>
          <p:nvPr/>
        </p:nvSpPr>
        <p:spPr>
          <a:xfrm>
            <a:off x="3566160" y="514456"/>
            <a:ext cx="5151416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פיזור (Scatter Plot)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0" name="Google Shape;161;p12">
            <a:extLst>
              <a:ext uri="{FF2B5EF4-FFF2-40B4-BE49-F238E27FC236}">
                <a16:creationId xmlns:a16="http://schemas.microsoft.com/office/drawing/2014/main" id="{4A68B4FD-FD0A-48E1-82CC-91A32B83ED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152" y="1357945"/>
            <a:ext cx="4533648" cy="31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2;p12">
            <a:extLst>
              <a:ext uri="{FF2B5EF4-FFF2-40B4-BE49-F238E27FC236}">
                <a16:creationId xmlns:a16="http://schemas.microsoft.com/office/drawing/2014/main" id="{1BFD1621-0AA0-4041-976F-B9A80AB78CD2}"/>
              </a:ext>
            </a:extLst>
          </p:cNvPr>
          <p:cNvSpPr txBox="1"/>
          <p:nvPr/>
        </p:nvSpPr>
        <p:spPr>
          <a:xfrm>
            <a:off x="5520690" y="1457888"/>
            <a:ext cx="3244703" cy="12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גרף פיזור משמש להצגת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הקשר בין שני משתנים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ועוזר לגלות אם קיים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מתאם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גבוה או נמוך בין המשתנים.</a:t>
            </a:r>
            <a:endParaRPr sz="1600" dirty="0"/>
          </a:p>
        </p:txBody>
      </p:sp>
      <p:sp>
        <p:nvSpPr>
          <p:cNvPr id="12" name="Google Shape;163;p12">
            <a:extLst>
              <a:ext uri="{FF2B5EF4-FFF2-40B4-BE49-F238E27FC236}">
                <a16:creationId xmlns:a16="http://schemas.microsoft.com/office/drawing/2014/main" id="{B46A5B23-3B12-4D12-B613-E9583AB3DB60}"/>
              </a:ext>
            </a:extLst>
          </p:cNvPr>
          <p:cNvSpPr/>
          <p:nvPr/>
        </p:nvSpPr>
        <p:spPr>
          <a:xfrm>
            <a:off x="3429000" y="2463165"/>
            <a:ext cx="182880" cy="18288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3869055" y="514456"/>
            <a:ext cx="4848521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איך יוצרים גרף פיזור באקסל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58" name="Google Shape;158;p12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184921" y="350933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2"/>
          <p:cNvSpPr txBox="1"/>
          <p:nvPr/>
        </p:nvSpPr>
        <p:spPr>
          <a:xfrm>
            <a:off x="7320915" y="1176135"/>
            <a:ext cx="1396661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הלחצן ליצירת גרף פיזור: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2454" y="2057657"/>
            <a:ext cx="1021590" cy="68725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161" name="Google Shape;161;p12" descr="תמונה שמכילה טקסט, צילום מסך, מספר, מקביל&#10;&#10;התיאור נוצר באופן אוטומטי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4535" y="1256233"/>
            <a:ext cx="5630034" cy="3580804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באיזה גרף נשתמש?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8056263" y="2460711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dirty="0"/>
          </a:p>
        </p:txBody>
      </p:sp>
      <p:sp>
        <p:nvSpPr>
          <p:cNvPr id="169" name="Google Shape;169;p13"/>
          <p:cNvSpPr txBox="1"/>
          <p:nvPr/>
        </p:nvSpPr>
        <p:spPr>
          <a:xfrm>
            <a:off x="5860229" y="2460233"/>
            <a:ext cx="2260150" cy="102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המנהלים מעוניינים לראות את רווחי הבנק בשנה האחרונה 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לפי חודשים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70" name="Google Shape;170;p1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287527" y="323810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/>
          <p:nvPr/>
        </p:nvSpPr>
        <p:spPr>
          <a:xfrm>
            <a:off x="435836" y="1141567"/>
            <a:ext cx="8281876" cy="1098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דמיינו שאתם אנליסטים בבנק "הכוכב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".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עליכם להציג למנהלי הבנק את תמונת המצב בבנק מהשנה האחרונה.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לפניכם ארבע שאלות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ש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התבקשתם לענות עליהן באמצעות נתונים ולהציגן בגר</a:t>
            </a:r>
            <a:r>
              <a:rPr lang="he-IL" sz="1600" b="0" i="0" u="none" strike="noStrike" cap="none" dirty="0" err="1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פים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נהלו דיון בכיתה</a:t>
            </a:r>
            <a:r>
              <a:rPr lang="en-US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-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באיזה גרף תבחרו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ב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כל אחת מהשאלות?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  <p:pic>
        <p:nvPicPr>
          <p:cNvPr id="172" name="Google Shape;17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7426" y="2161046"/>
            <a:ext cx="4405593" cy="264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/>
        </p:nvSpPr>
        <p:spPr>
          <a:xfrm>
            <a:off x="7944024" y="1372320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5247122" y="1380866"/>
            <a:ext cx="2696902" cy="16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המנהלים מעוניינים לראות </a:t>
            </a:r>
            <a:endParaRPr lang="he-IL"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את התפלגות הלקוחות בבנק </a:t>
            </a:r>
            <a:endParaRPr lang="he-IL"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לפי רמות סיכון 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מספר לקוחות ברמת סיכון A</a:t>
            </a: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מספר לקוחות ברמת סיכון B</a:t>
            </a: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...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עד רמת סיכון G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9" name="Google Shape;179;p1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באיזה גרף נשתמש?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816" y="1570783"/>
            <a:ext cx="4495552" cy="270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0;p13" descr="Google Shape;60;p13">
            <a:extLst>
              <a:ext uri="{FF2B5EF4-FFF2-40B4-BE49-F238E27FC236}">
                <a16:creationId xmlns:a16="http://schemas.microsoft.com/office/drawing/2014/main" id="{61ABA485-E807-4B97-8038-D911753207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287527" y="323810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/>
        </p:nvSpPr>
        <p:spPr>
          <a:xfrm>
            <a:off x="7944025" y="1366605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4862556" y="1366605"/>
            <a:ext cx="3081431" cy="191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הבנק מציע </a:t>
            </a:r>
            <a:r>
              <a:rPr lang="iw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שלושה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מסלולים ללקיחת משכנתא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מסלולים א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',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'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ו-ג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'. </a:t>
            </a: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המנהלים מעוניינים לראות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מבין הלקוחות שלקחו משכנתא</a:t>
            </a: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כמה בחרו במסלול א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',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כמה במסלול ב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',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וכמה במסלול </a:t>
            </a: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ג'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9" name="Google Shape;189;p1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באיזה גרף נשתמש?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88" y="1494571"/>
            <a:ext cx="3822523" cy="275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0;p13" descr="Google Shape;60;p13">
            <a:extLst>
              <a:ext uri="{FF2B5EF4-FFF2-40B4-BE49-F238E27FC236}">
                <a16:creationId xmlns:a16="http://schemas.microsoft.com/office/drawing/2014/main" id="{6072EAF8-F46F-4B01-8A03-EA19E53E14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287527" y="323810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/>
        </p:nvSpPr>
        <p:spPr>
          <a:xfrm>
            <a:off x="7944025" y="1372320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00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sz="4200" b="0" i="0" u="none" strike="noStrike" cap="none">
              <a:solidFill>
                <a:srgbClr val="00000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5418034" y="1347522"/>
            <a:ext cx="2487865" cy="191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המנהלים מעוניינים לראות את מספר הלקוחות הפעילים בבנק על פני השנה האחרונה</a:t>
            </a: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ולראות אם מספר הלקוחות נמצא במגמת עלייה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מגמת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ירידה</a:t>
            </a:r>
            <a:r>
              <a:rPr lang="iw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או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שומר על יציבות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9" name="Google Shape;199;p1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באיזה גרף נשתמש?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02" name="Google Shape;2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222" y="1481250"/>
            <a:ext cx="4388587" cy="263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0;p13" descr="Google Shape;60;p13">
            <a:extLst>
              <a:ext uri="{FF2B5EF4-FFF2-40B4-BE49-F238E27FC236}">
                <a16:creationId xmlns:a16="http://schemas.microsoft.com/office/drawing/2014/main" id="{8BEF7E53-EAB8-44FA-9CD2-B59ADF23A0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287527" y="323810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/>
        </p:nvSpPr>
        <p:spPr>
          <a:xfrm>
            <a:off x="-1" y="3256145"/>
            <a:ext cx="6134700" cy="1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 dirty="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IDEAS</a:t>
            </a:r>
            <a:endParaRPr dirty="0"/>
          </a:p>
        </p:txBody>
      </p:sp>
      <p:sp>
        <p:nvSpPr>
          <p:cNvPr id="208" name="Google Shape;208;p1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4097655" y="508519"/>
            <a:ext cx="4625431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הערות וטיפים לשימוש בגרפים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11" name="Google Shape;211;p17" descr="Google Shape;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33876">
            <a:off x="5951703" y="4124034"/>
            <a:ext cx="1495240" cy="8937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/>
        </p:nvSpPr>
        <p:spPr>
          <a:xfrm>
            <a:off x="3405886" y="1139373"/>
            <a:ext cx="5317200" cy="34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2A2A2A"/>
              </a:buClr>
              <a:buSzPts val="1600"/>
              <a:buFont typeface="Arial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יש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גרפים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רבים ומגוונים. במצגת זו סקרנו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ארבעה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גרפים עיקריים</a:t>
            </a:r>
            <a:r>
              <a:rPr lang="en-US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’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מוכרים ופשוטים יחסית.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2A2A2A"/>
              </a:buClr>
              <a:buSzPts val="1600"/>
              <a:buFont typeface="Arial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המטרה של השימוש בגרפים היא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להקל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על המתבונן להבין את הנתונים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אם הגרף שבו השתמשתם מורכב מדי להבנה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ייתכן שהוא לא הגרף הנכון לשימוש במקרה זה.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2A2A2A"/>
              </a:buClr>
              <a:buSzPts val="1600"/>
              <a:buFont typeface="Arial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להסברים טכניים נוספים על שימוש ועיצוב גרפים באקסל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אפשר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לצפות בסרטון מתוך "אקסל-פד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יה":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</a:t>
            </a:r>
            <a:r>
              <a:rPr lang="iw-IL" sz="1600" b="0" i="0" u="sng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https://www.spectra.co.il/excel-pedia/vid/charts/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. </a:t>
            </a:r>
            <a:endParaRPr lang="en-US"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360000" marR="0" lvl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2A2A2A"/>
              </a:buClr>
              <a:buSzPts val="1600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מומלץ לצפות בסרטון בטרם תיגשו לפתור את התרגיל המצורף לשיעור זה.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B6202F8-C629-412F-9BCB-F1707714C7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3645" r="10917"/>
          <a:stretch/>
        </p:blipFill>
        <p:spPr>
          <a:xfrm>
            <a:off x="684000" y="1205266"/>
            <a:ext cx="2304000" cy="2345136"/>
          </a:xfrm>
          <a:custGeom>
            <a:avLst/>
            <a:gdLst/>
            <a:ahLst/>
            <a:cxnLst/>
            <a:rect l="l" t="t" r="r" b="b"/>
            <a:pathLst>
              <a:path w="21598" h="21598" extrusionOk="0">
                <a:moveTo>
                  <a:pt x="2431" y="0"/>
                </a:moveTo>
                <a:cubicBezTo>
                  <a:pt x="1717" y="0"/>
                  <a:pt x="1291" y="1"/>
                  <a:pt x="1005" y="121"/>
                </a:cubicBezTo>
                <a:cubicBezTo>
                  <a:pt x="594" y="270"/>
                  <a:pt x="270" y="594"/>
                  <a:pt x="121" y="1005"/>
                </a:cubicBezTo>
                <a:cubicBezTo>
                  <a:pt x="1" y="1291"/>
                  <a:pt x="0" y="1717"/>
                  <a:pt x="0" y="2431"/>
                </a:cubicBezTo>
                <a:lnTo>
                  <a:pt x="0" y="19167"/>
                </a:lnTo>
                <a:cubicBezTo>
                  <a:pt x="0" y="19881"/>
                  <a:pt x="1" y="20307"/>
                  <a:pt x="121" y="20593"/>
                </a:cubicBezTo>
                <a:cubicBezTo>
                  <a:pt x="270" y="21004"/>
                  <a:pt x="594" y="21331"/>
                  <a:pt x="1005" y="21481"/>
                </a:cubicBezTo>
                <a:cubicBezTo>
                  <a:pt x="1291" y="21600"/>
                  <a:pt x="1717" y="21598"/>
                  <a:pt x="2431" y="21598"/>
                </a:cubicBezTo>
                <a:lnTo>
                  <a:pt x="19167" y="21598"/>
                </a:lnTo>
                <a:cubicBezTo>
                  <a:pt x="19881" y="21598"/>
                  <a:pt x="20307" y="21600"/>
                  <a:pt x="20593" y="21481"/>
                </a:cubicBezTo>
                <a:cubicBezTo>
                  <a:pt x="21004" y="21331"/>
                  <a:pt x="21331" y="21004"/>
                  <a:pt x="21481" y="20593"/>
                </a:cubicBezTo>
                <a:cubicBezTo>
                  <a:pt x="21600" y="20307"/>
                  <a:pt x="21598" y="19881"/>
                  <a:pt x="21598" y="19167"/>
                </a:cubicBezTo>
                <a:lnTo>
                  <a:pt x="21598" y="2431"/>
                </a:lnTo>
                <a:cubicBezTo>
                  <a:pt x="21598" y="1717"/>
                  <a:pt x="21600" y="1291"/>
                  <a:pt x="21481" y="1005"/>
                </a:cubicBezTo>
                <a:cubicBezTo>
                  <a:pt x="21331" y="594"/>
                  <a:pt x="21004" y="270"/>
                  <a:pt x="20593" y="121"/>
                </a:cubicBezTo>
                <a:cubicBezTo>
                  <a:pt x="20307" y="1"/>
                  <a:pt x="19881" y="0"/>
                  <a:pt x="19167" y="0"/>
                </a:cubicBezTo>
                <a:lnTo>
                  <a:pt x="2431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/>
        </p:nvSpPr>
        <p:spPr>
          <a:xfrm>
            <a:off x="-5125" y="955187"/>
            <a:ext cx="9144001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18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21" name="Google Shape;221;p18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24" name="Google Shape;224;p18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AD524-FD73-45BA-95D8-97A147A52971}"/>
              </a:ext>
            </a:extLst>
          </p:cNvPr>
          <p:cNvSpPr txBox="1"/>
          <p:nvPr/>
        </p:nvSpPr>
        <p:spPr>
          <a:xfrm>
            <a:off x="2742013" y="4732305"/>
            <a:ext cx="3371434" cy="2846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1" anchor="t">
            <a:spAutoFit/>
          </a:bodyPr>
          <a:lstStyle/>
          <a:p>
            <a:pPr algn="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4264926" y="508132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לוויזואליזציה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026920" y="1375608"/>
            <a:ext cx="2326382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ניצור גרפים?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1493520" y="1878532"/>
            <a:ext cx="2855282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בשיעור הקודם למדנו על שימוש בגרפים ועל בחירה נכונה ומושכלת של גרפים בהתאם למסר </a:t>
            </a: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שנרצה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להעביר.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2" name="Google Shape;42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2008710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/>
          <p:nvPr/>
        </p:nvSpPr>
        <p:spPr>
          <a:xfrm>
            <a:off x="1219200" y="2959628"/>
            <a:ext cx="3129746" cy="69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בשיעור זה נלמד כיצד ליצור את הגרפים שלנו בתוכנת אקסל.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4" name="Google Shape;44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3073830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370244" y="346330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3411268-9CB3-4267-AE79-333BE3442D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0316" r="25430"/>
          <a:stretch/>
        </p:blipFill>
        <p:spPr>
          <a:xfrm>
            <a:off x="4861964" y="1316406"/>
            <a:ext cx="3672000" cy="2857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3480435" y="514456"/>
            <a:ext cx="523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תזכורת - יתרונות הכלים הוויזואליים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4960426" y="1977706"/>
            <a:ext cx="2654589" cy="91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שימוש בכלים ויזואליים מאפשר לנו להציג את ה</a:t>
            </a: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קשר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בין הנתונים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לדוגמה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השוואה בין הנתונים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גודל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תחזית וכו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'.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7617540" y="1518703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dirty="0"/>
          </a:p>
        </p:txBody>
      </p:sp>
      <p:sp>
        <p:nvSpPr>
          <p:cNvPr id="55" name="Google Shape;55;p3"/>
          <p:cNvSpPr txBox="1"/>
          <p:nvPr/>
        </p:nvSpPr>
        <p:spPr>
          <a:xfrm>
            <a:off x="7617540" y="2994962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3587072" y="1518703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/>
          </a:p>
        </p:txBody>
      </p:sp>
      <p:sp>
        <p:nvSpPr>
          <p:cNvPr id="57" name="Google Shape;57;p3"/>
          <p:cNvSpPr txBox="1"/>
          <p:nvPr/>
        </p:nvSpPr>
        <p:spPr>
          <a:xfrm>
            <a:off x="4633488" y="3464489"/>
            <a:ext cx="2981527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הדגשת נתונים מסוימים על פני אחרים שפחות רלוונטיים לעניין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5357103" y="1668673"/>
            <a:ext cx="2260437" cy="3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לספר את הסיפור של המספרים</a:t>
            </a:r>
            <a:endParaRPr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5459972" y="3143506"/>
            <a:ext cx="2157568" cy="3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1" i="0" u="none" strike="noStrike" cap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להבחין בקלות בין עיקר לטפל</a:t>
            </a:r>
            <a:endParaRPr b="1" i="0" u="none" strike="noStrike" cap="non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574245" y="2169423"/>
            <a:ext cx="2981400" cy="117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כלים ויזואליים כמו צבע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צורה וגודל </a:t>
            </a: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מנגישים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את המידע </a:t>
            </a: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צופים ומאפשרים ל</a:t>
            </a: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ם להבין בכוחות עצמם את הקשר בין הנתונים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גם ללא מתן הסברים מורכבים.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897256" y="1668673"/>
            <a:ext cx="2658516" cy="56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לאפשר למקבל המידע לבנות את הידע בכוחות עצמו</a:t>
            </a:r>
            <a:endParaRPr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2" name="Google Shape;62;p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988280" y="241851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4872250" y="512064"/>
            <a:ext cx="3843221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גרפים עיקריים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6" name="Google Shape;76;p4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023096" y="35310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0;p7">
            <a:extLst>
              <a:ext uri="{FF2B5EF4-FFF2-40B4-BE49-F238E27FC236}">
                <a16:creationId xmlns:a16="http://schemas.microsoft.com/office/drawing/2014/main" id="{62833682-9417-4DA0-888F-ECA3E89776F6}"/>
              </a:ext>
            </a:extLst>
          </p:cNvPr>
          <p:cNvSpPr txBox="1"/>
          <p:nvPr/>
        </p:nvSpPr>
        <p:spPr>
          <a:xfrm>
            <a:off x="1641209" y="1168448"/>
            <a:ext cx="5861581" cy="70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בשיעור זה נתמקד ב</a:t>
            </a:r>
            <a:r>
              <a:rPr lang="he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ארבע</a:t>
            </a:r>
            <a:r>
              <a:rPr lang="iw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 גרפים עיקריים ושימושיים:</a:t>
            </a:r>
            <a:endParaRPr sz="20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" name="Google Shape;101;p7">
            <a:extLst>
              <a:ext uri="{FF2B5EF4-FFF2-40B4-BE49-F238E27FC236}">
                <a16:creationId xmlns:a16="http://schemas.microsoft.com/office/drawing/2014/main" id="{CE18200B-ADB8-4D48-9575-341FCF7A719A}"/>
              </a:ext>
            </a:extLst>
          </p:cNvPr>
          <p:cNvSpPr/>
          <p:nvPr/>
        </p:nvSpPr>
        <p:spPr>
          <a:xfrm>
            <a:off x="2820483" y="2063055"/>
            <a:ext cx="1585500" cy="1585500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2;p7">
            <a:extLst>
              <a:ext uri="{FF2B5EF4-FFF2-40B4-BE49-F238E27FC236}">
                <a16:creationId xmlns:a16="http://schemas.microsoft.com/office/drawing/2014/main" id="{CD359C43-592F-46B1-BAA5-146905E736A6}"/>
              </a:ext>
            </a:extLst>
          </p:cNvPr>
          <p:cNvSpPr txBox="1"/>
          <p:nvPr/>
        </p:nvSpPr>
        <p:spPr>
          <a:xfrm>
            <a:off x="3000166" y="2491120"/>
            <a:ext cx="12333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קו   </a:t>
            </a:r>
            <a:b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(Line Chart)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3;p7">
            <a:extLst>
              <a:ext uri="{FF2B5EF4-FFF2-40B4-BE49-F238E27FC236}">
                <a16:creationId xmlns:a16="http://schemas.microsoft.com/office/drawing/2014/main" id="{5358249E-25EF-421E-B3DB-F5E5BFA42662}"/>
              </a:ext>
            </a:extLst>
          </p:cNvPr>
          <p:cNvSpPr/>
          <p:nvPr/>
        </p:nvSpPr>
        <p:spPr>
          <a:xfrm>
            <a:off x="4894908" y="2063055"/>
            <a:ext cx="1585500" cy="15855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4;p7">
            <a:extLst>
              <a:ext uri="{FF2B5EF4-FFF2-40B4-BE49-F238E27FC236}">
                <a16:creationId xmlns:a16="http://schemas.microsoft.com/office/drawing/2014/main" id="{4445321D-B9B8-485B-A158-A6D079EB46AF}"/>
              </a:ext>
            </a:extLst>
          </p:cNvPr>
          <p:cNvSpPr txBox="1"/>
          <p:nvPr/>
        </p:nvSpPr>
        <p:spPr>
          <a:xfrm>
            <a:off x="5074008" y="2491120"/>
            <a:ext cx="12273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עוגה</a:t>
            </a:r>
            <a:b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(Pie Chart)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5;p7">
            <a:extLst>
              <a:ext uri="{FF2B5EF4-FFF2-40B4-BE49-F238E27FC236}">
                <a16:creationId xmlns:a16="http://schemas.microsoft.com/office/drawing/2014/main" id="{527A451A-0628-4EE1-AAAF-2C39773BD6BB}"/>
              </a:ext>
            </a:extLst>
          </p:cNvPr>
          <p:cNvSpPr/>
          <p:nvPr/>
        </p:nvSpPr>
        <p:spPr>
          <a:xfrm>
            <a:off x="6969334" y="2063055"/>
            <a:ext cx="1585500" cy="1585500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6;p7">
            <a:extLst>
              <a:ext uri="{FF2B5EF4-FFF2-40B4-BE49-F238E27FC236}">
                <a16:creationId xmlns:a16="http://schemas.microsoft.com/office/drawing/2014/main" id="{25973A73-F6E4-4342-ACE6-C1B9A4A2BE62}"/>
              </a:ext>
            </a:extLst>
          </p:cNvPr>
          <p:cNvSpPr txBox="1"/>
          <p:nvPr/>
        </p:nvSpPr>
        <p:spPr>
          <a:xfrm>
            <a:off x="7047334" y="2491120"/>
            <a:ext cx="14295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עמודות (Bar Chart)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08;p7">
            <a:extLst>
              <a:ext uri="{FF2B5EF4-FFF2-40B4-BE49-F238E27FC236}">
                <a16:creationId xmlns:a16="http://schemas.microsoft.com/office/drawing/2014/main" id="{95D9EDBB-375B-46C0-82F6-556BCFDA2CC1}"/>
              </a:ext>
            </a:extLst>
          </p:cNvPr>
          <p:cNvSpPr/>
          <p:nvPr/>
        </p:nvSpPr>
        <p:spPr>
          <a:xfrm>
            <a:off x="746058" y="2102085"/>
            <a:ext cx="1585500" cy="1585500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9;p7">
            <a:extLst>
              <a:ext uri="{FF2B5EF4-FFF2-40B4-BE49-F238E27FC236}">
                <a16:creationId xmlns:a16="http://schemas.microsoft.com/office/drawing/2014/main" id="{8C6D322D-BDB7-47B3-B9E6-98CA02CF8D42}"/>
              </a:ext>
            </a:extLst>
          </p:cNvPr>
          <p:cNvSpPr txBox="1"/>
          <p:nvPr/>
        </p:nvSpPr>
        <p:spPr>
          <a:xfrm>
            <a:off x="824058" y="2491120"/>
            <a:ext cx="14295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פיזור (Scatter Plot)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" name="Google Shape;115;p8">
            <a:extLst>
              <a:ext uri="{FF2B5EF4-FFF2-40B4-BE49-F238E27FC236}">
                <a16:creationId xmlns:a16="http://schemas.microsoft.com/office/drawing/2014/main" id="{A19A6032-BEB5-4740-B555-28B4C9D59176}"/>
              </a:ext>
            </a:extLst>
          </p:cNvPr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עמודות (Bar Chart)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" name="Google Shape;116;p8">
            <a:extLst>
              <a:ext uri="{FF2B5EF4-FFF2-40B4-BE49-F238E27FC236}">
                <a16:creationId xmlns:a16="http://schemas.microsoft.com/office/drawing/2014/main" id="{D7EE9E7B-C353-4D8C-9251-55CF8CFE4D99}"/>
              </a:ext>
            </a:extLst>
          </p:cNvPr>
          <p:cNvSpPr txBox="1"/>
          <p:nvPr/>
        </p:nvSpPr>
        <p:spPr>
          <a:xfrm>
            <a:off x="3362599" y="805485"/>
            <a:ext cx="1353888" cy="6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דוגמאות: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" name="Google Shape;117;p8">
            <a:extLst>
              <a:ext uri="{FF2B5EF4-FFF2-40B4-BE49-F238E27FC236}">
                <a16:creationId xmlns:a16="http://schemas.microsoft.com/office/drawing/2014/main" id="{D3A8CA37-90E2-477E-A819-A89F81C78C8B}"/>
              </a:ext>
            </a:extLst>
          </p:cNvPr>
          <p:cNvSpPr txBox="1"/>
          <p:nvPr/>
        </p:nvSpPr>
        <p:spPr>
          <a:xfrm>
            <a:off x="4902015" y="1543613"/>
            <a:ext cx="3811800" cy="191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גרף עמודות משמש ל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השוואה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 בין ערכים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כאשר רוצים להשוות בין קטגוריות מסוימות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לראות מי גדול ומי קטן יותר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גרף עמודות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הוא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הגרף השכיח ביותר לשימוש מנתח הנתונים.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pic>
        <p:nvPicPr>
          <p:cNvPr id="12" name="Google Shape;118;p8" descr="Google Shape;60;p13">
            <a:extLst>
              <a:ext uri="{FF2B5EF4-FFF2-40B4-BE49-F238E27FC236}">
                <a16:creationId xmlns:a16="http://schemas.microsoft.com/office/drawing/2014/main" id="{1A540BB3-FC2A-4B8B-A0EF-914E60FC67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705912" y="215952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9;p8">
            <a:extLst>
              <a:ext uri="{FF2B5EF4-FFF2-40B4-BE49-F238E27FC236}">
                <a16:creationId xmlns:a16="http://schemas.microsoft.com/office/drawing/2014/main" id="{CFFAAD56-FD50-4BCC-9E43-1BAC09DA19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687" y="805485"/>
            <a:ext cx="2642199" cy="217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0;p8" descr="תמונה שמכילה טבלה&#10;&#10;התיאור נוצר באופן אוטומטי">
            <a:extLst>
              <a:ext uri="{FF2B5EF4-FFF2-40B4-BE49-F238E27FC236}">
                <a16:creationId xmlns:a16="http://schemas.microsoft.com/office/drawing/2014/main" id="{508DD542-F03F-411F-880D-8C9C2730E7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74" t="24832" r="4438" b="7229"/>
          <a:stretch/>
        </p:blipFill>
        <p:spPr>
          <a:xfrm>
            <a:off x="904687" y="3218910"/>
            <a:ext cx="3811800" cy="15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3869055" y="514456"/>
            <a:ext cx="4848521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איך יוצרים גרף עמודות באקסל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96" name="Google Shape;96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733083" y="370038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7320915" y="1295776"/>
            <a:ext cx="1396661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הלחצן ליצירת גרף עמודות: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98" name="Google Shape;98;p6" descr="תמונה שמכילה שולחן&#10;&#10;התיאור נוצר באופן אוטומטי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532" y="1295776"/>
            <a:ext cx="4787163" cy="353780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4940" y="2084610"/>
            <a:ext cx="818117" cy="6247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" name="Google Shape;126;p9">
            <a:extLst>
              <a:ext uri="{FF2B5EF4-FFF2-40B4-BE49-F238E27FC236}">
                <a16:creationId xmlns:a16="http://schemas.microsoft.com/office/drawing/2014/main" id="{3DE18ECA-6A07-414F-A251-AE2D618DB587}"/>
              </a:ext>
            </a:extLst>
          </p:cNvPr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עוגה (Pie Chart)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" name="Google Shape;127;p9">
            <a:extLst>
              <a:ext uri="{FF2B5EF4-FFF2-40B4-BE49-F238E27FC236}">
                <a16:creationId xmlns:a16="http://schemas.microsoft.com/office/drawing/2014/main" id="{B04ACD4F-7670-4CD2-9E5E-2278243F940B}"/>
              </a:ext>
            </a:extLst>
          </p:cNvPr>
          <p:cNvSpPr txBox="1"/>
          <p:nvPr/>
        </p:nvSpPr>
        <p:spPr>
          <a:xfrm>
            <a:off x="3017520" y="829417"/>
            <a:ext cx="1353888" cy="6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דוגמאות: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" name="Google Shape;128;p9">
            <a:extLst>
              <a:ext uri="{FF2B5EF4-FFF2-40B4-BE49-F238E27FC236}">
                <a16:creationId xmlns:a16="http://schemas.microsoft.com/office/drawing/2014/main" id="{83B36E17-2199-425F-BDB8-FBCFE90550EB}"/>
              </a:ext>
            </a:extLst>
          </p:cNvPr>
          <p:cNvSpPr txBox="1"/>
          <p:nvPr/>
        </p:nvSpPr>
        <p:spPr>
          <a:xfrm>
            <a:off x="4770196" y="1615803"/>
            <a:ext cx="3955921" cy="25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גרף עוגה משמש ל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הצגת גודל חלקים מתוך שלם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.</a:t>
            </a:r>
            <a:endParaRPr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זהו גרף מרשים מאוד ופשוט להבנה.</a:t>
            </a:r>
            <a:endParaRPr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*רצוי שלא להשתמש בגרף זה אם מספר הפלחים שלו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מס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פר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הקטגוריות המוצגות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)</a:t>
            </a:r>
            <a:b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</a:b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עולה על 5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במקרים שבהם יש מספר גדול </a:t>
            </a:r>
            <a:b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</a:b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של קטגוריות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אפשר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להשתמש בגרפים אחר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ים,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ביניהם גם גרף עמודות.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pic>
        <p:nvPicPr>
          <p:cNvPr id="12" name="Google Shape;129;p9" descr="Google Shape;60;p13">
            <a:extLst>
              <a:ext uri="{FF2B5EF4-FFF2-40B4-BE49-F238E27FC236}">
                <a16:creationId xmlns:a16="http://schemas.microsoft.com/office/drawing/2014/main" id="{8BD2FD63-CAE4-4A85-9270-958B11D0D2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57962" y="29107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1;p9">
            <a:extLst>
              <a:ext uri="{FF2B5EF4-FFF2-40B4-BE49-F238E27FC236}">
                <a16:creationId xmlns:a16="http://schemas.microsoft.com/office/drawing/2014/main" id="{81A57767-7CA0-4B0C-9D86-D545955D64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771" t="6494" r="14955" b="8309"/>
          <a:stretch/>
        </p:blipFill>
        <p:spPr>
          <a:xfrm>
            <a:off x="1050600" y="511059"/>
            <a:ext cx="2197750" cy="210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77CEAB98-99A0-4317-9B26-FFF8E45A5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00" y="2610730"/>
            <a:ext cx="2388285" cy="2182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8" descr="תמונה שמכילה שולחן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720" y="1274574"/>
            <a:ext cx="4828883" cy="3568632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6" name="Google Shape;116;p8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3869055" y="514456"/>
            <a:ext cx="4848521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איך יוצרים גרף עוגה באקסל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18" name="Google Shape;118;p8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4114688" y="260723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>
            <a:off x="7320915" y="1176135"/>
            <a:ext cx="1396661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הלחצן ליצירת גרף עוגה:</a:t>
            </a:r>
            <a:endParaRPr sz="1600" b="0" i="0" u="none" strike="noStrike" cap="non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20" name="Google Shape;12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8081" y="1905505"/>
            <a:ext cx="776893" cy="68725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" name="Google Shape;148;p11">
            <a:extLst>
              <a:ext uri="{FF2B5EF4-FFF2-40B4-BE49-F238E27FC236}">
                <a16:creationId xmlns:a16="http://schemas.microsoft.com/office/drawing/2014/main" id="{D783D5E7-8FA6-4B09-9966-087BC29B864E}"/>
              </a:ext>
            </a:extLst>
          </p:cNvPr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קו (Line Chart)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" name="Google Shape;149;p11">
            <a:extLst>
              <a:ext uri="{FF2B5EF4-FFF2-40B4-BE49-F238E27FC236}">
                <a16:creationId xmlns:a16="http://schemas.microsoft.com/office/drawing/2014/main" id="{F7EABF7A-3F7F-4810-8CFB-8347569933E6}"/>
              </a:ext>
            </a:extLst>
          </p:cNvPr>
          <p:cNvSpPr txBox="1"/>
          <p:nvPr/>
        </p:nvSpPr>
        <p:spPr>
          <a:xfrm>
            <a:off x="3265444" y="657381"/>
            <a:ext cx="1353888" cy="6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דוגמאות: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" name="Google Shape;150;p11">
            <a:extLst>
              <a:ext uri="{FF2B5EF4-FFF2-40B4-BE49-F238E27FC236}">
                <a16:creationId xmlns:a16="http://schemas.microsoft.com/office/drawing/2014/main" id="{4497AAFC-6182-4D94-9A18-6F5676232062}"/>
              </a:ext>
            </a:extLst>
          </p:cNvPr>
          <p:cNvSpPr txBox="1"/>
          <p:nvPr/>
        </p:nvSpPr>
        <p:spPr>
          <a:xfrm>
            <a:off x="4902015" y="1543613"/>
            <a:ext cx="3811943" cy="16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גרף קו משמש להצגת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השינוי בנתונים על פני זמן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גרף זה יכול לספק לנו מידע לגבי מגמתיות או עונתיות בנתונים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הוא ישמש אותנו לרוב בעבודה עם משתנים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רציפים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  <p:pic>
        <p:nvPicPr>
          <p:cNvPr id="12" name="Google Shape;151;p11" descr="Google Shape;60;p13">
            <a:extLst>
              <a:ext uri="{FF2B5EF4-FFF2-40B4-BE49-F238E27FC236}">
                <a16:creationId xmlns:a16="http://schemas.microsoft.com/office/drawing/2014/main" id="{31506158-6190-4C72-8412-3B179179A2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262249" y="290263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2;p11">
            <a:extLst>
              <a:ext uri="{FF2B5EF4-FFF2-40B4-BE49-F238E27FC236}">
                <a16:creationId xmlns:a16="http://schemas.microsoft.com/office/drawing/2014/main" id="{47F16573-1CB4-4B62-A025-213FFFC35A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65875" b="15607"/>
          <a:stretch/>
        </p:blipFill>
        <p:spPr>
          <a:xfrm>
            <a:off x="994114" y="744928"/>
            <a:ext cx="2601223" cy="193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3;p11" descr="תמונה שמכילה טבלה&#10;&#10;התיאור נוצר באופן אוטומטי">
            <a:extLst>
              <a:ext uri="{FF2B5EF4-FFF2-40B4-BE49-F238E27FC236}">
                <a16:creationId xmlns:a16="http://schemas.microsoft.com/office/drawing/2014/main" id="{E2CBA7FB-13A2-4440-B8B5-32216FD5A0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485" t="5457" r="39315" b="5537"/>
          <a:stretch/>
        </p:blipFill>
        <p:spPr>
          <a:xfrm>
            <a:off x="994114" y="2701674"/>
            <a:ext cx="2383451" cy="193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1584</Words>
  <Application>Microsoft Office PowerPoint</Application>
  <PresentationFormat>‫הצגה על המסך (16:9)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Assistant ExtraBold</vt:lpstr>
      <vt:lpstr>Calibri</vt:lpstr>
      <vt:lpstr>Arial</vt:lpstr>
      <vt:lpstr>Assistant SemiBold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18</cp:revision>
  <dcterms:modified xsi:type="dcterms:W3CDTF">2023-08-16T06:16:26Z</dcterms:modified>
</cp:coreProperties>
</file>