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Assistant" pitchFamily="2" charset="-79"/>
      <p:regular r:id="rId21"/>
      <p:bold r:id="rId22"/>
    </p:embeddedFont>
    <p:embeddedFont>
      <p:font typeface="Assistant ExtraBold" pitchFamily="2" charset="-79"/>
      <p:bold r:id="rId23"/>
    </p:embeddedFont>
    <p:embeddedFont>
      <p:font typeface="Assistant SemiBold" pitchFamily="2" charset="-79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c3n5id03Cv0p/c1aND61J0yIj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752"/>
    <a:srgbClr val="00B0F0"/>
    <a:srgbClr val="FEC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90CD68-EF64-494B-BE48-B7A91C062509}">
  <a:tblStyle styleId="{6190CD68-EF64-494B-BE48-B7A91C062509}" styleName="Table_0">
    <a:wholeTbl>
      <a:tcTxStyle b="off" i="off">
        <a:font>
          <a:latin typeface="Helvetica"/>
          <a:ea typeface="Helvetica"/>
          <a:cs typeface="Helvetica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FC6BC21-B123-4628-B758-AF5BC47A801F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FFFFFF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63" autoAdjust="0"/>
  </p:normalViewPr>
  <p:slideViewPr>
    <p:cSldViewPr snapToGrid="0">
      <p:cViewPr varScale="1">
        <p:scale>
          <a:sx n="112" d="100"/>
          <a:sy n="112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הערה לגבי השימוש בגרף עוגה: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לעתים מפתה להשתמש בגרף עוגה בתלת-מימד</a:t>
            </a:r>
            <a:r>
              <a:rPr lang="he-IL" sz="1400" dirty="0"/>
              <a:t> - </a:t>
            </a:r>
            <a:r>
              <a:rPr lang="iw-IL" sz="1400" dirty="0"/>
              <a:t>הוא יצירתי ונראה יפה ומושך ויזואלית</a:t>
            </a:r>
            <a:r>
              <a:rPr lang="he-IL" sz="1400" dirty="0"/>
              <a:t>, </a:t>
            </a:r>
            <a:r>
              <a:rPr lang="iw-IL" sz="1400" dirty="0"/>
              <a:t>אבל גרף בתלת-מימד </a:t>
            </a:r>
            <a:r>
              <a:rPr lang="iw-IL" sz="1400" b="1" dirty="0"/>
              <a:t>עלול לעוות את הצגת הנתונים!</a:t>
            </a:r>
            <a:endParaRPr sz="1400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dirty="0"/>
              <a:t>ב</a:t>
            </a:r>
            <a:r>
              <a:rPr lang="iw-IL" sz="1400" dirty="0"/>
              <a:t>שקופית</a:t>
            </a:r>
            <a:r>
              <a:rPr lang="iw-IL" sz="1400" b="0" dirty="0"/>
              <a:t> מוצג גרף עוגה בשני סגנונות</a:t>
            </a:r>
            <a:r>
              <a:rPr lang="he-IL" sz="1400" b="0" dirty="0"/>
              <a:t> - </a:t>
            </a:r>
            <a:r>
              <a:rPr lang="iw-IL" sz="1400" b="0" dirty="0"/>
              <a:t>דו-מימד ותלת-מימד</a:t>
            </a:r>
            <a:r>
              <a:rPr lang="he-IL" sz="1400" b="0" dirty="0"/>
              <a:t>. </a:t>
            </a:r>
            <a:r>
              <a:rPr lang="iw-IL" sz="1400" b="0" dirty="0"/>
              <a:t>תיווכחו באמצעות הדוגמה כי הנתונים נראים מעוותים בגרף התלת-ממדי</a:t>
            </a:r>
            <a:r>
              <a:rPr lang="he-IL" sz="1400" b="0" dirty="0"/>
              <a:t>, </a:t>
            </a:r>
            <a:r>
              <a:rPr lang="iw-IL" sz="1400" b="0" dirty="0"/>
              <a:t>וכי הנתח ה"קרוב יותר</a:t>
            </a:r>
            <a:r>
              <a:rPr lang="he-IL" sz="1400" b="0" dirty="0"/>
              <a:t>" </a:t>
            </a:r>
            <a:r>
              <a:rPr lang="iw-IL" sz="1400" b="0" dirty="0"/>
              <a:t>נראה גדול יותר מגודלו האמיתי.</a:t>
            </a:r>
            <a:endParaRPr sz="1400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dirty="0"/>
              <a:t>נדמה כאילו הנתח האפור גדול יותר מהנתח ה</a:t>
            </a:r>
            <a:r>
              <a:rPr lang="iw-IL" sz="1400" dirty="0"/>
              <a:t>כת</a:t>
            </a:r>
            <a:r>
              <a:rPr lang="iw-IL" sz="1400" b="0" dirty="0"/>
              <a:t>ום ומהנתח הכחול</a:t>
            </a:r>
            <a:r>
              <a:rPr lang="he-IL" sz="1400" b="0" dirty="0"/>
              <a:t>, </a:t>
            </a:r>
            <a:r>
              <a:rPr lang="iw-IL" sz="1400" b="0" dirty="0"/>
              <a:t>אבל המציאות היא שהוא שווה בגודלו לנתח ה</a:t>
            </a:r>
            <a:r>
              <a:rPr lang="iw-IL" sz="1400" dirty="0"/>
              <a:t>כת</a:t>
            </a:r>
            <a:r>
              <a:rPr lang="iw-IL" sz="1400" b="0" dirty="0"/>
              <a:t>ום ו</a:t>
            </a:r>
            <a:r>
              <a:rPr lang="iw-IL" sz="1400" b="1" dirty="0"/>
              <a:t>קטן יותר</a:t>
            </a:r>
            <a:r>
              <a:rPr lang="iw-IL" sz="1400" b="0" dirty="0"/>
              <a:t> מהנתח הכחול </a:t>
            </a:r>
            <a:r>
              <a:rPr lang="he-IL" sz="1400" b="0" dirty="0"/>
              <a:t>(</a:t>
            </a:r>
            <a:r>
              <a:rPr lang="iw-IL" sz="1400" b="0" dirty="0"/>
              <a:t>כפי ש</a:t>
            </a:r>
            <a:r>
              <a:rPr lang="iw-IL" sz="1400" dirty="0"/>
              <a:t>אפשר</a:t>
            </a:r>
            <a:r>
              <a:rPr lang="iw-IL" sz="1400" b="0" dirty="0"/>
              <a:t> לראות בקלות בגרף הדו</a:t>
            </a:r>
            <a:r>
              <a:rPr lang="iw-IL" sz="1400" dirty="0"/>
              <a:t>-</a:t>
            </a:r>
            <a:r>
              <a:rPr lang="iw-IL" sz="1400" b="0" dirty="0"/>
              <a:t>ממדי</a:t>
            </a:r>
            <a:r>
              <a:rPr lang="he-IL" sz="1400" b="0" dirty="0"/>
              <a:t>).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b="0" dirty="0"/>
              <a:t>השתדלו לא להשתמש בגרף עוגה תלת-ממדי.</a:t>
            </a:r>
            <a:endParaRPr sz="14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מגמתיות</a:t>
            </a:r>
            <a:r>
              <a:rPr lang="he-IL" sz="1400" dirty="0"/>
              <a:t> - </a:t>
            </a:r>
            <a:r>
              <a:rPr lang="iw-IL" sz="1400" dirty="0"/>
              <a:t>האם הנתונים נמצאים במגמת עלייה או במגמת ירידה </a:t>
            </a:r>
            <a:r>
              <a:rPr lang="he-IL" sz="1400" dirty="0"/>
              <a:t>(</a:t>
            </a:r>
            <a:r>
              <a:rPr lang="iw-IL" sz="1400" dirty="0"/>
              <a:t>או שאי אפשר להבחין במגמה כלשהי על פני הזמן המוצג בגרף</a:t>
            </a:r>
            <a:r>
              <a:rPr lang="he-IL" sz="1400" dirty="0"/>
              <a:t>)?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עונתיות</a:t>
            </a:r>
            <a:r>
              <a:rPr lang="he-IL" sz="1400" dirty="0"/>
              <a:t> - </a:t>
            </a:r>
            <a:r>
              <a:rPr lang="iw-IL" sz="1400" dirty="0"/>
              <a:t>כאשר הנתונים מתנהגים באופן זהה בתקופות מסוימות </a:t>
            </a:r>
            <a:r>
              <a:rPr lang="he-IL" sz="1400" dirty="0"/>
              <a:t>(</a:t>
            </a:r>
            <a:r>
              <a:rPr lang="iw-IL" sz="1400" dirty="0"/>
              <a:t>לדוגמה, מכירות הגלידה עולות בעונת הקיץ</a:t>
            </a:r>
            <a:r>
              <a:rPr lang="he-IL" sz="1400" dirty="0"/>
              <a:t>, </a:t>
            </a:r>
            <a:r>
              <a:rPr lang="iw-IL" sz="1400" dirty="0"/>
              <a:t>העומס בכבישים יורד בשבתות</a:t>
            </a:r>
            <a:r>
              <a:rPr lang="he-IL" sz="1400" dirty="0"/>
              <a:t>).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דוגמאות למקרים שבהם ייעשה שימוש בגרף קו: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171450" lvl="0" indent="-203200" algn="r" rt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iw-IL" sz="1400" dirty="0"/>
              <a:t>הצגת שער הדולר על פני השנה האחרונה.</a:t>
            </a:r>
            <a:endParaRPr sz="1400" dirty="0"/>
          </a:p>
          <a:p>
            <a:pPr marL="171450" lvl="0" indent="-203200" algn="r" rt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iw-IL" sz="1400" dirty="0"/>
              <a:t>הצגת הטמפרטורה הממוצעת בעולם במאה השנים האחרונות.</a:t>
            </a:r>
            <a:endParaRPr sz="1400" dirty="0"/>
          </a:p>
          <a:p>
            <a:pPr marL="171450" lvl="0" indent="-203200" algn="r" rt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iw-IL" sz="1400" dirty="0"/>
              <a:t>כמות המכירות של אופניים בחודשים שלפני יום כיפור.</a:t>
            </a:r>
            <a:endParaRPr sz="1400" dirty="0"/>
          </a:p>
          <a:p>
            <a:pPr marL="171450" lvl="0" indent="-114300" algn="r" rtl="1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lang="iw-IL" sz="1400" dirty="0">
                <a:solidFill>
                  <a:schemeClr val="dk1"/>
                </a:solidFill>
              </a:rPr>
              <a:t>האם תוכלו לחשוב על דוגמאות נוספות למקרים שבהם תשתמשו </a:t>
            </a:r>
            <a:r>
              <a:rPr lang="iw-IL" sz="1400" dirty="0"/>
              <a:t>בגרף קו?</a:t>
            </a:r>
            <a:endParaRPr sz="14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>
                <a:latin typeface="Arial"/>
                <a:ea typeface="Arial"/>
                <a:cs typeface="Arial"/>
                <a:sym typeface="Arial"/>
              </a:rPr>
              <a:t>גרף פיזור משמש להצגת הקשר בין שני משתנים ועוזר לגלות אם קיים מתאם גבוה או נמוך בין המשתנים.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כל נקודה על הגרף היא שילוב של שני ערכים</a:t>
            </a:r>
            <a:r>
              <a:rPr lang="he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iw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הערך בציר X והערך בציר Y</a:t>
            </a:r>
            <a:r>
              <a:rPr lang="he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dirty="0">
              <a:solidFill>
                <a:srgbClr val="2A2A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כך לדוגמה</a:t>
            </a:r>
            <a:r>
              <a:rPr lang="he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w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הנקודה המסומנת באדום פירושה שהיו 171</a:t>
            </a:r>
            <a:r>
              <a:rPr lang="he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w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הורדות של האפליקציה </a:t>
            </a:r>
            <a:r>
              <a:rPr lang="he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iw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ציר Y</a:t>
            </a:r>
            <a:r>
              <a:rPr lang="he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iw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מספר הורדות</a:t>
            </a:r>
            <a:r>
              <a:rPr lang="he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 {</a:t>
            </a:r>
            <a:r>
              <a:rPr lang="iw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בקרב בני 16</a:t>
            </a:r>
            <a:r>
              <a:rPr lang="he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} </a:t>
            </a:r>
            <a:r>
              <a:rPr lang="iw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ציר X</a:t>
            </a:r>
            <a:r>
              <a:rPr lang="he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iw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גיל</a:t>
            </a:r>
            <a:r>
              <a:rPr lang="he-IL" sz="1400" dirty="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גרפים מייצגים באופן ויזואלי את הקשר בין שני משתנים</a:t>
            </a:r>
            <a:r>
              <a:rPr lang="en-US" sz="1400" dirty="0"/>
              <a:t> )</a:t>
            </a:r>
            <a:r>
              <a:rPr lang="iw-IL" sz="1400" dirty="0"/>
              <a:t>או יות</a:t>
            </a:r>
            <a:r>
              <a:rPr lang="he-IL" sz="1400" dirty="0"/>
              <a:t>ר. </a:t>
            </a:r>
            <a:r>
              <a:rPr lang="iw-IL" sz="1400" dirty="0"/>
              <a:t>במסגרת שיעור זה נלמד על קשר בין שני משתנים בלבד</a:t>
            </a:r>
            <a:r>
              <a:rPr lang="he-IL" sz="1400" dirty="0"/>
              <a:t>).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כפי שכבר למדנו, כאשר מנתחים נתונים באופן סטטיסטי</a:t>
            </a:r>
            <a:r>
              <a:rPr lang="he-IL" sz="1400" dirty="0"/>
              <a:t>, </a:t>
            </a:r>
            <a:r>
              <a:rPr lang="iw-IL" sz="1400" dirty="0"/>
              <a:t>בודקים קשר בין </a:t>
            </a:r>
            <a:r>
              <a:rPr lang="iw-IL" sz="1400" b="1" dirty="0"/>
              <a:t>משתנה תלוי</a:t>
            </a:r>
            <a:r>
              <a:rPr lang="iw-IL" sz="1400" b="0" dirty="0"/>
              <a:t> לבין </a:t>
            </a:r>
            <a:r>
              <a:rPr lang="iw-IL" sz="1400" b="1" dirty="0"/>
              <a:t>משתנה בלתי תלוי.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b="0" dirty="0"/>
              <a:t>בכל גרף </a:t>
            </a:r>
            <a:r>
              <a:rPr lang="iw-IL" sz="1400" dirty="0"/>
              <a:t>אפשר</a:t>
            </a:r>
            <a:r>
              <a:rPr lang="iw-IL" sz="1400" b="0" dirty="0"/>
              <a:t> לראות משתנה תלוי ומשתנה בלתי תלוי</a:t>
            </a:r>
            <a:r>
              <a:rPr lang="he-IL" sz="1400" b="0" dirty="0"/>
              <a:t>. </a:t>
            </a:r>
            <a:r>
              <a:rPr lang="iw-IL" sz="1400" b="0" dirty="0"/>
              <a:t>לרוב הם מיוצגים ע"י שני צירים</a:t>
            </a:r>
            <a:r>
              <a:rPr lang="he-IL" sz="1400" b="0" dirty="0"/>
              <a:t>.</a:t>
            </a:r>
            <a:endParaRPr sz="1400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b="0" dirty="0"/>
              <a:t>ב</a:t>
            </a:r>
            <a:r>
              <a:rPr lang="iw-IL" sz="1400" dirty="0"/>
              <a:t>שקופית</a:t>
            </a:r>
            <a:r>
              <a:rPr lang="iw-IL" sz="1400" b="0" dirty="0"/>
              <a:t> </a:t>
            </a:r>
            <a:r>
              <a:rPr lang="iw-IL" sz="1400" dirty="0"/>
              <a:t>אפשר</a:t>
            </a:r>
            <a:r>
              <a:rPr lang="iw-IL" sz="1400" b="0" dirty="0"/>
              <a:t> לראות גרף עמודות שמציג את הקשר בין </a:t>
            </a:r>
            <a:r>
              <a:rPr lang="iw-IL" sz="1400" b="1" dirty="0"/>
              <a:t>ספרי הילדים </a:t>
            </a:r>
            <a:r>
              <a:rPr lang="he-IL" sz="1400" b="0" dirty="0"/>
              <a:t>(</a:t>
            </a:r>
            <a:r>
              <a:rPr lang="iw-IL" sz="1400" b="0" dirty="0"/>
              <a:t>המשתנה הבלתי תלוי</a:t>
            </a:r>
            <a:r>
              <a:rPr lang="he-IL" sz="1400" b="0" dirty="0"/>
              <a:t>) </a:t>
            </a:r>
            <a:r>
              <a:rPr lang="iw-IL" sz="1400" b="0" dirty="0"/>
              <a:t>ל</a:t>
            </a:r>
            <a:r>
              <a:rPr lang="iw-IL" sz="1400" b="1" dirty="0"/>
              <a:t>כמות המכירות </a:t>
            </a:r>
            <a:r>
              <a:rPr lang="iw-IL" sz="1400" b="0" dirty="0"/>
              <a:t>שלהם </a:t>
            </a:r>
            <a:r>
              <a:rPr lang="he-IL" sz="1400" b="0" dirty="0"/>
              <a:t>(</a:t>
            </a:r>
            <a:r>
              <a:rPr lang="iw-IL" sz="1400" b="0" dirty="0"/>
              <a:t>המשתנה התלוי</a:t>
            </a:r>
            <a:r>
              <a:rPr lang="he-IL" sz="1400" b="0" dirty="0"/>
              <a:t>).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endParaRPr sz="1400" b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b="0" dirty="0"/>
              <a:t>דיון בכיתה</a:t>
            </a:r>
            <a:r>
              <a:rPr lang="he-IL" sz="1400" b="0" dirty="0"/>
              <a:t>: </a:t>
            </a:r>
            <a:r>
              <a:rPr lang="iw-IL" sz="1400" b="0" dirty="0"/>
              <a:t>ב</a:t>
            </a:r>
            <a:r>
              <a:rPr lang="iw-IL" sz="1400" dirty="0"/>
              <a:t>שקופית</a:t>
            </a:r>
            <a:r>
              <a:rPr lang="iw-IL" sz="1400" b="0" dirty="0"/>
              <a:t> הקוד</a:t>
            </a:r>
            <a:r>
              <a:rPr lang="iw-IL" sz="1400" dirty="0"/>
              <a:t>מת</a:t>
            </a:r>
            <a:r>
              <a:rPr lang="iw-IL" sz="1400" b="0" dirty="0"/>
              <a:t> ראינו גרף עמודות שבו המשתנים מיוצגים ע"י שני צירים</a:t>
            </a:r>
            <a:r>
              <a:rPr lang="he-IL" sz="1400" b="0" dirty="0"/>
              <a:t>.</a:t>
            </a:r>
            <a:endParaRPr sz="1400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b="0" dirty="0"/>
              <a:t>אך מה קורה כאשר משתמשים בגרף עוגה</a:t>
            </a:r>
            <a:r>
              <a:rPr lang="he-IL" sz="1400" b="0" dirty="0"/>
              <a:t>? </a:t>
            </a:r>
            <a:r>
              <a:rPr lang="iw-IL" sz="1400" b="0" dirty="0"/>
              <a:t>מה מייצג את שני המשתנים בגרף העוגה?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endParaRPr sz="1400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endParaRPr sz="1400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b="0" dirty="0"/>
              <a:t>תשובה למורה</a:t>
            </a:r>
            <a:r>
              <a:rPr lang="he-IL" sz="1400" b="0" dirty="0"/>
              <a:t>: </a:t>
            </a:r>
            <a:r>
              <a:rPr lang="iw-IL" sz="1400" b="0" dirty="0"/>
              <a:t>בגרף עוגה המשתנה הבלתי תלוי מיוצג ע"י חתיכות העוגה</a:t>
            </a:r>
            <a:r>
              <a:rPr lang="he-IL" sz="1400" b="0" dirty="0"/>
              <a:t>, </a:t>
            </a:r>
            <a:r>
              <a:rPr lang="iw-IL" sz="1400" b="0" dirty="0"/>
              <a:t>והמשתנה התלוי הוא </a:t>
            </a:r>
            <a:r>
              <a:rPr lang="iw-IL" sz="1400" b="1" dirty="0"/>
              <a:t>גודל</a:t>
            </a:r>
            <a:r>
              <a:rPr lang="iw-IL" sz="1400" b="0" dirty="0"/>
              <a:t> החתיכות.</a:t>
            </a:r>
            <a:endParaRPr sz="14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dirty="0"/>
              <a:t>כדי לדעת באיזה גרף כדאי לנו לבחור כדי להציג את הנתונים</a:t>
            </a:r>
            <a:r>
              <a:rPr lang="he-IL" sz="1400" dirty="0"/>
              <a:t>, </a:t>
            </a:r>
            <a:r>
              <a:rPr lang="iw-IL" sz="1400" dirty="0"/>
              <a:t>נוכל להתבונן במשתנה הבלתי תלוי שלנו</a:t>
            </a:r>
            <a:r>
              <a:rPr lang="he-IL" sz="1400" dirty="0"/>
              <a:t>, </a:t>
            </a:r>
            <a:r>
              <a:rPr lang="iw-IL" sz="1400" dirty="0"/>
              <a:t>ולפיו להחליט איזה גרף הוא המתאים ביותר.</a:t>
            </a:r>
            <a:endParaRPr sz="14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לאחר הצפייה בסרטון המשיכו לדיון בכיתה המופיע בשקופית הבאה</a:t>
            </a:r>
            <a:r>
              <a:rPr lang="he-IL" sz="1400" dirty="0"/>
              <a:t> (</a:t>
            </a:r>
            <a:r>
              <a:rPr lang="iw-IL" sz="1400" dirty="0"/>
              <a:t>דיון זה הוא על התרגיל המופיע בסיום הסרטון</a:t>
            </a:r>
            <a:r>
              <a:rPr lang="he-IL" sz="1400" dirty="0"/>
              <a:t>).</a:t>
            </a:r>
            <a:endParaRPr sz="14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lang="iw-IL" sz="1400" dirty="0">
                <a:latin typeface="Arial"/>
                <a:ea typeface="Arial"/>
                <a:cs typeface="Arial"/>
                <a:sym typeface="Arial"/>
              </a:rPr>
              <a:t>דונו בכיתה:</a:t>
            </a:r>
            <a:endParaRPr sz="14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lang="iw-IL" sz="1400" dirty="0">
                <a:latin typeface="Arial"/>
                <a:ea typeface="Arial"/>
                <a:cs typeface="Arial"/>
                <a:sym typeface="Arial"/>
              </a:rPr>
              <a:t>הסבירו מהי ההטעיה המופיעה בגרפים הללו.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lang="iw-IL" sz="1400" dirty="0">
                <a:latin typeface="Arial"/>
                <a:ea typeface="Arial"/>
                <a:cs typeface="Arial"/>
                <a:sym typeface="Arial"/>
              </a:rPr>
              <a:t>הציעו גרפים שמשורטטים בצורה שאינה מטעה את הקורא לכל אחד מהגרפים המוצגים כאן</a:t>
            </a:r>
            <a:r>
              <a:rPr lang="he-IL" sz="14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endParaRPr sz="1400" b="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5" name="Google Shape;235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עוברים לתרגול באקסל</a:t>
            </a:r>
            <a:r>
              <a:rPr lang="he-IL" sz="1400" dirty="0"/>
              <a:t>, </a:t>
            </a:r>
            <a:r>
              <a:rPr lang="iw-IL" sz="1400" dirty="0"/>
              <a:t>בהצלחה!</a:t>
            </a:r>
            <a:endParaRPr sz="14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בשקופית שלפנינו יש טבלה ובה נתוני מכירות של ספרי ילדים בחנות ספרים</a:t>
            </a:r>
            <a:r>
              <a:rPr lang="he-IL" sz="1400" dirty="0"/>
              <a:t>. </a:t>
            </a:r>
            <a:r>
              <a:rPr lang="iw-IL" sz="1400" dirty="0"/>
              <a:t>אלו כמובן נתונים חלקיים, הטבלה המקורים גדולה הרבה יותר</a:t>
            </a:r>
            <a:r>
              <a:rPr lang="he-IL" sz="1400" dirty="0"/>
              <a:t>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כדי להפיק מהטבלה מסקנות</a:t>
            </a:r>
            <a:r>
              <a:rPr lang="he-IL" sz="1400" dirty="0"/>
              <a:t>, </a:t>
            </a:r>
            <a:r>
              <a:rPr lang="iw-IL" sz="1400" dirty="0"/>
              <a:t>יש ליצור לה טבלת שכיחויות </a:t>
            </a:r>
            <a:r>
              <a:rPr lang="he-IL" sz="1400" dirty="0"/>
              <a:t>(</a:t>
            </a:r>
            <a:r>
              <a:rPr lang="iw-IL" sz="1400" dirty="0"/>
              <a:t>טבלת ציר</a:t>
            </a:r>
            <a:r>
              <a:rPr lang="he-IL" sz="1400" dirty="0"/>
              <a:t>) - </a:t>
            </a:r>
            <a:r>
              <a:rPr lang="iw-IL" sz="1400" dirty="0"/>
              <a:t>נראה בשקופית הבאה כיצד זה קורה.</a:t>
            </a:r>
            <a:endParaRPr sz="14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Google Shape;5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אפשר להבין מתוך הטבלה אילו ספרים נמכרו יותר ואילו פחות</a:t>
            </a:r>
            <a:r>
              <a:rPr lang="he-IL" sz="1400" dirty="0"/>
              <a:t>, </a:t>
            </a:r>
            <a:r>
              <a:rPr lang="iw-IL" sz="1400" dirty="0"/>
              <a:t>אבל ייקח לנו רגע להביט במספרים ולהשוות ביניהם.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לעומת זאת</a:t>
            </a:r>
            <a:r>
              <a:rPr lang="he-IL" sz="1400" dirty="0"/>
              <a:t>, </a:t>
            </a:r>
            <a:r>
              <a:rPr lang="iw-IL" sz="1400" dirty="0"/>
              <a:t>אפשר להציג את הנתונים בגרף</a:t>
            </a:r>
            <a:r>
              <a:rPr lang="he-IL" sz="1400" dirty="0"/>
              <a:t>, </a:t>
            </a:r>
            <a:r>
              <a:rPr lang="iw-IL" sz="1400" dirty="0"/>
              <a:t>ולהבין מתוכו </a:t>
            </a:r>
            <a:r>
              <a:rPr lang="iw-IL" sz="1400" b="1" dirty="0"/>
              <a:t>כבר במבט ראשון</a:t>
            </a:r>
            <a:r>
              <a:rPr lang="iw-IL" sz="1400" dirty="0"/>
              <a:t> מה מצב המכירות</a:t>
            </a:r>
            <a:r>
              <a:rPr lang="he-IL" sz="1400" dirty="0"/>
              <a:t> - </a:t>
            </a:r>
            <a:r>
              <a:rPr lang="iw-IL" sz="1400" dirty="0"/>
              <a:t>איזה ספר הוא הכי נמכר</a:t>
            </a:r>
            <a:r>
              <a:rPr lang="he-IL" sz="1400" dirty="0"/>
              <a:t>, </a:t>
            </a:r>
            <a:r>
              <a:rPr lang="iw-IL" sz="1400" dirty="0"/>
              <a:t>מאיזה ספר נמכרו הכי מעט עותקים</a:t>
            </a:r>
            <a:r>
              <a:rPr lang="he-IL" sz="1400" dirty="0"/>
              <a:t>, </a:t>
            </a:r>
            <a:r>
              <a:rPr lang="iw-IL" sz="1400" dirty="0"/>
              <a:t>נראה בקלות אם יש הבדלים גדולים בין מכירות הספרים</a:t>
            </a:r>
            <a:r>
              <a:rPr lang="he-IL" sz="1400" dirty="0"/>
              <a:t>, </a:t>
            </a:r>
            <a:r>
              <a:rPr lang="iw-IL" sz="1400" dirty="0"/>
              <a:t>ועוד.</a:t>
            </a:r>
            <a:endParaRPr sz="14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המוח שלנו מסוגל להבין טוב יותר דברים שהוא </a:t>
            </a:r>
            <a:r>
              <a:rPr lang="iw-IL" sz="1400" b="1" dirty="0"/>
              <a:t>רואה</a:t>
            </a:r>
            <a:r>
              <a:rPr lang="he-IL" sz="1400" b="0" dirty="0"/>
              <a:t>.</a:t>
            </a:r>
            <a:r>
              <a:rPr lang="he-IL" sz="1400" b="1" dirty="0"/>
              <a:t> </a:t>
            </a:r>
            <a:r>
              <a:rPr lang="iw-IL" sz="1400" dirty="0"/>
              <a:t>לכן השימוש בגרפים יכול לסייע לנו גם להבין טוב יותר את הנתונים וגם להעביר מסרים.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60350" algn="r" rtl="1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iw-IL" sz="1400" dirty="0"/>
              <a:t>באמצעות כלים ויזואליים אנחנו יכולים </a:t>
            </a:r>
            <a:r>
              <a:rPr lang="iw-IL" sz="1400" b="1" dirty="0"/>
              <a:t>לספר את הסיפור</a:t>
            </a:r>
            <a:r>
              <a:rPr lang="iw-IL" sz="1400" b="0" dirty="0"/>
              <a:t> של המספרים</a:t>
            </a:r>
            <a:r>
              <a:rPr lang="he-IL" sz="1400" b="0" dirty="0"/>
              <a:t>. </a:t>
            </a:r>
            <a:r>
              <a:rPr lang="iw-IL" sz="1400" b="0" dirty="0"/>
              <a:t>בעוד שבטבלה </a:t>
            </a:r>
            <a:r>
              <a:rPr lang="iw-IL" sz="1400" dirty="0"/>
              <a:t>אפשר</a:t>
            </a:r>
            <a:r>
              <a:rPr lang="iw-IL" sz="1400" b="0" dirty="0"/>
              <a:t> לראות רק נתונים</a:t>
            </a:r>
            <a:r>
              <a:rPr lang="he-IL" sz="1400" b="0" dirty="0"/>
              <a:t>, </a:t>
            </a:r>
            <a:r>
              <a:rPr lang="iw-IL" sz="1400" b="0" dirty="0"/>
              <a:t>כלים ויזואליים עוזרים לנו להבין את </a:t>
            </a:r>
            <a:r>
              <a:rPr lang="iw-IL" sz="1400" b="1" dirty="0"/>
              <a:t>הקשר</a:t>
            </a:r>
            <a:r>
              <a:rPr lang="iw-IL" sz="1400" b="0" dirty="0"/>
              <a:t> שבין הנתונים.</a:t>
            </a:r>
            <a:endParaRPr sz="1400" dirty="0"/>
          </a:p>
          <a:p>
            <a:pPr marL="228600" lvl="0" indent="-260350" algn="r" rtl="1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iw-IL" sz="1400" b="0" dirty="0"/>
              <a:t>כלים ויזואליים מסייעים לנו </a:t>
            </a:r>
            <a:r>
              <a:rPr lang="iw-IL" sz="1400" b="1" dirty="0"/>
              <a:t>להבחין בין עיקר לטפל</a:t>
            </a:r>
            <a:r>
              <a:rPr lang="he-IL" sz="1400" b="0" dirty="0"/>
              <a:t>. </a:t>
            </a:r>
            <a:r>
              <a:rPr lang="iw-IL" sz="1400" b="0" dirty="0"/>
              <a:t>בעוד שהטבלה מציגה את כלל הנתונים</a:t>
            </a:r>
            <a:r>
              <a:rPr lang="he-IL" sz="1400" b="0" dirty="0"/>
              <a:t>, </a:t>
            </a:r>
            <a:r>
              <a:rPr lang="iw-IL" sz="1400" b="0" dirty="0"/>
              <a:t>כלים ויזואליים ידגישו את </a:t>
            </a:r>
            <a:r>
              <a:rPr lang="iw-IL" sz="1400" b="1" dirty="0"/>
              <a:t>עיקרי הדברים</a:t>
            </a:r>
            <a:r>
              <a:rPr lang="iw-IL" sz="1400" b="0" dirty="0"/>
              <a:t> ש</a:t>
            </a:r>
            <a:r>
              <a:rPr lang="iw-IL" sz="1400" dirty="0"/>
              <a:t>אפשר</a:t>
            </a:r>
            <a:r>
              <a:rPr lang="iw-IL" sz="1400" b="0" dirty="0"/>
              <a:t> להבין מתוך הנתונים.</a:t>
            </a:r>
            <a:endParaRPr sz="1400" dirty="0"/>
          </a:p>
          <a:p>
            <a:pPr marL="228600" lvl="0" indent="-260350" algn="r" rtl="1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iw-IL" sz="1400" b="0" dirty="0"/>
              <a:t>כלים ויזואליים כמו צבע</a:t>
            </a:r>
            <a:r>
              <a:rPr lang="he-IL" sz="1400" b="0" dirty="0"/>
              <a:t>, </a:t>
            </a:r>
            <a:r>
              <a:rPr lang="iw-IL" sz="1400" b="0" dirty="0"/>
              <a:t>צורה וגוד</a:t>
            </a:r>
            <a:r>
              <a:rPr lang="he-IL" sz="1400" b="0" dirty="0"/>
              <a:t>ל (</a:t>
            </a:r>
            <a:r>
              <a:rPr lang="iw-IL" sz="1400" b="0" dirty="0"/>
              <a:t>המוכרים לכולם</a:t>
            </a:r>
            <a:r>
              <a:rPr lang="he-IL" sz="1400" b="0" dirty="0"/>
              <a:t>, </a:t>
            </a:r>
            <a:r>
              <a:rPr lang="iw-IL" sz="1400" b="0" dirty="0"/>
              <a:t>אם עוסקים בנתונים ואם לא</a:t>
            </a:r>
            <a:r>
              <a:rPr lang="he-IL" sz="1400" b="0" dirty="0"/>
              <a:t>) </a:t>
            </a:r>
            <a:r>
              <a:rPr lang="iw-IL" sz="1400" b="1" dirty="0"/>
              <a:t>מנגישים</a:t>
            </a:r>
            <a:r>
              <a:rPr lang="iw-IL" sz="1400" b="0" dirty="0"/>
              <a:t> את המידע </a:t>
            </a:r>
            <a:r>
              <a:rPr lang="iw-IL" sz="1400" dirty="0"/>
              <a:t>ל</a:t>
            </a:r>
            <a:r>
              <a:rPr lang="iw-IL" sz="1400" b="0" dirty="0"/>
              <a:t>צופים.</a:t>
            </a:r>
            <a:endParaRPr sz="1400" dirty="0"/>
          </a:p>
          <a:p>
            <a:pPr marL="228600" lvl="0" indent="-17145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endParaRPr sz="1400" b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 b="0" dirty="0"/>
              <a:t>* חשוב לציין בשלב זה</a:t>
            </a:r>
            <a:r>
              <a:rPr lang="he-IL" sz="1400" b="0" dirty="0"/>
              <a:t> – "</a:t>
            </a:r>
            <a:r>
              <a:rPr lang="iw-IL" sz="1400" b="0" dirty="0"/>
              <a:t>גרפים</a:t>
            </a:r>
            <a:r>
              <a:rPr lang="he-IL" sz="1400" b="0" dirty="0"/>
              <a:t>" </a:t>
            </a:r>
            <a:r>
              <a:rPr lang="iw-IL" sz="1400" b="0" dirty="0"/>
              <a:t>הם קבוצה של כלים ויזואליים להצגת מידע</a:t>
            </a:r>
            <a:r>
              <a:rPr lang="he-IL" sz="1400" b="0" dirty="0"/>
              <a:t>, </a:t>
            </a:r>
            <a:r>
              <a:rPr lang="iw-IL" sz="1400" b="0" dirty="0"/>
              <a:t>אך קיימים גם כלים ויזואליים נוספים ושימושיים</a:t>
            </a:r>
            <a:r>
              <a:rPr lang="he-IL" sz="1400" b="0" dirty="0"/>
              <a:t>, </a:t>
            </a:r>
            <a:r>
              <a:rPr lang="iw-IL" sz="1400" b="0" dirty="0"/>
              <a:t>לדוגמה</a:t>
            </a:r>
            <a:r>
              <a:rPr lang="he-IL" sz="1400" b="0" dirty="0"/>
              <a:t> – </a:t>
            </a:r>
            <a:r>
              <a:rPr lang="iw-IL" sz="1400" b="0" dirty="0"/>
              <a:t>היסטוגרמה</a:t>
            </a:r>
            <a:r>
              <a:rPr lang="he-IL" sz="1400" b="0" dirty="0"/>
              <a:t> (ע</a:t>
            </a:r>
            <a:r>
              <a:rPr lang="iw-IL" sz="1400" b="0" dirty="0"/>
              <a:t>ליה נלמד בשיעור הבא</a:t>
            </a:r>
            <a:r>
              <a:rPr lang="he-IL" sz="1400" b="0" dirty="0"/>
              <a:t>) </a:t>
            </a:r>
            <a:r>
              <a:rPr lang="iw-IL" sz="1400" b="0" dirty="0"/>
              <a:t>או אינפוגרפיקה</a:t>
            </a:r>
            <a:r>
              <a:rPr lang="he-IL" sz="1400" b="0" dirty="0"/>
              <a:t>) </a:t>
            </a:r>
            <a:r>
              <a:rPr lang="iw-IL" sz="1400" b="0" dirty="0"/>
              <a:t>על כך לא נלמד במסגרת שיעורי המגמה</a:t>
            </a:r>
            <a:r>
              <a:rPr lang="he-IL" sz="1400" b="0" dirty="0"/>
              <a:t>).</a:t>
            </a:r>
            <a:endParaRPr sz="14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דוגמאות למקרים שבהם ייעשה שימוש בגרף עמודות: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400" dirty="0"/>
              <a:t>* </a:t>
            </a:r>
            <a:r>
              <a:rPr lang="iw-IL" sz="1400" dirty="0"/>
              <a:t>הצגת כמות המכירות של מספר מוצרים לשם השוואה ביניהם</a:t>
            </a:r>
            <a:endParaRPr sz="1400" dirty="0"/>
          </a:p>
          <a:p>
            <a:pPr marL="171450" lvl="0" indent="-203200" algn="r" rt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iw-IL" sz="1400" dirty="0"/>
              <a:t>הצגת מספר המנדטים של כל מפלגה בסקר בחירות.</a:t>
            </a:r>
            <a:endParaRPr sz="1400" dirty="0"/>
          </a:p>
          <a:p>
            <a:pPr marL="171450" lvl="0" indent="-203200" algn="r" rt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iw-IL" sz="1400" dirty="0"/>
              <a:t>השוואה בין מחירים של מוצרים דומים זה לזה</a:t>
            </a:r>
            <a:r>
              <a:rPr lang="he-IL" sz="1400" dirty="0"/>
              <a:t>, </a:t>
            </a:r>
            <a:r>
              <a:rPr lang="iw-IL" sz="1400" dirty="0"/>
              <a:t>למשל</a:t>
            </a:r>
            <a:r>
              <a:rPr lang="he-IL" sz="1400" dirty="0"/>
              <a:t> - </a:t>
            </a:r>
            <a:r>
              <a:rPr lang="iw-IL" sz="1400" dirty="0"/>
              <a:t>השוואת מחירי סמארטפונים בין מספר חנויות.</a:t>
            </a:r>
            <a:endParaRPr sz="1400" dirty="0"/>
          </a:p>
          <a:p>
            <a:pPr marL="171450" lvl="0" indent="-114300" algn="r" rtl="1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lang="iw-IL" sz="1400" dirty="0"/>
              <a:t>האם תוכלו לחשוב על דוגמאות נוספות למקרים שבהם תשתמשו בגרף עמודות?</a:t>
            </a:r>
            <a:endParaRPr sz="14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גם עוגה עם "חור</a:t>
            </a:r>
            <a:r>
              <a:rPr lang="he-IL" sz="1400" dirty="0"/>
              <a:t>" </a:t>
            </a:r>
            <a:r>
              <a:rPr lang="iw-IL" sz="1400" dirty="0"/>
              <a:t>היא עדיין עוגה</a:t>
            </a:r>
            <a:r>
              <a:rPr lang="he-IL" sz="1400" dirty="0"/>
              <a:t>! </a:t>
            </a:r>
            <a:r>
              <a:rPr lang="iw-IL" sz="1400" dirty="0"/>
              <a:t>לעתים תפגשו את הגרף הזה גם בשם "גרף דונאט</a:t>
            </a:r>
            <a:r>
              <a:rPr lang="he-IL" sz="1400" dirty="0"/>
              <a:t>".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היתרון העיקרי של השימוש בגרף עוגה הוא שקל מאוד לראות באמצעותו את ה"נתח</a:t>
            </a:r>
            <a:r>
              <a:rPr lang="he-IL" sz="1400" dirty="0"/>
              <a:t>" </a:t>
            </a:r>
            <a:r>
              <a:rPr lang="iw-IL" sz="1400" dirty="0"/>
              <a:t>של כל קטגוריה.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לדוגמה</a:t>
            </a:r>
            <a:r>
              <a:rPr lang="he-IL" sz="1400" dirty="0"/>
              <a:t>, </a:t>
            </a:r>
            <a:r>
              <a:rPr lang="iw-IL" sz="1400" dirty="0"/>
              <a:t>בגרף המוצג בשקופית</a:t>
            </a:r>
            <a:r>
              <a:rPr lang="he-IL" sz="1400" dirty="0"/>
              <a:t> - </a:t>
            </a:r>
            <a:r>
              <a:rPr lang="iw-IL" sz="1400" dirty="0"/>
              <a:t>הנתח הכחול מהווה כמעט ¾</a:t>
            </a:r>
            <a:r>
              <a:rPr lang="he-IL" sz="1400" dirty="0"/>
              <a:t> </a:t>
            </a:r>
            <a:r>
              <a:rPr lang="iw-IL" sz="1400" dirty="0"/>
              <a:t>מהשלם</a:t>
            </a:r>
            <a:r>
              <a:rPr lang="he-IL" sz="1400" dirty="0"/>
              <a:t>, </a:t>
            </a:r>
            <a:r>
              <a:rPr lang="iw-IL" sz="1400" dirty="0"/>
              <a:t>והנתחים הצהוב והאדום יחד מהווים בדיוק ¼</a:t>
            </a:r>
            <a:r>
              <a:rPr lang="he-IL" sz="1400" dirty="0"/>
              <a:t> </a:t>
            </a:r>
            <a:r>
              <a:rPr lang="iw-IL" sz="1400" dirty="0"/>
              <a:t>מהשלם.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400" dirty="0"/>
              <a:t>דוגמאות למקרים שבהם ייעשה שימוש בגרף עוגה:</a:t>
            </a: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400" dirty="0"/>
              <a:t>* </a:t>
            </a:r>
            <a:r>
              <a:rPr lang="iw-IL" sz="1400" dirty="0"/>
              <a:t>הצגת התפלגות של תשובות לסקר בין המשתתפים בסקר </a:t>
            </a:r>
            <a:r>
              <a:rPr lang="he-IL" sz="1400" dirty="0"/>
              <a:t>(</a:t>
            </a:r>
            <a:r>
              <a:rPr lang="iw-IL" sz="1400" dirty="0"/>
              <a:t>במקרה זה</a:t>
            </a:r>
            <a:r>
              <a:rPr lang="he-IL" sz="1400" dirty="0"/>
              <a:t> - </a:t>
            </a:r>
            <a:r>
              <a:rPr lang="iw-IL" sz="1400" dirty="0"/>
              <a:t>המשתתפים בסקר</a:t>
            </a:r>
            <a:r>
              <a:rPr lang="he-IL" sz="1400" dirty="0"/>
              <a:t> = </a:t>
            </a:r>
            <a:r>
              <a:rPr lang="iw-IL" sz="1400" dirty="0"/>
              <a:t>השלם</a:t>
            </a:r>
            <a:r>
              <a:rPr lang="he-IL" sz="1400" dirty="0"/>
              <a:t>).</a:t>
            </a:r>
            <a:endParaRPr sz="1400" dirty="0"/>
          </a:p>
          <a:p>
            <a:pPr marL="171450" lvl="0" indent="-203200" algn="r" rt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iw-IL" sz="1400" dirty="0"/>
              <a:t>כמה מהמנהלים הבכירים בחברה הם נשים וכמה גברים.</a:t>
            </a:r>
            <a:endParaRPr sz="1400" dirty="0"/>
          </a:p>
          <a:p>
            <a:pPr marL="171450" lvl="0" indent="-203200" algn="r" rt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iw-IL" sz="1400" dirty="0"/>
              <a:t>הצגת התפלגות תקציב החינוך בממשלה הנוכחית.</a:t>
            </a:r>
            <a:endParaRPr sz="1400" dirty="0"/>
          </a:p>
          <a:p>
            <a:pPr marL="171450" lvl="0" indent="-114300" algn="r" rtl="1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endParaRPr sz="140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lang="iw-IL" sz="1400" dirty="0">
                <a:solidFill>
                  <a:schemeClr val="dk1"/>
                </a:solidFill>
              </a:rPr>
              <a:t>האם תוכלו לחשוב על דוגמאות נוספות למקרים שבהם תשתמשו </a:t>
            </a:r>
            <a:r>
              <a:rPr lang="iw-IL" sz="1400" dirty="0"/>
              <a:t>בגרף עוגה?</a:t>
            </a:r>
            <a:endParaRPr sz="14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0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0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0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20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 sz="900" b="0" i="0" u="none" strike="noStrike" cap="none"/>
          </a:p>
        </p:txBody>
      </p:sp>
      <p:sp>
        <p:nvSpPr>
          <p:cNvPr id="15" name="Google Shape;15;p20"/>
          <p:cNvSpPr txBox="1"/>
          <p:nvPr/>
        </p:nvSpPr>
        <p:spPr>
          <a:xfrm>
            <a:off x="7137317" y="56673"/>
            <a:ext cx="1879738" cy="38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lang="iw-IL" sz="13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גרפים</a:t>
            </a:r>
            <a:r>
              <a:rPr lang="he-IL" sz="13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– חלק 1</a:t>
            </a:r>
            <a:endParaRPr lang="en-US" sz="13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cxnSp>
        <p:nvCxnSpPr>
          <p:cNvPr id="16" name="Google Shape;16;p20"/>
          <p:cNvCxnSpPr>
            <a:cxnSpLocks/>
          </p:cNvCxnSpPr>
          <p:nvPr/>
        </p:nvCxnSpPr>
        <p:spPr>
          <a:xfrm>
            <a:off x="7933967" y="445209"/>
            <a:ext cx="1014658" cy="0"/>
          </a:xfrm>
          <a:prstGeom prst="straightConnector1">
            <a:avLst/>
          </a:prstGeom>
          <a:noFill/>
          <a:ln w="952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1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1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21" name="Google Shape;21;p21" descr="Google Shape;7;p1"/>
          <p:cNvPicPr preferRelativeResize="0"/>
          <p:nvPr/>
        </p:nvPicPr>
        <p:blipFill rotWithShape="1">
          <a:blip r:embed="rId2">
            <a:alphaModFix/>
          </a:blip>
          <a:srcRect l="4362" t="19277" r="4569" b="25722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1" descr="Google Shape;13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rmAutofit/>
          </a:bodyPr>
          <a:lstStyle>
            <a:lvl1pPr marL="457200" marR="0" lvl="0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sp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VOLqyik99Eg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71DA9D32-F9C7-42FE-BCD7-CAD7B9815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38" y="724952"/>
            <a:ext cx="4708417" cy="3570946"/>
          </a:xfrm>
          <a:prstGeom prst="rect">
            <a:avLst/>
          </a:prstGeom>
        </p:spPr>
      </p:pic>
      <p:pic>
        <p:nvPicPr>
          <p:cNvPr id="27" name="Google Shape;27;p1" descr="Google Shape;55;p13"/>
          <p:cNvPicPr preferRelativeResize="0"/>
          <p:nvPr/>
        </p:nvPicPr>
        <p:blipFill rotWithShape="1">
          <a:blip r:embed="rId4">
            <a:alphaModFix/>
          </a:blip>
          <a:srcRect l="4362" t="19277" r="4571" b="25722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" descr="Google Shape;6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173668">
            <a:off x="5361875" y="1416071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"/>
          <p:cNvSpPr/>
          <p:nvPr/>
        </p:nvSpPr>
        <p:spPr>
          <a:xfrm>
            <a:off x="97844" y="4397572"/>
            <a:ext cx="8937900" cy="62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"/>
          <p:cNvSpPr/>
          <p:nvPr/>
        </p:nvSpPr>
        <p:spPr>
          <a:xfrm>
            <a:off x="7450453" y="33410"/>
            <a:ext cx="1585291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53;p13">
            <a:extLst>
              <a:ext uri="{FF2B5EF4-FFF2-40B4-BE49-F238E27FC236}">
                <a16:creationId xmlns:a16="http://schemas.microsoft.com/office/drawing/2014/main" id="{B9C9A9A9-0A3A-4F3D-89BF-97E5C76BADE0}"/>
              </a:ext>
            </a:extLst>
          </p:cNvPr>
          <p:cNvSpPr txBox="1"/>
          <p:nvPr/>
        </p:nvSpPr>
        <p:spPr>
          <a:xfrm>
            <a:off x="5001491" y="2036447"/>
            <a:ext cx="3444581" cy="15648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r" rtl="1">
              <a:lnSpc>
                <a:spcPts val="3700"/>
              </a:lnSpc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dirty="0"/>
              <a:t>ויזוא</a:t>
            </a:r>
            <a:r>
              <a:rPr lang="he-IL" dirty="0">
                <a:solidFill>
                  <a:srgbClr val="232752"/>
                </a:solidFill>
              </a:rPr>
              <a:t>ליזצ</a:t>
            </a:r>
            <a:r>
              <a:rPr lang="he-IL" dirty="0"/>
              <a:t>יה של נתונים </a:t>
            </a:r>
          </a:p>
          <a:p>
            <a:pPr algn="r" rtl="1">
              <a:lnSpc>
                <a:spcPts val="3700"/>
              </a:lnSpc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dirty="0">
                <a:solidFill>
                  <a:srgbClr val="00B0F0"/>
                </a:solidFill>
              </a:rPr>
              <a:t>גרפים – חלק 1 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2" name="Google Shape;53;p13">
            <a:extLst>
              <a:ext uri="{FF2B5EF4-FFF2-40B4-BE49-F238E27FC236}">
                <a16:creationId xmlns:a16="http://schemas.microsoft.com/office/drawing/2014/main" id="{DA8F7E05-81C1-47DF-887D-285C5EDC2A40}"/>
              </a:ext>
            </a:extLst>
          </p:cNvPr>
          <p:cNvSpPr txBox="1"/>
          <p:nvPr/>
        </p:nvSpPr>
        <p:spPr>
          <a:xfrm>
            <a:off x="5349240" y="4153755"/>
            <a:ext cx="3152819" cy="5753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 algn="r" rtl="1">
              <a:lnSpc>
                <a:spcPts val="3700"/>
              </a:lnSpc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2400" dirty="0">
                <a:solidFill>
                  <a:srgbClr val="00B0F0"/>
                </a:solidFill>
                <a:latin typeface="Assistant SemiBold" panose="00000700000000000000" pitchFamily="2" charset="-79"/>
                <a:cs typeface="Assistant SemiBold" panose="00000700000000000000" pitchFamily="2" charset="-79"/>
              </a:rPr>
              <a:t>אקסל לניתוח נתונים </a:t>
            </a:r>
            <a:endParaRPr sz="2400" dirty="0">
              <a:solidFill>
                <a:srgbClr val="00B0F0"/>
              </a:solidFill>
              <a:latin typeface="Assistant SemiBold" panose="00000700000000000000" pitchFamily="2" charset="-79"/>
              <a:cs typeface="Assistant SemiBold" panose="00000700000000000000" pitchFamily="2" charset="-79"/>
            </a:endParaRPr>
          </a:p>
        </p:txBody>
      </p:sp>
      <p:pic>
        <p:nvPicPr>
          <p:cNvPr id="13" name="Google Shape;62;p13" descr="Google Shape;62;p13">
            <a:extLst>
              <a:ext uri="{FF2B5EF4-FFF2-40B4-BE49-F238E27FC236}">
                <a16:creationId xmlns:a16="http://schemas.microsoft.com/office/drawing/2014/main" id="{3E7E11A0-6C9D-4883-9E33-178657837D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466124">
            <a:off x="7680410" y="3831199"/>
            <a:ext cx="837786" cy="5007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10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37" name="Google Shape;137;p10"/>
          <p:cNvSpPr txBox="1"/>
          <p:nvPr/>
        </p:nvSpPr>
        <p:spPr>
          <a:xfrm>
            <a:off x="4264920" y="511059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גרף עוגה (Pie Chart)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38" name="Google Shape;138;p10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957962" y="291074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0"/>
          <p:cNvPicPr preferRelativeResize="0"/>
          <p:nvPr/>
        </p:nvPicPr>
        <p:blipFill rotWithShape="1">
          <a:blip r:embed="rId4">
            <a:alphaModFix/>
          </a:blip>
          <a:srcRect l="17950" t="12876" r="17089" b="1470"/>
          <a:stretch/>
        </p:blipFill>
        <p:spPr>
          <a:xfrm>
            <a:off x="953825" y="1505387"/>
            <a:ext cx="2978095" cy="2360295"/>
          </a:xfrm>
          <a:prstGeom prst="rect">
            <a:avLst/>
          </a:prstGeom>
          <a:noFill/>
          <a:ln w="9525" cap="flat" cmpd="sng">
            <a:solidFill>
              <a:srgbClr val="23275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10"/>
          <p:cNvPicPr preferRelativeResize="0"/>
          <p:nvPr/>
        </p:nvPicPr>
        <p:blipFill rotWithShape="1">
          <a:blip r:embed="rId5">
            <a:alphaModFix/>
          </a:blip>
          <a:srcRect l="10109" t="12047" r="11231"/>
          <a:stretch/>
        </p:blipFill>
        <p:spPr>
          <a:xfrm>
            <a:off x="4772593" y="1505387"/>
            <a:ext cx="3520440" cy="2366045"/>
          </a:xfrm>
          <a:prstGeom prst="rect">
            <a:avLst/>
          </a:prstGeom>
          <a:noFill/>
          <a:ln w="9525" cap="flat" cmpd="sng">
            <a:solidFill>
              <a:srgbClr val="23275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1" name="Google Shape;141;p10"/>
          <p:cNvSpPr/>
          <p:nvPr/>
        </p:nvSpPr>
        <p:spPr>
          <a:xfrm>
            <a:off x="5892045" y="3083538"/>
            <a:ext cx="1470948" cy="1758289"/>
          </a:xfrm>
          <a:prstGeom prst="mathMultiply">
            <a:avLst>
              <a:gd name="adj1" fmla="val 10899"/>
            </a:avLst>
          </a:prstGeom>
          <a:solidFill>
            <a:srgbClr val="C00000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0" descr="Checkmark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87609" y="3307419"/>
            <a:ext cx="1310526" cy="131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11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48" name="Google Shape;148;p11"/>
          <p:cNvSpPr txBox="1"/>
          <p:nvPr/>
        </p:nvSpPr>
        <p:spPr>
          <a:xfrm>
            <a:off x="4264920" y="511059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גרף קו (Line Chart)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49" name="Google Shape;149;p11"/>
          <p:cNvSpPr txBox="1"/>
          <p:nvPr/>
        </p:nvSpPr>
        <p:spPr>
          <a:xfrm>
            <a:off x="3265444" y="657381"/>
            <a:ext cx="1353888" cy="6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iw-IL" sz="18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דוגמאות:</a:t>
            </a:r>
            <a:endParaRPr sz="18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50" name="Google Shape;150;p11"/>
          <p:cNvSpPr txBox="1"/>
          <p:nvPr/>
        </p:nvSpPr>
        <p:spPr>
          <a:xfrm>
            <a:off x="4902015" y="1543613"/>
            <a:ext cx="3811943" cy="161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גרף קו משמש להצגת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השינוי בנתונים על פני זמן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.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גרף זה יכול לספק לנו מידע לגבי מגמתיות או עונתיות בנתונים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.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הוא ישמש אותנו לרוב בעבודה עם משתנים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רציפים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.</a:t>
            </a:r>
            <a:endParaRPr sz="1600" b="0" i="0" u="none" strike="noStrike" cap="none" dirty="0">
              <a:solidFill>
                <a:srgbClr val="232752"/>
              </a:solidFill>
              <a:latin typeface="Assistant" pitchFamily="2" charset="-79"/>
              <a:cs typeface="Assistant" pitchFamily="2" charset="-79"/>
              <a:sym typeface="Arial"/>
            </a:endParaRPr>
          </a:p>
        </p:txBody>
      </p:sp>
      <p:pic>
        <p:nvPicPr>
          <p:cNvPr id="151" name="Google Shape;151;p11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5262249" y="290263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1"/>
          <p:cNvPicPr preferRelativeResize="0"/>
          <p:nvPr/>
        </p:nvPicPr>
        <p:blipFill rotWithShape="1">
          <a:blip r:embed="rId4">
            <a:alphaModFix/>
          </a:blip>
          <a:srcRect r="65875" b="15607"/>
          <a:stretch/>
        </p:blipFill>
        <p:spPr>
          <a:xfrm>
            <a:off x="994114" y="744928"/>
            <a:ext cx="2601223" cy="1930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1" descr="תמונה שמכילה טבלה&#10;&#10;התיאור נוצר באופן אוטומטי"/>
          <p:cNvPicPr preferRelativeResize="0"/>
          <p:nvPr/>
        </p:nvPicPr>
        <p:blipFill rotWithShape="1">
          <a:blip r:embed="rId5">
            <a:alphaModFix/>
          </a:blip>
          <a:srcRect l="5485" t="5457" r="39315" b="5537"/>
          <a:stretch/>
        </p:blipFill>
        <p:spPr>
          <a:xfrm>
            <a:off x="994114" y="2701674"/>
            <a:ext cx="2383451" cy="1930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59" name="Google Shape;159;p12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624701" y="351626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2"/>
          <p:cNvSpPr txBox="1"/>
          <p:nvPr/>
        </p:nvSpPr>
        <p:spPr>
          <a:xfrm>
            <a:off x="3566160" y="514456"/>
            <a:ext cx="5151416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גרף פיזור (Scatter Plot)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61" name="Google Shape;16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152" y="1357945"/>
            <a:ext cx="4533648" cy="31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2"/>
          <p:cNvSpPr txBox="1"/>
          <p:nvPr/>
        </p:nvSpPr>
        <p:spPr>
          <a:xfrm>
            <a:off x="5520690" y="1457888"/>
            <a:ext cx="3244703" cy="124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גרף פיזור משמש להצגת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הקשר בין שני משתנים</a:t>
            </a:r>
            <a:r>
              <a:rPr lang="he-IL" sz="16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ועוזר לגלות אם קיים 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מתאם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גבוה או נמוך בין המשתנים.</a:t>
            </a:r>
            <a:endParaRPr sz="1600" dirty="0"/>
          </a:p>
        </p:txBody>
      </p:sp>
      <p:sp>
        <p:nvSpPr>
          <p:cNvPr id="163" name="Google Shape;163;p12"/>
          <p:cNvSpPr/>
          <p:nvPr/>
        </p:nvSpPr>
        <p:spPr>
          <a:xfrm>
            <a:off x="3429000" y="2463165"/>
            <a:ext cx="182880" cy="18288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69" name="Google Shape;169;p13"/>
          <p:cNvSpPr txBox="1"/>
          <p:nvPr/>
        </p:nvSpPr>
        <p:spPr>
          <a:xfrm>
            <a:off x="4949688" y="514456"/>
            <a:ext cx="376788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קשר בין משתנים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70" name="Google Shape;170;p13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5750982" y="362792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1807" y="1365315"/>
            <a:ext cx="5499069" cy="311532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3"/>
          <p:cNvSpPr/>
          <p:nvPr/>
        </p:nvSpPr>
        <p:spPr>
          <a:xfrm>
            <a:off x="7054093" y="3599544"/>
            <a:ext cx="1754918" cy="789803"/>
          </a:xfrm>
          <a:prstGeom prst="ellipse">
            <a:avLst/>
          </a:prstGeom>
          <a:solidFill>
            <a:srgbClr val="FEC224">
              <a:alpha val="30196"/>
            </a:srgbClr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ציר X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 -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משתנה בלתי תלוי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cxnSp>
        <p:nvCxnSpPr>
          <p:cNvPr id="173" name="Google Shape;173;p13"/>
          <p:cNvCxnSpPr>
            <a:cxnSpLocks/>
            <a:stCxn id="172" idx="3"/>
          </p:cNvCxnSpPr>
          <p:nvPr/>
        </p:nvCxnSpPr>
        <p:spPr>
          <a:xfrm flipH="1">
            <a:off x="6208295" y="4268072"/>
            <a:ext cx="1102800" cy="73125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4" name="Google Shape;174;p13"/>
          <p:cNvSpPr/>
          <p:nvPr/>
        </p:nvSpPr>
        <p:spPr>
          <a:xfrm>
            <a:off x="74326" y="510000"/>
            <a:ext cx="1602286" cy="789803"/>
          </a:xfrm>
          <a:prstGeom prst="ellipse">
            <a:avLst/>
          </a:prstGeom>
          <a:solidFill>
            <a:srgbClr val="FEC224">
              <a:alpha val="30196"/>
            </a:srgbClr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ציר Y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 -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משתנה תלוי</a:t>
            </a:r>
            <a:endParaRPr sz="1600" b="0" i="0" u="none" strike="noStrike" cap="none" dirty="0">
              <a:solidFill>
                <a:srgbClr val="232752"/>
              </a:solidFill>
              <a:latin typeface="Assistant SemiBold" pitchFamily="2" charset="-79"/>
              <a:ea typeface="Calibri"/>
              <a:cs typeface="Assistant SemiBold" pitchFamily="2" charset="-79"/>
              <a:sym typeface="Calibri"/>
            </a:endParaRPr>
          </a:p>
        </p:txBody>
      </p:sp>
      <p:cxnSp>
        <p:nvCxnSpPr>
          <p:cNvPr id="175" name="Google Shape;175;p13"/>
          <p:cNvCxnSpPr>
            <a:cxnSpLocks/>
          </p:cNvCxnSpPr>
          <p:nvPr/>
        </p:nvCxnSpPr>
        <p:spPr>
          <a:xfrm>
            <a:off x="709226" y="1299803"/>
            <a:ext cx="332487" cy="917739"/>
          </a:xfrm>
          <a:prstGeom prst="straightConnector1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6" name="Google Shape;176;p13"/>
          <p:cNvSpPr/>
          <p:nvPr/>
        </p:nvSpPr>
        <p:spPr>
          <a:xfrm>
            <a:off x="6208295" y="1511757"/>
            <a:ext cx="1893898" cy="6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 cmpd="sng">
            <a:solidFill>
              <a:srgbClr val="FEC2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הכותרת</a:t>
            </a: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 -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מכילה את שמות שני המשתנים</a:t>
            </a:r>
            <a:endParaRPr sz="1600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  <p:cxnSp>
        <p:nvCxnSpPr>
          <p:cNvPr id="177" name="Google Shape;177;p13"/>
          <p:cNvCxnSpPr>
            <a:cxnSpLocks/>
            <a:stCxn id="176" idx="1"/>
          </p:cNvCxnSpPr>
          <p:nvPr/>
        </p:nvCxnSpPr>
        <p:spPr>
          <a:xfrm flipH="1" flipV="1">
            <a:off x="4828675" y="1583053"/>
            <a:ext cx="1379620" cy="234704"/>
          </a:xfrm>
          <a:prstGeom prst="straightConnector1">
            <a:avLst/>
          </a:prstGeom>
          <a:solidFill>
            <a:schemeClr val="lt1"/>
          </a:solidFill>
          <a:ln w="25400" cap="flat" cmpd="sng">
            <a:solidFill>
              <a:srgbClr val="FEC224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id="183" name="Google Shape;183;p14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3430188" y="373003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4"/>
          <p:cNvSpPr txBox="1"/>
          <p:nvPr/>
        </p:nvSpPr>
        <p:spPr>
          <a:xfrm>
            <a:off x="3566160" y="514456"/>
            <a:ext cx="5151416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קשר בין משתנים</a:t>
            </a: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שאלת מחשבה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A96930D-D1F6-4A90-B02D-C4BEF8C74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039" y="1352494"/>
            <a:ext cx="3424286" cy="31297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91" name="Google Shape;191;p15"/>
          <p:cNvSpPr txBox="1"/>
          <p:nvPr/>
        </p:nvSpPr>
        <p:spPr>
          <a:xfrm>
            <a:off x="4949688" y="514456"/>
            <a:ext cx="376788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קשר בין משתנים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92" name="Google Shape;192;p15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5825067" y="325910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5"/>
          <p:cNvSpPr/>
          <p:nvPr/>
        </p:nvSpPr>
        <p:spPr>
          <a:xfrm>
            <a:off x="3464495" y="1281256"/>
            <a:ext cx="2009836" cy="396000"/>
          </a:xfrm>
          <a:prstGeom prst="roundRect">
            <a:avLst>
              <a:gd name="adj" fmla="val 22072"/>
            </a:avLst>
          </a:prstGeom>
          <a:solidFill>
            <a:srgbClr val="FEC224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iw-IL" b="1" i="0" u="none" strike="noStrike" cap="none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סוג משתנה בלתי תלוי</a:t>
            </a:r>
            <a:endParaRPr b="1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194" name="Google Shape;194;p15"/>
          <p:cNvSpPr/>
          <p:nvPr/>
        </p:nvSpPr>
        <p:spPr>
          <a:xfrm>
            <a:off x="5380701" y="2099027"/>
            <a:ext cx="1611399" cy="468000"/>
          </a:xfrm>
          <a:prstGeom prst="ellipse">
            <a:avLst/>
          </a:prstGeom>
          <a:solidFill>
            <a:srgbClr val="232752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iw-IL" b="1" i="0" u="none" strike="noStrike" cap="none" dirty="0">
                <a:solidFill>
                  <a:schemeClr val="bg1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איכותי </a:t>
            </a:r>
            <a:r>
              <a:rPr lang="he-IL" b="1" i="0" u="none" strike="noStrike" cap="none" dirty="0">
                <a:solidFill>
                  <a:schemeClr val="bg1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(</a:t>
            </a:r>
            <a:r>
              <a:rPr lang="iw-IL" b="1" i="0" u="none" strike="noStrike" cap="none" dirty="0">
                <a:solidFill>
                  <a:schemeClr val="bg1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קטגורי</a:t>
            </a:r>
            <a:r>
              <a:rPr lang="he-IL" b="1" i="0" u="none" strike="noStrike" cap="none" dirty="0">
                <a:solidFill>
                  <a:schemeClr val="bg1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)</a:t>
            </a:r>
            <a:endParaRPr b="1" i="0" u="none" strike="noStrike" cap="none" dirty="0">
              <a:solidFill>
                <a:schemeClr val="bg1"/>
              </a:solidFill>
              <a:latin typeface="Assistant" pitchFamily="2" charset="-79"/>
              <a:ea typeface="Calibri"/>
              <a:cs typeface="Assistant" pitchFamily="2" charset="-79"/>
              <a:sym typeface="Calibri"/>
            </a:endParaRPr>
          </a:p>
        </p:txBody>
      </p:sp>
      <p:sp>
        <p:nvSpPr>
          <p:cNvPr id="195" name="Google Shape;195;p15"/>
          <p:cNvSpPr/>
          <p:nvPr/>
        </p:nvSpPr>
        <p:spPr>
          <a:xfrm>
            <a:off x="2283775" y="2134163"/>
            <a:ext cx="1304673" cy="468000"/>
          </a:xfrm>
          <a:prstGeom prst="ellipse">
            <a:avLst/>
          </a:prstGeom>
          <a:solidFill>
            <a:srgbClr val="232752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iw-IL" b="1" i="0" u="none" strike="noStrike" cap="none" dirty="0">
                <a:solidFill>
                  <a:schemeClr val="bg1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כמותי</a:t>
            </a:r>
            <a:endParaRPr b="1" i="0" u="none" strike="noStrike" cap="none" dirty="0">
              <a:solidFill>
                <a:schemeClr val="bg1"/>
              </a:solidFill>
              <a:latin typeface="Assistant" pitchFamily="2" charset="-79"/>
              <a:ea typeface="Calibri"/>
              <a:cs typeface="Assistant" pitchFamily="2" charset="-79"/>
              <a:sym typeface="Calibri"/>
            </a:endParaRPr>
          </a:p>
        </p:txBody>
      </p:sp>
      <p:cxnSp>
        <p:nvCxnSpPr>
          <p:cNvPr id="196" name="Google Shape;196;p15"/>
          <p:cNvCxnSpPr>
            <a:cxnSpLocks/>
          </p:cNvCxnSpPr>
          <p:nvPr/>
        </p:nvCxnSpPr>
        <p:spPr>
          <a:xfrm>
            <a:off x="2936112" y="1889847"/>
            <a:ext cx="326584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15"/>
          <p:cNvCxnSpPr>
            <a:cxnSpLocks/>
            <a:endCxn id="195" idx="0"/>
          </p:cNvCxnSpPr>
          <p:nvPr/>
        </p:nvCxnSpPr>
        <p:spPr>
          <a:xfrm>
            <a:off x="2936112" y="1913910"/>
            <a:ext cx="0" cy="2202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98" name="Google Shape;198;p15"/>
          <p:cNvSpPr/>
          <p:nvPr/>
        </p:nvSpPr>
        <p:spPr>
          <a:xfrm>
            <a:off x="3280136" y="3018627"/>
            <a:ext cx="1304673" cy="432000"/>
          </a:xfrm>
          <a:prstGeom prst="ellipse">
            <a:avLst/>
          </a:prstGeom>
          <a:solidFill>
            <a:srgbClr val="00B0F0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iw-IL" b="1" i="0" u="none" strike="noStrike" cap="none" dirty="0">
                <a:solidFill>
                  <a:schemeClr val="bg1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בדיד</a:t>
            </a:r>
            <a:endParaRPr b="1" i="0" u="none" strike="noStrike" cap="none" dirty="0">
              <a:solidFill>
                <a:schemeClr val="bg1"/>
              </a:solidFill>
              <a:latin typeface="Assistant" pitchFamily="2" charset="-79"/>
              <a:ea typeface="Calibri"/>
              <a:cs typeface="Assistant" pitchFamily="2" charset="-79"/>
              <a:sym typeface="Calibri"/>
            </a:endParaRPr>
          </a:p>
        </p:txBody>
      </p:sp>
      <p:sp>
        <p:nvSpPr>
          <p:cNvPr id="199" name="Google Shape;199;p15"/>
          <p:cNvSpPr/>
          <p:nvPr/>
        </p:nvSpPr>
        <p:spPr>
          <a:xfrm>
            <a:off x="1323126" y="3018627"/>
            <a:ext cx="1304673" cy="432000"/>
          </a:xfrm>
          <a:prstGeom prst="ellipse">
            <a:avLst/>
          </a:prstGeom>
          <a:solidFill>
            <a:srgbClr val="00B0F0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iw-IL" b="1" i="0" u="none" strike="noStrike" cap="none">
                <a:solidFill>
                  <a:schemeClr val="bg1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רציף</a:t>
            </a:r>
            <a:endParaRPr b="1" i="0" u="none" strike="noStrike" cap="none">
              <a:solidFill>
                <a:schemeClr val="bg1"/>
              </a:solidFill>
              <a:latin typeface="Assistant" pitchFamily="2" charset="-79"/>
              <a:ea typeface="Calibri"/>
              <a:cs typeface="Assistant" pitchFamily="2" charset="-79"/>
              <a:sym typeface="Calibri"/>
            </a:endParaRPr>
          </a:p>
        </p:txBody>
      </p:sp>
      <p:pic>
        <p:nvPicPr>
          <p:cNvPr id="202" name="Google Shape;20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3276" y="3031680"/>
            <a:ext cx="765774" cy="629371"/>
          </a:xfrm>
          <a:prstGeom prst="rect">
            <a:avLst/>
          </a:prstGeom>
          <a:noFill/>
          <a:ln w="12700">
            <a:solidFill>
              <a:srgbClr val="00B0F0">
                <a:alpha val="20000"/>
              </a:srgbClr>
            </a:solidFill>
          </a:ln>
        </p:spPr>
      </p:pic>
      <p:pic>
        <p:nvPicPr>
          <p:cNvPr id="204" name="Google Shape;20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56364" y="3884187"/>
            <a:ext cx="765774" cy="629371"/>
          </a:xfrm>
          <a:prstGeom prst="rect">
            <a:avLst/>
          </a:prstGeom>
          <a:noFill/>
          <a:ln w="12700">
            <a:solidFill>
              <a:srgbClr val="00B0F0">
                <a:alpha val="20000"/>
              </a:srgbClr>
            </a:solidFill>
          </a:ln>
        </p:spPr>
      </p:pic>
      <p:pic>
        <p:nvPicPr>
          <p:cNvPr id="206" name="Google Shape;206;p15" descr="תמונה שמכילה טבלה, תרשים עוגה&#10;&#10;התיאור נוצר באופן אוטומטי"/>
          <p:cNvPicPr preferRelativeResize="0"/>
          <p:nvPr/>
        </p:nvPicPr>
        <p:blipFill rotWithShape="1">
          <a:blip r:embed="rId5">
            <a:alphaModFix/>
          </a:blip>
          <a:srcRect l="2494" t="12888" r="42304" b="11479"/>
          <a:stretch/>
        </p:blipFill>
        <p:spPr>
          <a:xfrm>
            <a:off x="5220130" y="3033629"/>
            <a:ext cx="693340" cy="633623"/>
          </a:xfrm>
          <a:prstGeom prst="rect">
            <a:avLst/>
          </a:prstGeom>
          <a:noFill/>
          <a:ln w="12700">
            <a:solidFill>
              <a:srgbClr val="00B0F0">
                <a:alpha val="20000"/>
              </a:srgbClr>
            </a:solidFill>
          </a:ln>
        </p:spPr>
      </p:pic>
      <p:pic>
        <p:nvPicPr>
          <p:cNvPr id="208" name="Google Shape;208;p15"/>
          <p:cNvPicPr preferRelativeResize="0"/>
          <p:nvPr/>
        </p:nvPicPr>
        <p:blipFill rotWithShape="1">
          <a:blip r:embed="rId6">
            <a:alphaModFix/>
          </a:blip>
          <a:srcRect r="65875" b="15607"/>
          <a:stretch/>
        </p:blipFill>
        <p:spPr>
          <a:xfrm>
            <a:off x="2174754" y="3884187"/>
            <a:ext cx="954367" cy="708382"/>
          </a:xfrm>
          <a:prstGeom prst="rect">
            <a:avLst/>
          </a:prstGeom>
          <a:noFill/>
          <a:ln w="12700">
            <a:solidFill>
              <a:srgbClr val="00B0F0">
                <a:alpha val="20000"/>
              </a:srgbClr>
            </a:solidFill>
          </a:ln>
        </p:spPr>
      </p:pic>
      <p:pic>
        <p:nvPicPr>
          <p:cNvPr id="210" name="Google Shape;210;p15"/>
          <p:cNvPicPr preferRelativeResize="0"/>
          <p:nvPr/>
        </p:nvPicPr>
        <p:blipFill rotWithShape="1">
          <a:blip r:embed="rId7">
            <a:alphaModFix/>
          </a:blip>
          <a:srcRect t="8031"/>
          <a:stretch/>
        </p:blipFill>
        <p:spPr>
          <a:xfrm>
            <a:off x="780443" y="3876183"/>
            <a:ext cx="1085365" cy="708382"/>
          </a:xfrm>
          <a:prstGeom prst="rect">
            <a:avLst/>
          </a:prstGeom>
          <a:noFill/>
          <a:ln w="12700">
            <a:solidFill>
              <a:srgbClr val="00B0F0">
                <a:alpha val="20000"/>
              </a:srgbClr>
            </a:solidFill>
          </a:ln>
        </p:spPr>
      </p:pic>
      <p:cxnSp>
        <p:nvCxnSpPr>
          <p:cNvPr id="174" name="Google Shape;197;p15">
            <a:extLst>
              <a:ext uri="{FF2B5EF4-FFF2-40B4-BE49-F238E27FC236}">
                <a16:creationId xmlns:a16="http://schemas.microsoft.com/office/drawing/2014/main" id="{E917E8D7-8D36-49BF-9A78-E6BFF477669C}"/>
              </a:ext>
            </a:extLst>
          </p:cNvPr>
          <p:cNvCxnSpPr>
            <a:cxnSpLocks/>
          </p:cNvCxnSpPr>
          <p:nvPr/>
        </p:nvCxnSpPr>
        <p:spPr>
          <a:xfrm>
            <a:off x="6201961" y="1889847"/>
            <a:ext cx="0" cy="2202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75" name="Google Shape;197;p15">
            <a:extLst>
              <a:ext uri="{FF2B5EF4-FFF2-40B4-BE49-F238E27FC236}">
                <a16:creationId xmlns:a16="http://schemas.microsoft.com/office/drawing/2014/main" id="{F158ED28-FE9E-471E-84E8-00B53A04BD0C}"/>
              </a:ext>
            </a:extLst>
          </p:cNvPr>
          <p:cNvCxnSpPr>
            <a:cxnSpLocks/>
          </p:cNvCxnSpPr>
          <p:nvPr/>
        </p:nvCxnSpPr>
        <p:spPr>
          <a:xfrm>
            <a:off x="4469413" y="1677256"/>
            <a:ext cx="0" cy="2202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79" name="Google Shape;196;p15">
            <a:extLst>
              <a:ext uri="{FF2B5EF4-FFF2-40B4-BE49-F238E27FC236}">
                <a16:creationId xmlns:a16="http://schemas.microsoft.com/office/drawing/2014/main" id="{67641E90-2EEE-4461-BEC4-6101E495F70A}"/>
              </a:ext>
            </a:extLst>
          </p:cNvPr>
          <p:cNvCxnSpPr>
            <a:cxnSpLocks/>
          </p:cNvCxnSpPr>
          <p:nvPr/>
        </p:nvCxnSpPr>
        <p:spPr>
          <a:xfrm>
            <a:off x="1991912" y="2788205"/>
            <a:ext cx="192451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0" name="Google Shape;197;p15">
            <a:extLst>
              <a:ext uri="{FF2B5EF4-FFF2-40B4-BE49-F238E27FC236}">
                <a16:creationId xmlns:a16="http://schemas.microsoft.com/office/drawing/2014/main" id="{8CDBAFC5-19C8-42D1-A5E5-0F206CE22887}"/>
              </a:ext>
            </a:extLst>
          </p:cNvPr>
          <p:cNvCxnSpPr>
            <a:cxnSpLocks/>
          </p:cNvCxnSpPr>
          <p:nvPr/>
        </p:nvCxnSpPr>
        <p:spPr>
          <a:xfrm>
            <a:off x="1991912" y="2788205"/>
            <a:ext cx="0" cy="2202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1" name="Google Shape;197;p15">
            <a:extLst>
              <a:ext uri="{FF2B5EF4-FFF2-40B4-BE49-F238E27FC236}">
                <a16:creationId xmlns:a16="http://schemas.microsoft.com/office/drawing/2014/main" id="{EBC4B808-FB36-4062-818F-9ACF08BF56DD}"/>
              </a:ext>
            </a:extLst>
          </p:cNvPr>
          <p:cNvCxnSpPr>
            <a:cxnSpLocks/>
          </p:cNvCxnSpPr>
          <p:nvPr/>
        </p:nvCxnSpPr>
        <p:spPr>
          <a:xfrm>
            <a:off x="3916431" y="2788205"/>
            <a:ext cx="0" cy="2202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2" name="Google Shape;197;p15">
            <a:extLst>
              <a:ext uri="{FF2B5EF4-FFF2-40B4-BE49-F238E27FC236}">
                <a16:creationId xmlns:a16="http://schemas.microsoft.com/office/drawing/2014/main" id="{6264692B-32E3-4456-B190-30ECAA1D3040}"/>
              </a:ext>
            </a:extLst>
          </p:cNvPr>
          <p:cNvCxnSpPr>
            <a:cxnSpLocks/>
          </p:cNvCxnSpPr>
          <p:nvPr/>
        </p:nvCxnSpPr>
        <p:spPr>
          <a:xfrm>
            <a:off x="2937392" y="2575614"/>
            <a:ext cx="0" cy="2202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5" name="Google Shape;196;p15">
            <a:extLst>
              <a:ext uri="{FF2B5EF4-FFF2-40B4-BE49-F238E27FC236}">
                <a16:creationId xmlns:a16="http://schemas.microsoft.com/office/drawing/2014/main" id="{0AA79D50-3801-485A-9AD7-A7A060002D7A}"/>
              </a:ext>
            </a:extLst>
          </p:cNvPr>
          <p:cNvCxnSpPr>
            <a:cxnSpLocks/>
          </p:cNvCxnSpPr>
          <p:nvPr/>
        </p:nvCxnSpPr>
        <p:spPr>
          <a:xfrm>
            <a:off x="5561281" y="2788205"/>
            <a:ext cx="129085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6" name="Google Shape;197;p15">
            <a:extLst>
              <a:ext uri="{FF2B5EF4-FFF2-40B4-BE49-F238E27FC236}">
                <a16:creationId xmlns:a16="http://schemas.microsoft.com/office/drawing/2014/main" id="{16FC2CE7-9626-46E7-BE2D-D6BC50FADD82}"/>
              </a:ext>
            </a:extLst>
          </p:cNvPr>
          <p:cNvCxnSpPr>
            <a:cxnSpLocks/>
          </p:cNvCxnSpPr>
          <p:nvPr/>
        </p:nvCxnSpPr>
        <p:spPr>
          <a:xfrm>
            <a:off x="5561281" y="2788205"/>
            <a:ext cx="0" cy="2202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7" name="Google Shape;197;p15">
            <a:extLst>
              <a:ext uri="{FF2B5EF4-FFF2-40B4-BE49-F238E27FC236}">
                <a16:creationId xmlns:a16="http://schemas.microsoft.com/office/drawing/2014/main" id="{34630A80-109F-495C-B237-88574F76F759}"/>
              </a:ext>
            </a:extLst>
          </p:cNvPr>
          <p:cNvCxnSpPr>
            <a:cxnSpLocks/>
          </p:cNvCxnSpPr>
          <p:nvPr/>
        </p:nvCxnSpPr>
        <p:spPr>
          <a:xfrm>
            <a:off x="6852137" y="2788205"/>
            <a:ext cx="0" cy="2202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8" name="Google Shape;197;p15">
            <a:extLst>
              <a:ext uri="{FF2B5EF4-FFF2-40B4-BE49-F238E27FC236}">
                <a16:creationId xmlns:a16="http://schemas.microsoft.com/office/drawing/2014/main" id="{0DDC2D9B-47C7-4C3F-92BC-15AF2D2120FD}"/>
              </a:ext>
            </a:extLst>
          </p:cNvPr>
          <p:cNvCxnSpPr>
            <a:cxnSpLocks/>
          </p:cNvCxnSpPr>
          <p:nvPr/>
        </p:nvCxnSpPr>
        <p:spPr>
          <a:xfrm>
            <a:off x="6201961" y="2575614"/>
            <a:ext cx="0" cy="2202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14" name="Google Shape;196;p15">
            <a:extLst>
              <a:ext uri="{FF2B5EF4-FFF2-40B4-BE49-F238E27FC236}">
                <a16:creationId xmlns:a16="http://schemas.microsoft.com/office/drawing/2014/main" id="{793E5919-06BB-411D-81D2-9499256476B4}"/>
              </a:ext>
            </a:extLst>
          </p:cNvPr>
          <p:cNvCxnSpPr>
            <a:cxnSpLocks/>
          </p:cNvCxnSpPr>
          <p:nvPr/>
        </p:nvCxnSpPr>
        <p:spPr>
          <a:xfrm>
            <a:off x="1334186" y="3630416"/>
            <a:ext cx="129085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15" name="Google Shape;197;p15">
            <a:extLst>
              <a:ext uri="{FF2B5EF4-FFF2-40B4-BE49-F238E27FC236}">
                <a16:creationId xmlns:a16="http://schemas.microsoft.com/office/drawing/2014/main" id="{0BAFE277-30DE-4144-BD12-474097787CC6}"/>
              </a:ext>
            </a:extLst>
          </p:cNvPr>
          <p:cNvCxnSpPr>
            <a:cxnSpLocks/>
          </p:cNvCxnSpPr>
          <p:nvPr/>
        </p:nvCxnSpPr>
        <p:spPr>
          <a:xfrm>
            <a:off x="1334186" y="3630416"/>
            <a:ext cx="0" cy="2202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16" name="Google Shape;197;p15">
            <a:extLst>
              <a:ext uri="{FF2B5EF4-FFF2-40B4-BE49-F238E27FC236}">
                <a16:creationId xmlns:a16="http://schemas.microsoft.com/office/drawing/2014/main" id="{2A177EBD-DE74-4ED4-9782-07689552AF65}"/>
              </a:ext>
            </a:extLst>
          </p:cNvPr>
          <p:cNvCxnSpPr>
            <a:cxnSpLocks/>
          </p:cNvCxnSpPr>
          <p:nvPr/>
        </p:nvCxnSpPr>
        <p:spPr>
          <a:xfrm>
            <a:off x="2625042" y="3630416"/>
            <a:ext cx="0" cy="2202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17" name="Google Shape;197;p15">
            <a:extLst>
              <a:ext uri="{FF2B5EF4-FFF2-40B4-BE49-F238E27FC236}">
                <a16:creationId xmlns:a16="http://schemas.microsoft.com/office/drawing/2014/main" id="{6C3A4FDB-5B14-4552-B555-463D110814DA}"/>
              </a:ext>
            </a:extLst>
          </p:cNvPr>
          <p:cNvCxnSpPr>
            <a:cxnSpLocks/>
          </p:cNvCxnSpPr>
          <p:nvPr/>
        </p:nvCxnSpPr>
        <p:spPr>
          <a:xfrm>
            <a:off x="1974866" y="3417825"/>
            <a:ext cx="0" cy="22025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24" name="Google Shape;197;p15">
            <a:extLst>
              <a:ext uri="{FF2B5EF4-FFF2-40B4-BE49-F238E27FC236}">
                <a16:creationId xmlns:a16="http://schemas.microsoft.com/office/drawing/2014/main" id="{14782AC7-F310-4FBF-8D36-C32FCE806B68}"/>
              </a:ext>
            </a:extLst>
          </p:cNvPr>
          <p:cNvCxnSpPr>
            <a:cxnSpLocks/>
            <a:endCxn id="204" idx="0"/>
          </p:cNvCxnSpPr>
          <p:nvPr/>
        </p:nvCxnSpPr>
        <p:spPr>
          <a:xfrm>
            <a:off x="3934160" y="3450627"/>
            <a:ext cx="5091" cy="43356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/>
          <p:nvPr/>
        </p:nvSpPr>
        <p:spPr>
          <a:xfrm>
            <a:off x="-1" y="3256145"/>
            <a:ext cx="6134635" cy="195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iw-IL" sz="11500" b="0" i="0" u="none" strike="noStrike" cap="non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IDEAS</a:t>
            </a:r>
            <a:endParaRPr/>
          </a:p>
        </p:txBody>
      </p:sp>
      <p:sp>
        <p:nvSpPr>
          <p:cNvPr id="217" name="Google Shape;217;p16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16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3297555" y="508519"/>
            <a:ext cx="5425500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סרטו</a:t>
            </a:r>
            <a:r>
              <a:rPr lang="he-IL" sz="2800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ן -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אחריות מעצבי הוויזואליזציה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219" name="Google Shape;219;p16" descr="shutterstock_1761954272.jpeg"/>
          <p:cNvPicPr preferRelativeResize="0"/>
          <p:nvPr/>
        </p:nvPicPr>
        <p:blipFill rotWithShape="1">
          <a:blip r:embed="rId3">
            <a:alphaModFix/>
          </a:blip>
          <a:srcRect l="34779" t="6204" r="21823" b="6206"/>
          <a:stretch/>
        </p:blipFill>
        <p:spPr>
          <a:xfrm>
            <a:off x="722181" y="1338004"/>
            <a:ext cx="2345135" cy="2345136"/>
          </a:xfrm>
          <a:custGeom>
            <a:avLst/>
            <a:gdLst/>
            <a:ahLst/>
            <a:cxnLst/>
            <a:rect l="l" t="t" r="r" b="b"/>
            <a:pathLst>
              <a:path w="21598" h="21598" extrusionOk="0">
                <a:moveTo>
                  <a:pt x="2431" y="0"/>
                </a:moveTo>
                <a:cubicBezTo>
                  <a:pt x="1717" y="0"/>
                  <a:pt x="1291" y="1"/>
                  <a:pt x="1005" y="121"/>
                </a:cubicBezTo>
                <a:cubicBezTo>
                  <a:pt x="594" y="270"/>
                  <a:pt x="270" y="594"/>
                  <a:pt x="121" y="1005"/>
                </a:cubicBezTo>
                <a:cubicBezTo>
                  <a:pt x="1" y="1291"/>
                  <a:pt x="0" y="1717"/>
                  <a:pt x="0" y="2431"/>
                </a:cubicBezTo>
                <a:lnTo>
                  <a:pt x="0" y="19167"/>
                </a:lnTo>
                <a:cubicBezTo>
                  <a:pt x="0" y="19881"/>
                  <a:pt x="1" y="20307"/>
                  <a:pt x="121" y="20593"/>
                </a:cubicBezTo>
                <a:cubicBezTo>
                  <a:pt x="270" y="21004"/>
                  <a:pt x="594" y="21331"/>
                  <a:pt x="1005" y="21481"/>
                </a:cubicBezTo>
                <a:cubicBezTo>
                  <a:pt x="1291" y="21600"/>
                  <a:pt x="1717" y="21598"/>
                  <a:pt x="2431" y="21598"/>
                </a:cubicBezTo>
                <a:lnTo>
                  <a:pt x="19167" y="21598"/>
                </a:lnTo>
                <a:cubicBezTo>
                  <a:pt x="19881" y="21598"/>
                  <a:pt x="20307" y="21600"/>
                  <a:pt x="20593" y="21481"/>
                </a:cubicBezTo>
                <a:cubicBezTo>
                  <a:pt x="21004" y="21331"/>
                  <a:pt x="21331" y="21004"/>
                  <a:pt x="21481" y="20593"/>
                </a:cubicBezTo>
                <a:cubicBezTo>
                  <a:pt x="21600" y="20307"/>
                  <a:pt x="21598" y="19881"/>
                  <a:pt x="21598" y="19167"/>
                </a:cubicBezTo>
                <a:lnTo>
                  <a:pt x="21598" y="2431"/>
                </a:lnTo>
                <a:cubicBezTo>
                  <a:pt x="21598" y="1717"/>
                  <a:pt x="21600" y="1291"/>
                  <a:pt x="21481" y="1005"/>
                </a:cubicBezTo>
                <a:cubicBezTo>
                  <a:pt x="21331" y="594"/>
                  <a:pt x="21004" y="270"/>
                  <a:pt x="20593" y="121"/>
                </a:cubicBezTo>
                <a:cubicBezTo>
                  <a:pt x="20307" y="1"/>
                  <a:pt x="19881" y="0"/>
                  <a:pt x="19167" y="0"/>
                </a:cubicBezTo>
                <a:lnTo>
                  <a:pt x="2431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20" name="Google Shape;220;p16" descr="Google Shape;6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5951703" y="4124034"/>
            <a:ext cx="1495240" cy="89376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6"/>
          <p:cNvSpPr txBox="1"/>
          <p:nvPr/>
        </p:nvSpPr>
        <p:spPr>
          <a:xfrm>
            <a:off x="4235116" y="1338004"/>
            <a:ext cx="4482459" cy="1098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צפו בסרטון מאת ד"ר הדר רונן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אשר מסביר </a:t>
            </a:r>
            <a:endParaRPr lang="he-IL" sz="1600" b="0" i="0" u="none" strike="noStrike" cap="none" dirty="0">
              <a:solidFill>
                <a:srgbClr val="232752"/>
              </a:solidFill>
              <a:latin typeface="Assistant" pitchFamily="2" charset="-79"/>
              <a:cs typeface="Assistant" pitchFamily="2" charset="-79"/>
              <a:sym typeface="Arial"/>
            </a:endParaRPr>
          </a:p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על מניפולציות בשימוש בגרפים:</a:t>
            </a:r>
            <a:endParaRPr lang="he-IL" sz="1600" b="0" i="0" u="none" strike="noStrike" cap="none" dirty="0">
              <a:solidFill>
                <a:srgbClr val="232752"/>
              </a:solidFill>
              <a:latin typeface="Assistant" pitchFamily="2" charset="-79"/>
              <a:cs typeface="Assistant" pitchFamily="2" charset="-79"/>
              <a:sym typeface="Arial"/>
            </a:endParaRPr>
          </a:p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lang="iw-IL" sz="1600" b="0" i="0" u="sng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ttps://www.youtube.com/watch?v=VOLqyik99Eg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 fontScale="70000" lnSpcReduction="20000"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17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227" name="Google Shape;227;p17"/>
          <p:cNvSpPr txBox="1"/>
          <p:nvPr/>
        </p:nvSpPr>
        <p:spPr>
          <a:xfrm>
            <a:off x="4949688" y="514456"/>
            <a:ext cx="3767888" cy="7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תרגיל כיתה</a:t>
            </a:r>
            <a:r>
              <a:rPr lang="he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- </a:t>
            </a: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דיון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228" name="Google Shape;228;p17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5675458" y="318471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412" y="1063084"/>
            <a:ext cx="4094142" cy="220449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230" name="Google Shape;23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2336" y="2460904"/>
            <a:ext cx="3629326" cy="185635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31" name="Google Shape;231;p17"/>
          <p:cNvSpPr txBox="1"/>
          <p:nvPr/>
        </p:nvSpPr>
        <p:spPr>
          <a:xfrm>
            <a:off x="-222886" y="3267575"/>
            <a:ext cx="6134635" cy="195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iw-IL" sz="11500" b="0" i="0" u="none" strike="noStrike" cap="non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IDEAS</a:t>
            </a:r>
            <a:endParaRPr/>
          </a:p>
        </p:txBody>
      </p:sp>
      <p:sp>
        <p:nvSpPr>
          <p:cNvPr id="232" name="Google Shape;232;p17"/>
          <p:cNvSpPr txBox="1"/>
          <p:nvPr/>
        </p:nvSpPr>
        <p:spPr>
          <a:xfrm>
            <a:off x="5154770" y="1213223"/>
            <a:ext cx="3562806" cy="108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1">
              <a:lnSpc>
                <a:spcPct val="100000"/>
              </a:lnSpc>
              <a:spcAft>
                <a:spcPts val="1000"/>
              </a:spcAft>
              <a:buClr>
                <a:srgbClr val="232752"/>
              </a:buClr>
              <a:buSzPct val="100000"/>
              <a:buFont typeface="+mj-lt"/>
              <a:buAutoNum type="arabicPeriod"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מהי ההטעיה המופיעה בגרפים הללו?</a:t>
            </a:r>
            <a:endParaRPr sz="1600" b="0" i="0" u="none" strike="noStrike" cap="none" dirty="0">
              <a:solidFill>
                <a:srgbClr val="232752"/>
              </a:solidFill>
              <a:latin typeface="Assistant" pitchFamily="2" charset="-79"/>
              <a:ea typeface="Calibri"/>
              <a:cs typeface="Assistant" pitchFamily="2" charset="-79"/>
              <a:sym typeface="Calibri"/>
            </a:endParaRPr>
          </a:p>
          <a:p>
            <a:pPr marL="342900" marR="0" lvl="0" indent="-342900" algn="r" rtl="1">
              <a:lnSpc>
                <a:spcPct val="100000"/>
              </a:lnSpc>
              <a:spcAft>
                <a:spcPts val="1000"/>
              </a:spcAft>
              <a:buClr>
                <a:srgbClr val="232752"/>
              </a:buClr>
              <a:buSzPct val="100000"/>
              <a:buFont typeface="+mj-lt"/>
              <a:buAutoNum type="arabicPeriod"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הציעו שרטוט חלופי לגרפי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ם,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שאינו מטעה את הקוראים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ea typeface="Calibri"/>
                <a:cs typeface="Assistant" pitchFamily="2" charset="-79"/>
                <a:sym typeface="Calibri"/>
              </a:rPr>
              <a:t>.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"/>
          <p:cNvSpPr txBox="1"/>
          <p:nvPr/>
        </p:nvSpPr>
        <p:spPr>
          <a:xfrm>
            <a:off x="-5125" y="955187"/>
            <a:ext cx="9144001" cy="195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lang="iw-IL" sz="11500" b="0" i="0" u="none" strike="noStrike" cap="non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sp>
        <p:nvSpPr>
          <p:cNvPr id="238" name="Google Shape;238;p18"/>
          <p:cNvSpPr txBox="1"/>
          <p:nvPr/>
        </p:nvSpPr>
        <p:spPr>
          <a:xfrm>
            <a:off x="1095350" y="2629764"/>
            <a:ext cx="6873300" cy="73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lang="iw-IL" sz="4000" b="0" i="0" u="none" strike="noStrike" cap="non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</a:t>
            </a:r>
            <a:endParaRPr/>
          </a:p>
        </p:txBody>
      </p:sp>
      <p:sp>
        <p:nvSpPr>
          <p:cNvPr id="239" name="Google Shape;239;p18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0" name="Google Shape;240;p18"/>
          <p:cNvCxnSpPr/>
          <p:nvPr/>
        </p:nvCxnSpPr>
        <p:spPr>
          <a:xfrm>
            <a:off x="3923450" y="4587148"/>
            <a:ext cx="1217102" cy="3"/>
          </a:xfrm>
          <a:prstGeom prst="straightConnector1">
            <a:avLst/>
          </a:prstGeom>
          <a:noFill/>
          <a:ln w="28575" cap="flat" cmpd="sng">
            <a:solidFill>
              <a:srgbClr val="918D8E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41" name="Google Shape;241;p18" descr="Google Shape;43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8" descr="Google Shape;44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8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lang="iw-IL" sz="5400" b="0" i="0" u="none" strike="noStrike" cap="non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/>
          </a:p>
        </p:txBody>
      </p:sp>
      <p:pic>
        <p:nvPicPr>
          <p:cNvPr id="244" name="Google Shape;244;p18" descr="Google Shape;44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1F74E7-35F3-4AB7-9B83-0CC942BB43D9}"/>
              </a:ext>
            </a:extLst>
          </p:cNvPr>
          <p:cNvSpPr txBox="1"/>
          <p:nvPr/>
        </p:nvSpPr>
        <p:spPr>
          <a:xfrm>
            <a:off x="2742013" y="4732305"/>
            <a:ext cx="3371434" cy="28469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1" anchor="t">
            <a:spAutoFit/>
          </a:bodyPr>
          <a:lstStyle/>
          <a:p>
            <a:pPr algn="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התמונות במצגת נלקחו 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Shutterstock.com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2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39" name="Google Shape;39;p2"/>
          <p:cNvSpPr txBox="1"/>
          <p:nvPr/>
        </p:nvSpPr>
        <p:spPr>
          <a:xfrm>
            <a:off x="4264926" y="508132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מבוא לוויזואליזציה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40" name="Google Shape;40;p2"/>
          <p:cNvSpPr txBox="1"/>
          <p:nvPr/>
        </p:nvSpPr>
        <p:spPr>
          <a:xfrm>
            <a:off x="2354580" y="1356558"/>
            <a:ext cx="1998722" cy="4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800"/>
              <a:buFont typeface="Assistant ExtraBold"/>
              <a:buNone/>
            </a:pPr>
            <a:r>
              <a:rPr lang="iw-IL" sz="18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למה גרפים?</a:t>
            </a:r>
            <a:endParaRPr sz="18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41" name="Google Shape;41;p2"/>
          <p:cNvSpPr txBox="1"/>
          <p:nvPr/>
        </p:nvSpPr>
        <p:spPr>
          <a:xfrm>
            <a:off x="537003" y="1878532"/>
            <a:ext cx="3811943" cy="97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400"/>
              <a:buFont typeface="Assistant"/>
              <a:buNone/>
            </a:pPr>
            <a:r>
              <a:rPr lang="iw-IL" sz="14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עד עתה למדנו כיצד להתבונן בנתונים, לעבד אותם ולסכם אותם כדי שיהיה פשוט יותר לנתח אותם ולהסיק מסקנות.</a:t>
            </a:r>
            <a:endParaRPr sz="1400"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2" name="Google Shape;42;p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0879" y="2031570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"/>
          <p:cNvSpPr txBox="1"/>
          <p:nvPr/>
        </p:nvSpPr>
        <p:spPr>
          <a:xfrm>
            <a:off x="537003" y="2910125"/>
            <a:ext cx="3811943" cy="97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400"/>
              <a:buFont typeface="Assistant"/>
              <a:buNone/>
            </a:pPr>
            <a:r>
              <a:rPr lang="iw-IL" sz="14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שימוש בכלים ויזואליים יסייע לנו להשוות את הנתונים זה לזה ולהסיק מסקנות בקלות ובמהירות גבוהה יותר מאשר מתוך טבלה.</a:t>
            </a:r>
            <a:endParaRPr sz="1400"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44" name="Google Shape;44;p2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0879" y="3066210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" descr="Google Shape;6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5355003" y="285351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982B6B40-37B8-4288-8E20-7C68C5DB1C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7497" r="12015"/>
          <a:stretch/>
        </p:blipFill>
        <p:spPr>
          <a:xfrm>
            <a:off x="4871104" y="1311500"/>
            <a:ext cx="3672000" cy="285594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99" y="0"/>
                </a:moveTo>
                <a:cubicBezTo>
                  <a:pt x="1483" y="0"/>
                  <a:pt x="1113" y="1"/>
                  <a:pt x="866" y="133"/>
                </a:cubicBezTo>
                <a:cubicBezTo>
                  <a:pt x="511" y="299"/>
                  <a:pt x="233" y="657"/>
                  <a:pt x="104" y="1114"/>
                </a:cubicBezTo>
                <a:cubicBezTo>
                  <a:pt x="1" y="1431"/>
                  <a:pt x="0" y="1907"/>
                  <a:pt x="0" y="2699"/>
                </a:cubicBezTo>
                <a:lnTo>
                  <a:pt x="0" y="18901"/>
                </a:lnTo>
                <a:cubicBezTo>
                  <a:pt x="0" y="19693"/>
                  <a:pt x="1" y="20169"/>
                  <a:pt x="104" y="20486"/>
                </a:cubicBezTo>
                <a:cubicBezTo>
                  <a:pt x="233" y="20943"/>
                  <a:pt x="511" y="21301"/>
                  <a:pt x="866" y="21467"/>
                </a:cubicBezTo>
                <a:cubicBezTo>
                  <a:pt x="1113" y="21599"/>
                  <a:pt x="1483" y="21600"/>
                  <a:pt x="2099" y="21600"/>
                </a:cubicBezTo>
                <a:lnTo>
                  <a:pt x="19501" y="21600"/>
                </a:lnTo>
                <a:cubicBezTo>
                  <a:pt x="20117" y="21600"/>
                  <a:pt x="20487" y="21599"/>
                  <a:pt x="20734" y="21467"/>
                </a:cubicBezTo>
                <a:cubicBezTo>
                  <a:pt x="21089" y="21301"/>
                  <a:pt x="21367" y="20943"/>
                  <a:pt x="21496" y="20486"/>
                </a:cubicBezTo>
                <a:cubicBezTo>
                  <a:pt x="21599" y="20169"/>
                  <a:pt x="21600" y="19693"/>
                  <a:pt x="21600" y="18901"/>
                </a:cubicBezTo>
                <a:lnTo>
                  <a:pt x="21600" y="2699"/>
                </a:lnTo>
                <a:cubicBezTo>
                  <a:pt x="21600" y="1907"/>
                  <a:pt x="21599" y="1431"/>
                  <a:pt x="21496" y="1114"/>
                </a:cubicBezTo>
                <a:cubicBezTo>
                  <a:pt x="21367" y="657"/>
                  <a:pt x="21089" y="299"/>
                  <a:pt x="20734" y="133"/>
                </a:cubicBezTo>
                <a:cubicBezTo>
                  <a:pt x="20487" y="1"/>
                  <a:pt x="20117" y="0"/>
                  <a:pt x="19501" y="0"/>
                </a:cubicBezTo>
                <a:lnTo>
                  <a:pt x="2099" y="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3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52" name="Google Shape;52;p3"/>
          <p:cNvSpPr txBox="1"/>
          <p:nvPr/>
        </p:nvSpPr>
        <p:spPr>
          <a:xfrm>
            <a:off x="4264922" y="512028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 ההבדל?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53" name="Google Shape;53;p3"/>
          <p:cNvSpPr txBox="1"/>
          <p:nvPr/>
        </p:nvSpPr>
        <p:spPr>
          <a:xfrm>
            <a:off x="5707380" y="1167835"/>
            <a:ext cx="3006580" cy="69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 SemiBold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מה אוכל לראות בגרף</a:t>
            </a:r>
            <a:r>
              <a:rPr lang="he-IL" sz="1600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, </a:t>
            </a:r>
          </a:p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 SemiBold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שלא אוכל לראות בטבלה?</a:t>
            </a:r>
            <a:endParaRPr sz="1600" b="0" i="0" u="none" strike="noStrike" cap="none" dirty="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54" name="Google Shape;54;p3"/>
          <p:cNvSpPr txBox="1"/>
          <p:nvPr/>
        </p:nvSpPr>
        <p:spPr>
          <a:xfrm>
            <a:off x="5859780" y="1907013"/>
            <a:ext cx="2854182" cy="66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"/>
              <a:buNone/>
            </a:pPr>
            <a:r>
              <a:rPr lang="iw-IL" sz="15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נראה למשל את הטבלה הזו</a:t>
            </a:r>
            <a:r>
              <a:rPr lang="he-IL" sz="15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</a:p>
          <a:p>
            <a:pPr marL="0" marR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"/>
              <a:buNone/>
            </a:pPr>
            <a:r>
              <a:rPr lang="iw-IL" sz="15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שמציגה נתוני מכירות של ספרי ילדים - </a:t>
            </a:r>
            <a:endParaRPr sz="1500"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56" name="Google Shape;56;p3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6185666" y="270392"/>
            <a:ext cx="271944" cy="6001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C3FA9870-A6C1-4268-9F1E-7249F1934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788071"/>
              </p:ext>
            </p:extLst>
          </p:nvPr>
        </p:nvGraphicFramePr>
        <p:xfrm>
          <a:off x="1052221" y="958688"/>
          <a:ext cx="4464000" cy="3762000"/>
        </p:xfrm>
        <a:graphic>
          <a:graphicData uri="http://schemas.openxmlformats.org/drawingml/2006/table">
            <a:tbl>
              <a:tblPr rtl="1" firstRow="1" bandRow="1">
                <a:tableStyleId>{6190CD68-EF64-494B-BE48-B7A91C062509}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1811408367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8461883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14119687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399432366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rtl="1"/>
                      <a:r>
                        <a:rPr lang="he-IL" sz="1150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מחיר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7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50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מוצר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7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50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מס' לקוח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75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150" dirty="0">
                          <a:solidFill>
                            <a:schemeClr val="bg1"/>
                          </a:solidFill>
                          <a:latin typeface="Assistant" pitchFamily="2" charset="-79"/>
                          <a:cs typeface="Assistant" pitchFamily="2" charset="-79"/>
                        </a:rPr>
                        <a:t>תאריך עסקה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27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913444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69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האריה שאהב תות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167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20.7.2021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86555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79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מעשה בחמישה בלונים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738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28.7.2021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526847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50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איה פלוטו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738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28.7.2021</a:t>
                      </a:r>
                      <a:endParaRPr sz="115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29688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50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איה פלוטו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380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30.7.2021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18365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69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האריה שאהב תות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289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25.7.2021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647451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59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מיץ פטל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167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22.7.2021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09494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69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האריה שאהב תות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739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24.7.2021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49251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50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איה פלוטו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392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25.7.2021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315694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59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מיץ פטל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483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28.7.2021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694004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69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הבית של יעל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293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24.7.2021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751894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79</a:t>
                      </a:r>
                      <a:endParaRPr sz="115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מעשה בחמישה בלונים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287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22.7.2021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80385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50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איה פלוטו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843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22.7.2021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63894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69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הבית של יעל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380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30.7.2021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15008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59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מיץ פטל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726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26.7.2021</a:t>
                      </a:r>
                      <a:endParaRPr sz="1150" b="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066136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59</a:t>
                      </a:r>
                      <a:endParaRPr sz="115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מיץ פטל</a:t>
                      </a:r>
                      <a:endParaRPr sz="115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569</a:t>
                      </a:r>
                      <a:endParaRPr sz="115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200"/>
                        <a:buFont typeface="Assistant"/>
                        <a:buNone/>
                      </a:pPr>
                      <a:r>
                        <a:rPr lang="iw-IL" sz="115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27.7.2021</a:t>
                      </a:r>
                      <a:endParaRPr sz="115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177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4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62" name="Google Shape;62;p4"/>
          <p:cNvSpPr txBox="1"/>
          <p:nvPr/>
        </p:nvSpPr>
        <p:spPr>
          <a:xfrm>
            <a:off x="4264922" y="512028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 ההבדל?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63" name="Google Shape;63;p4"/>
          <p:cNvSpPr txBox="1"/>
          <p:nvPr/>
        </p:nvSpPr>
        <p:spPr>
          <a:xfrm>
            <a:off x="4572000" y="1140184"/>
            <a:ext cx="4141960" cy="38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 SemiBold"/>
              <a:buNone/>
            </a:pPr>
            <a:r>
              <a:rPr lang="iw-IL" sz="16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מה אוכל לראות בגרף, שלא אוכל לראות בטבלה?</a:t>
            </a:r>
            <a:endParaRPr sz="16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64" name="Google Shape;64;p4"/>
          <p:cNvSpPr txBox="1"/>
          <p:nvPr/>
        </p:nvSpPr>
        <p:spPr>
          <a:xfrm>
            <a:off x="6400800" y="1755913"/>
            <a:ext cx="2313161" cy="117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"/>
              <a:buNone/>
            </a:pPr>
            <a:r>
              <a:rPr lang="iw-IL" sz="15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תחילה ניצור טבלת ציר</a:t>
            </a:r>
            <a:r>
              <a:rPr lang="he-IL" sz="1500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sz="15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אשר מסכמת את נתוני המכירות של ספרי הילדים - </a:t>
            </a:r>
            <a:endParaRPr sz="1500"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aphicFrame>
        <p:nvGraphicFramePr>
          <p:cNvPr id="65" name="Google Shape;65;p4"/>
          <p:cNvGraphicFramePr/>
          <p:nvPr>
            <p:extLst>
              <p:ext uri="{D42A27DB-BD31-4B8C-83A1-F6EECF244321}">
                <p14:modId xmlns:p14="http://schemas.microsoft.com/office/powerpoint/2010/main" val="267864715"/>
              </p:ext>
            </p:extLst>
          </p:nvPr>
        </p:nvGraphicFramePr>
        <p:xfrm>
          <a:off x="1106466" y="1943098"/>
          <a:ext cx="4738250" cy="1980000"/>
        </p:xfrm>
        <a:graphic>
          <a:graphicData uri="http://schemas.openxmlformats.org/drawingml/2006/table">
            <a:tbl>
              <a:tblPr firstRow="1" firstCol="1">
                <a:noFill/>
                <a:tableStyleId>{6FC6BC21-B123-4628-B758-AF5BC47A801F}</a:tableStyleId>
              </a:tblPr>
              <a:tblGrid>
                <a:gridCol w="2345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שם ה</a:t>
                      </a:r>
                      <a:r>
                        <a:rPr lang="iw-IL" sz="1400" b="1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ספר</a:t>
                      </a:r>
                      <a:endParaRPr sz="1400" b="1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1828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מספר הספרים </a:t>
                      </a:r>
                      <a:r>
                        <a:rPr lang="iw-IL" sz="1400" b="1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שנמכר</a:t>
                      </a:r>
                      <a:r>
                        <a:rPr lang="iw-IL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ו</a:t>
                      </a:r>
                      <a:endParaRPr sz="1400" b="1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1828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EC2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האריה שאהב תות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1828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35</a:t>
                      </a:r>
                      <a:endParaRPr dirty="0"/>
                    </a:p>
                  </a:txBody>
                  <a:tcPr marL="0" marR="1828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מעשה בחמישה בלונים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1828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47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1828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איה פלוטו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1828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22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1828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הבית של יעל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1828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38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1828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000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מיץ פטל</a:t>
                      </a:r>
                      <a:endParaRPr sz="1400" u="none" strike="noStrike" cap="none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1828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32752"/>
                        </a:buClr>
                        <a:buSzPts val="1400"/>
                        <a:buFont typeface="Assistant"/>
                        <a:buNone/>
                      </a:pPr>
                      <a:r>
                        <a:rPr lang="iw-IL" sz="1400" u="none" strike="noStrike" cap="none" dirty="0">
                          <a:solidFill>
                            <a:srgbClr val="232752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29</a:t>
                      </a:r>
                      <a:endParaRPr sz="1400" u="none" strike="noStrike" cap="none" dirty="0">
                        <a:solidFill>
                          <a:srgbClr val="232752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0" marR="182875" marT="0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Google Shape;56;p3" descr="Google Shape;60;p13">
            <a:extLst>
              <a:ext uri="{FF2B5EF4-FFF2-40B4-BE49-F238E27FC236}">
                <a16:creationId xmlns:a16="http://schemas.microsoft.com/office/drawing/2014/main" id="{CA9876D5-4212-4F0D-BBCC-7BD0B11AF0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6185666" y="270392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5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72" name="Google Shape;72;p5"/>
          <p:cNvSpPr txBox="1"/>
          <p:nvPr/>
        </p:nvSpPr>
        <p:spPr>
          <a:xfrm>
            <a:off x="4264922" y="512028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 ההבדל?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73" name="Google Shape;73;p5"/>
          <p:cNvSpPr txBox="1"/>
          <p:nvPr/>
        </p:nvSpPr>
        <p:spPr>
          <a:xfrm>
            <a:off x="4572000" y="1140184"/>
            <a:ext cx="4141960" cy="38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 SemiBold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מה אוכל לראות בגרף, שלא אוכל לראות בטבלה?</a:t>
            </a:r>
            <a:endParaRPr sz="1600" b="0" i="0" u="none" strike="noStrike" cap="none" dirty="0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74" name="Google Shape;74;p5"/>
          <p:cNvSpPr txBox="1"/>
          <p:nvPr/>
        </p:nvSpPr>
        <p:spPr>
          <a:xfrm>
            <a:off x="6718853" y="1755913"/>
            <a:ext cx="1995000" cy="117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500"/>
              <a:buFont typeface="Assistant"/>
              <a:buNone/>
            </a:pPr>
            <a:r>
              <a:rPr lang="iw-IL" sz="1500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כעת נראה את אותם נתונים שהוצגו בטבלה על גבי גרף:</a:t>
            </a:r>
            <a:endParaRPr sz="1500"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76" name="Google Shape;7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524878"/>
            <a:ext cx="5499069" cy="31153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5"/>
          <p:cNvSpPr/>
          <p:nvPr/>
        </p:nvSpPr>
        <p:spPr>
          <a:xfrm>
            <a:off x="6537959" y="3565594"/>
            <a:ext cx="1691641" cy="789803"/>
          </a:xfrm>
          <a:prstGeom prst="wedgeEllipseCallout">
            <a:avLst>
              <a:gd name="adj1" fmla="val -50900"/>
              <a:gd name="adj2" fmla="val -54833"/>
            </a:avLst>
          </a:prstGeom>
          <a:solidFill>
            <a:srgbClr val="FEC224"/>
          </a:solidFill>
          <a:ln w="12700" cap="flat" cmpd="sng">
            <a:solidFill>
              <a:srgbClr val="2327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Calibri"/>
                <a:cs typeface="Assistant SemiBold" pitchFamily="2" charset="-79"/>
                <a:sym typeface="Calibri"/>
              </a:rPr>
              <a:t>גרף אחד שווה אלף מילים</a:t>
            </a:r>
            <a:endParaRPr sz="1600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  <p:pic>
        <p:nvPicPr>
          <p:cNvPr id="9" name="Google Shape;56;p3" descr="Google Shape;60;p13">
            <a:extLst>
              <a:ext uri="{FF2B5EF4-FFF2-40B4-BE49-F238E27FC236}">
                <a16:creationId xmlns:a16="http://schemas.microsoft.com/office/drawing/2014/main" id="{8AB4B25C-7C45-4C7F-BD19-D2F8229462D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73668">
            <a:off x="6185666" y="270392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/>
              <a:t>6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3" name="Google Shape;83;p6"/>
          <p:cNvSpPr txBox="1"/>
          <p:nvPr/>
        </p:nvSpPr>
        <p:spPr>
          <a:xfrm>
            <a:off x="4689351" y="514450"/>
            <a:ext cx="4028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יתרונות הכלים הוויזואליים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84" name="Google Shape;84;p6"/>
          <p:cNvSpPr txBox="1"/>
          <p:nvPr/>
        </p:nvSpPr>
        <p:spPr>
          <a:xfrm>
            <a:off x="4960426" y="1943483"/>
            <a:ext cx="2654589" cy="91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שימוש בכלים ויזואליים מאפשר לנו להציג את ה</a:t>
            </a:r>
            <a:r>
              <a:rPr lang="iw-IL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קשר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בין הנתונים</a:t>
            </a:r>
            <a:r>
              <a:rPr lang="he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לדוגמה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-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השוואה בין הנתונים</a:t>
            </a:r>
            <a:r>
              <a:rPr lang="he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גודל</a:t>
            </a:r>
            <a:r>
              <a:rPr lang="he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תחזית וכ</a:t>
            </a:r>
            <a:r>
              <a:rPr lang="he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ו'. 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85" name="Google Shape;85;p6"/>
          <p:cNvSpPr txBox="1"/>
          <p:nvPr/>
        </p:nvSpPr>
        <p:spPr>
          <a:xfrm>
            <a:off x="7617540" y="1518703"/>
            <a:ext cx="773552" cy="63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4200"/>
              <a:buFont typeface="Assistant ExtraBold"/>
              <a:buNone/>
            </a:pPr>
            <a:r>
              <a:rPr lang="iw-IL" sz="4200" b="0" i="0" u="none" strike="noStrike" cap="none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01</a:t>
            </a:r>
            <a:endParaRPr/>
          </a:p>
        </p:txBody>
      </p:sp>
      <p:sp>
        <p:nvSpPr>
          <p:cNvPr id="86" name="Google Shape;86;p6"/>
          <p:cNvSpPr txBox="1"/>
          <p:nvPr/>
        </p:nvSpPr>
        <p:spPr>
          <a:xfrm>
            <a:off x="7617540" y="2994962"/>
            <a:ext cx="773552" cy="63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200"/>
              <a:buFont typeface="Assistant ExtraBold"/>
              <a:buNone/>
            </a:pPr>
            <a:r>
              <a:rPr lang="iw-IL" sz="42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02</a:t>
            </a:r>
            <a:endParaRPr/>
          </a:p>
        </p:txBody>
      </p:sp>
      <p:sp>
        <p:nvSpPr>
          <p:cNvPr id="87" name="Google Shape;87;p6"/>
          <p:cNvSpPr txBox="1"/>
          <p:nvPr/>
        </p:nvSpPr>
        <p:spPr>
          <a:xfrm>
            <a:off x="3587072" y="1518703"/>
            <a:ext cx="773551" cy="63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918D8E"/>
              </a:buClr>
              <a:buSzPts val="4200"/>
              <a:buFont typeface="Assistant ExtraBold"/>
              <a:buNone/>
            </a:pPr>
            <a:r>
              <a:rPr lang="iw-IL" sz="4200" b="0" i="0" u="none" strike="noStrike" cap="none">
                <a:solidFill>
                  <a:srgbClr val="918D8E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03</a:t>
            </a:r>
            <a:endParaRPr/>
          </a:p>
        </p:txBody>
      </p:sp>
      <p:sp>
        <p:nvSpPr>
          <p:cNvPr id="88" name="Google Shape;88;p6"/>
          <p:cNvSpPr txBox="1"/>
          <p:nvPr/>
        </p:nvSpPr>
        <p:spPr>
          <a:xfrm>
            <a:off x="4633488" y="3399541"/>
            <a:ext cx="2981527" cy="655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0" i="0" u="none" strike="noStrike" cap="non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הדגשת נתונים מסוימים על פני אחרים שפחות רלוונטיים לעניין</a:t>
            </a:r>
            <a:endParaRPr b="0" i="0" u="none" strike="noStrike" cap="non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89" name="Google Shape;89;p6"/>
          <p:cNvSpPr txBox="1"/>
          <p:nvPr/>
        </p:nvSpPr>
        <p:spPr>
          <a:xfrm>
            <a:off x="5357103" y="1614009"/>
            <a:ext cx="2260437" cy="39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לספר את הסיפור של המספרים</a:t>
            </a:r>
            <a:endParaRPr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0" name="Google Shape;90;p6"/>
          <p:cNvSpPr txBox="1"/>
          <p:nvPr/>
        </p:nvSpPr>
        <p:spPr>
          <a:xfrm>
            <a:off x="5459972" y="3094092"/>
            <a:ext cx="2157568" cy="39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להבחין בקלות בין עיקר לטפל</a:t>
            </a:r>
            <a:endParaRPr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1" name="Google Shape;91;p6"/>
          <p:cNvSpPr txBox="1"/>
          <p:nvPr/>
        </p:nvSpPr>
        <p:spPr>
          <a:xfrm>
            <a:off x="574245" y="2170854"/>
            <a:ext cx="2981400" cy="1172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כלים ויזואליים כמו צבע</a:t>
            </a:r>
            <a:r>
              <a:rPr lang="he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צורה וגודל </a:t>
            </a:r>
            <a:r>
              <a:rPr lang="iw-IL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מנגישים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את המידע </a:t>
            </a:r>
            <a:r>
              <a:rPr lang="iw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צופים ומאפשרים ל</a:t>
            </a:r>
            <a:r>
              <a:rPr lang="iw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הם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להבין בכוחות עצמם את הקשר בין הנתונים</a:t>
            </a:r>
            <a:r>
              <a:rPr lang="he-IL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, </a:t>
            </a:r>
            <a:r>
              <a:rPr lang="iw-IL" b="0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גם ללא מתן הסברים מורכבים.</a:t>
            </a:r>
            <a:endParaRPr b="0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897256" y="1654432"/>
            <a:ext cx="2658516" cy="569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lang="iw-IL" b="1" i="0" u="none" strike="noStrike" cap="none" dirty="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לאפשר למקבל המידע לבנות את הידע בכוחות עצמו</a:t>
            </a:r>
            <a:endParaRPr b="1" i="0" u="none" strike="noStrike" cap="none" dirty="0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93" name="Google Shape;93;p6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436027" y="422278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7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99" name="Google Shape;99;p7"/>
          <p:cNvSpPr txBox="1"/>
          <p:nvPr/>
        </p:nvSpPr>
        <p:spPr>
          <a:xfrm>
            <a:off x="4872250" y="512064"/>
            <a:ext cx="3843221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גרפים עיקריים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00" name="Google Shape;100;p7"/>
          <p:cNvSpPr txBox="1"/>
          <p:nvPr/>
        </p:nvSpPr>
        <p:spPr>
          <a:xfrm>
            <a:off x="1641209" y="1168448"/>
            <a:ext cx="5861581" cy="70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iw-IL" sz="20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בשיעור זה נתמקד ב</a:t>
            </a:r>
            <a:r>
              <a:rPr lang="he-IL" sz="20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ארבע</a:t>
            </a:r>
            <a:r>
              <a:rPr lang="iw-IL" sz="20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ה גרפים עיקריים ושימושיים:</a:t>
            </a:r>
            <a:endParaRPr sz="20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820483" y="2063055"/>
            <a:ext cx="1585500" cy="1585500"/>
          </a:xfrm>
          <a:prstGeom prst="ellipse">
            <a:avLst/>
          </a:prstGeom>
          <a:solidFill>
            <a:srgbClr val="FEC224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7"/>
          <p:cNvSpPr txBox="1"/>
          <p:nvPr/>
        </p:nvSpPr>
        <p:spPr>
          <a:xfrm>
            <a:off x="3000166" y="2491120"/>
            <a:ext cx="1233300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iw-IL" sz="1600" b="0" i="0" u="none" strike="noStrike" cap="none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גרף קו   </a:t>
            </a:r>
            <a:br>
              <a:rPr lang="iw-IL" sz="1600" b="0" i="0" u="none" strike="noStrike" cap="none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iw-IL" sz="1600" b="0" i="0" u="none" strike="noStrike" cap="none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(Line Chart)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4894908" y="2063055"/>
            <a:ext cx="1585500" cy="15855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7"/>
          <p:cNvSpPr txBox="1"/>
          <p:nvPr/>
        </p:nvSpPr>
        <p:spPr>
          <a:xfrm>
            <a:off x="5074008" y="2491120"/>
            <a:ext cx="1227300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lang="iw-IL" sz="1600" b="0" i="0" u="none" strike="noStrike" cap="none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גרף עוגה</a:t>
            </a:r>
            <a:br>
              <a:rPr lang="iw-IL" sz="1600" b="0" i="0" u="none" strike="noStrike" cap="none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</a:br>
            <a:r>
              <a:rPr lang="iw-IL" sz="1600" b="0" i="0" u="none" strike="noStrike" cap="none" dirty="0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 (Pie Chart)</a:t>
            </a:r>
            <a:endParaRPr sz="1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6969334" y="2063055"/>
            <a:ext cx="1585500" cy="1585500"/>
          </a:xfrm>
          <a:prstGeom prst="ellipse">
            <a:avLst/>
          </a:prstGeom>
          <a:solidFill>
            <a:srgbClr val="918D8E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7"/>
          <p:cNvSpPr txBox="1"/>
          <p:nvPr/>
        </p:nvSpPr>
        <p:spPr>
          <a:xfrm>
            <a:off x="7047334" y="2491120"/>
            <a:ext cx="1429500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lang="iw-IL" sz="1600" b="0" i="0" u="none" strike="noStrike" cap="none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גרף עמודות (Bar Chart)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7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5893597" y="415813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7"/>
          <p:cNvSpPr/>
          <p:nvPr/>
        </p:nvSpPr>
        <p:spPr>
          <a:xfrm>
            <a:off x="746058" y="2102085"/>
            <a:ext cx="1585500" cy="1585500"/>
          </a:xfrm>
          <a:prstGeom prst="ellipse">
            <a:avLst/>
          </a:prstGeom>
          <a:solidFill>
            <a:srgbClr val="23275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7"/>
          <p:cNvSpPr txBox="1"/>
          <p:nvPr/>
        </p:nvSpPr>
        <p:spPr>
          <a:xfrm>
            <a:off x="824058" y="2491120"/>
            <a:ext cx="1429500" cy="72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ct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lang="iw-IL" sz="1600" b="0" i="0" u="none" strike="noStrike" cap="none" dirty="0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גרף פיזור (Scatter Plot)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8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15" name="Google Shape;115;p8"/>
          <p:cNvSpPr txBox="1"/>
          <p:nvPr/>
        </p:nvSpPr>
        <p:spPr>
          <a:xfrm>
            <a:off x="4264920" y="511059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 dirty="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גרף עמודות (Bar Chart)</a:t>
            </a:r>
            <a:endParaRPr sz="2800" b="0" i="0" u="none" strike="noStrike" cap="none" dirty="0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6" name="Google Shape;116;p8"/>
          <p:cNvSpPr txBox="1"/>
          <p:nvPr/>
        </p:nvSpPr>
        <p:spPr>
          <a:xfrm>
            <a:off x="3362599" y="805485"/>
            <a:ext cx="1353888" cy="6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iw-IL" sz="18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דוגמאות:</a:t>
            </a:r>
            <a:endParaRPr sz="18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7" name="Google Shape;117;p8"/>
          <p:cNvSpPr txBox="1"/>
          <p:nvPr/>
        </p:nvSpPr>
        <p:spPr>
          <a:xfrm>
            <a:off x="4902015" y="1543613"/>
            <a:ext cx="3811800" cy="191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גרף עמודות משמש ל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השוואה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 בין ערכים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כאשר רוצים להשוות בין קטגוריות מסוימות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לראות מי גדול ומי קטן יותר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.</a:t>
            </a:r>
            <a:endParaRPr sz="1600"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endParaRPr sz="1600" b="0" i="0" u="none" strike="noStrike" cap="none" dirty="0">
              <a:solidFill>
                <a:srgbClr val="232752"/>
              </a:solidFill>
              <a:latin typeface="Assistant" pitchFamily="2" charset="-79"/>
              <a:cs typeface="Assistant" pitchFamily="2" charset="-79"/>
              <a:sym typeface="Arial"/>
            </a:endParaRPr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גרף עמודות </a:t>
            </a:r>
            <a:r>
              <a:rPr lang="iw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הוא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הגרף השכיח ביותר לשימוש מנתח הנתונים.</a:t>
            </a:r>
            <a:endParaRPr sz="1600" b="0" i="0" u="none" strike="noStrike" cap="none" dirty="0">
              <a:solidFill>
                <a:srgbClr val="232752"/>
              </a:solidFill>
              <a:latin typeface="Assistant" pitchFamily="2" charset="-79"/>
              <a:ea typeface="Assistant"/>
              <a:cs typeface="Assistant" pitchFamily="2" charset="-79"/>
              <a:sym typeface="Assistant"/>
            </a:endParaRPr>
          </a:p>
        </p:txBody>
      </p:sp>
      <p:pic>
        <p:nvPicPr>
          <p:cNvPr id="118" name="Google Shape;118;p8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705912" y="215952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687" y="805485"/>
            <a:ext cx="2642199" cy="2171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8" descr="תמונה שמכילה טבלה&#10;&#10;התיאור נוצר באופן אוטומטי"/>
          <p:cNvPicPr preferRelativeResize="0"/>
          <p:nvPr/>
        </p:nvPicPr>
        <p:blipFill rotWithShape="1">
          <a:blip r:embed="rId5">
            <a:alphaModFix/>
          </a:blip>
          <a:srcRect l="4474" t="24832" r="4438" b="7229"/>
          <a:stretch/>
        </p:blipFill>
        <p:spPr>
          <a:xfrm>
            <a:off x="904687" y="3218910"/>
            <a:ext cx="3811800" cy="159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>
            <a:spLocks noGrp="1"/>
          </p:cNvSpPr>
          <p:nvPr>
            <p:ph type="sldNum" idx="1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lang="iw-IL" sz="900" b="0" i="0" u="none" strike="noStrike" cap="non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9</a:t>
            </a:fld>
            <a:endParaRPr sz="900" b="0" i="0" u="none" strike="noStrike" cap="non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26" name="Google Shape;126;p9"/>
          <p:cNvSpPr txBox="1"/>
          <p:nvPr/>
        </p:nvSpPr>
        <p:spPr>
          <a:xfrm>
            <a:off x="4264920" y="511059"/>
            <a:ext cx="4449038" cy="58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 b="0" i="0" u="none" strike="noStrike" cap="non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גרף עוגה (Pie Chart)</a:t>
            </a:r>
            <a:endParaRPr sz="2800" b="0" i="0" u="none" strike="noStrike" cap="non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27" name="Google Shape;127;p9"/>
          <p:cNvSpPr txBox="1"/>
          <p:nvPr/>
        </p:nvSpPr>
        <p:spPr>
          <a:xfrm>
            <a:off x="3017520" y="829417"/>
            <a:ext cx="1353888" cy="6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85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lang="iw-IL" sz="1800" b="0" i="0" u="none" strike="noStrike" cap="none" dirty="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דוגמאות:</a:t>
            </a:r>
            <a:endParaRPr sz="1800" b="0" i="0" u="none" strike="noStrike" cap="none" dirty="0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28" name="Google Shape;128;p9"/>
          <p:cNvSpPr txBox="1"/>
          <p:nvPr/>
        </p:nvSpPr>
        <p:spPr>
          <a:xfrm>
            <a:off x="4770196" y="1615803"/>
            <a:ext cx="3955921" cy="250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גרף עוגה משמש ל</a:t>
            </a:r>
            <a:r>
              <a:rPr lang="iw-IL" sz="1600" b="1" i="0" u="none" strike="noStrike" cap="none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הצגת גודל חלקים מתוך שלם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ea typeface="Assistant"/>
                <a:cs typeface="Assistant" pitchFamily="2" charset="-79"/>
                <a:sym typeface="Assistant"/>
              </a:rPr>
              <a:t>.</a:t>
            </a:r>
            <a:endParaRPr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זהו גרף מרשים מאוד ופשוט להבנה.</a:t>
            </a:r>
            <a:endParaRPr dirty="0">
              <a:solidFill>
                <a:srgbClr val="232752"/>
              </a:solidFill>
              <a:latin typeface="Assistant" pitchFamily="2" charset="-79"/>
              <a:cs typeface="Assistant" pitchFamily="2" charset="-79"/>
            </a:endParaRPr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endParaRPr sz="1600" b="0" i="0" u="none" strike="noStrike" cap="none" dirty="0">
              <a:solidFill>
                <a:srgbClr val="232752"/>
              </a:solidFill>
              <a:latin typeface="Assistant" pitchFamily="2" charset="-79"/>
              <a:cs typeface="Assistant" pitchFamily="2" charset="-79"/>
              <a:sym typeface="Arial"/>
            </a:endParaRPr>
          </a:p>
          <a:p>
            <a:pPr marL="0" marR="0" lvl="0" indent="0" algn="r" rt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A2A2A"/>
              </a:buClr>
              <a:buSzPts val="1600"/>
              <a:buFont typeface="Arial"/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*רצוי שלא להשתמש בגרף זה אם מספר הפלחים שלו </a:t>
            </a:r>
            <a:r>
              <a:rPr lang="he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(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מס</a:t>
            </a:r>
            <a:r>
              <a:rPr lang="iw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פר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 הקטגוריות המוצגות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)</a:t>
            </a:r>
            <a:b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</a:b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עולה על 5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.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במקרים שבהם יש מספר גדול </a:t>
            </a:r>
            <a:b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</a:b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של קטגוריות </a:t>
            </a:r>
            <a:r>
              <a:rPr lang="iw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אפשר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 להשתמש בגרפים אחר</a:t>
            </a:r>
            <a:r>
              <a:rPr lang="he-IL" sz="1600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</a:rPr>
              <a:t>ים, </a:t>
            </a:r>
            <a:r>
              <a:rPr lang="iw-IL" sz="1600" b="0" i="0" u="none" strike="noStrike" cap="none" dirty="0">
                <a:solidFill>
                  <a:srgbClr val="232752"/>
                </a:solidFill>
                <a:latin typeface="Assistant" pitchFamily="2" charset="-79"/>
                <a:cs typeface="Assistant" pitchFamily="2" charset="-79"/>
                <a:sym typeface="Arial"/>
              </a:rPr>
              <a:t>ביניהם גם גרף עמודות.</a:t>
            </a:r>
            <a:endParaRPr sz="1600" b="0" i="0" u="none" strike="noStrike" cap="none" dirty="0">
              <a:solidFill>
                <a:srgbClr val="232752"/>
              </a:solidFill>
              <a:latin typeface="Assistant" pitchFamily="2" charset="-79"/>
              <a:ea typeface="Assistant"/>
              <a:cs typeface="Assistant" pitchFamily="2" charset="-79"/>
              <a:sym typeface="Assistant"/>
            </a:endParaRPr>
          </a:p>
        </p:txBody>
      </p:sp>
      <p:pic>
        <p:nvPicPr>
          <p:cNvPr id="129" name="Google Shape;129;p9" descr="Google Shape;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173668">
            <a:off x="4957962" y="291074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9"/>
          <p:cNvPicPr preferRelativeResize="0"/>
          <p:nvPr/>
        </p:nvPicPr>
        <p:blipFill rotWithShape="1">
          <a:blip r:embed="rId4">
            <a:alphaModFix/>
          </a:blip>
          <a:srcRect l="13771" t="6494" r="14955" b="8309"/>
          <a:stretch/>
        </p:blipFill>
        <p:spPr>
          <a:xfrm>
            <a:off x="1050600" y="511059"/>
            <a:ext cx="2197750" cy="2101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055706E2-86D0-48FF-966C-77C1DCFDF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600" y="2610730"/>
            <a:ext cx="2388285" cy="21828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1565</Words>
  <Application>Microsoft Office PowerPoint</Application>
  <PresentationFormat>‫הצגה על המסך (16:9)</PresentationFormat>
  <Paragraphs>230</Paragraphs>
  <Slides>18</Slides>
  <Notes>18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4" baseType="lpstr">
      <vt:lpstr>Assistant ExtraBold</vt:lpstr>
      <vt:lpstr>Calibri</vt:lpstr>
      <vt:lpstr>Arial</vt:lpstr>
      <vt:lpstr>Assistant SemiBold</vt:lpstr>
      <vt:lpstr>Assistant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Shiran Waldman</dc:creator>
  <cp:lastModifiedBy>ציפי לנקין</cp:lastModifiedBy>
  <cp:revision>23</cp:revision>
  <dcterms:modified xsi:type="dcterms:W3CDTF">2023-08-16T06:09:18Z</dcterms:modified>
</cp:coreProperties>
</file>