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embeddedFontLst>
    <p:embeddedFont>
      <p:font typeface="Varela Round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h5VTn4xebPD+cDwKx3gyhIht3y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VarelaRoun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9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9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9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9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9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9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9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0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0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0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0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0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0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0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0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0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0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7" name="Google Shape;47;p11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1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1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1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1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1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1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1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8" name="Google Shape;58;p12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9" name="Google Shape;59;p12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12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2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2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2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2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2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2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2" name="Google Shape;72;p13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3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4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3" name="Google Shape;93;p15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15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15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5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16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16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16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16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16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17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7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17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17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17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17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1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17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17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17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8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8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4</a:t>
            </a:r>
            <a:br>
              <a:rPr lang="iw-IL" sz="6000">
                <a:latin typeface="Arial"/>
                <a:ea typeface="Arial"/>
                <a:cs typeface="Arial"/>
                <a:sym typeface="Arial"/>
              </a:rPr>
            </a:br>
            <a:r>
              <a:rPr lang="iw-IL" sz="6000">
                <a:latin typeface="Arial"/>
                <a:ea typeface="Arial"/>
                <a:cs typeface="Arial"/>
                <a:sym typeface="Arial"/>
              </a:rPr>
              <a:t>הגדרנו? עכשיו דוחפים!</a:t>
            </a:r>
            <a:endParaRPr sz="6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>
            <p:ph idx="1" type="subTitle"/>
          </p:nvPr>
        </p:nvSpPr>
        <p:spPr>
          <a:xfrm>
            <a:off x="696000" y="2660768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 txBox="1"/>
          <p:nvPr>
            <p:ph idx="2" type="body"/>
          </p:nvPr>
        </p:nvSpPr>
        <p:spPr>
          <a:xfrm>
            <a:off x="696000" y="3461536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37" name="Google Shape;137;p2"/>
          <p:cNvPicPr preferRelativeResize="0"/>
          <p:nvPr/>
        </p:nvPicPr>
        <p:blipFill rotWithShape="1">
          <a:blip r:embed="rId3">
            <a:alphaModFix/>
          </a:blip>
          <a:srcRect b="30939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38" name="Google Shape;13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rker with solid fill" id="143" name="Google Shape;14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7226" y="1745222"/>
            <a:ext cx="1686233" cy="168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3"/>
          <p:cNvSpPr/>
          <p:nvPr/>
        </p:nvSpPr>
        <p:spPr>
          <a:xfrm>
            <a:off x="1381432" y="2580962"/>
            <a:ext cx="9429136" cy="1927802"/>
          </a:xfrm>
          <a:custGeom>
            <a:rect b="b" l="l" r="r" t="t"/>
            <a:pathLst>
              <a:path extrusionOk="0" h="1927802" w="9429136">
                <a:moveTo>
                  <a:pt x="9429136" y="696955"/>
                </a:moveTo>
                <a:cubicBezTo>
                  <a:pt x="8032955" y="1360632"/>
                  <a:pt x="6636774" y="2024310"/>
                  <a:pt x="5358581" y="1916155"/>
                </a:cubicBezTo>
                <a:cubicBezTo>
                  <a:pt x="4080387" y="1808000"/>
                  <a:pt x="2653072" y="244670"/>
                  <a:pt x="1759975" y="48025"/>
                </a:cubicBezTo>
                <a:cubicBezTo>
                  <a:pt x="866878" y="-148620"/>
                  <a:pt x="433439" y="293832"/>
                  <a:pt x="0" y="736284"/>
                </a:cubicBezTo>
              </a:path>
            </a:pathLst>
          </a:custGeom>
          <a:noFill/>
          <a:ln cap="rnd" cmpd="sng" w="38100">
            <a:solidFill>
              <a:srgbClr val="192A7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descr="Marker with solid fill" id="145" name="Google Shape;14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8541" y="1861085"/>
            <a:ext cx="1686233" cy="168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3"/>
          <p:cNvSpPr txBox="1"/>
          <p:nvPr>
            <p:ph type="title"/>
          </p:nvPr>
        </p:nvSpPr>
        <p:spPr>
          <a:xfrm>
            <a:off x="10198509" y="3182542"/>
            <a:ext cx="1614950" cy="117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EC234"/>
              </a:buClr>
              <a:buSzPts val="3200"/>
              <a:buFont typeface="Varela Round"/>
              <a:buNone/>
            </a:pPr>
            <a:r>
              <a:rPr lang="iw-IL" sz="3200">
                <a:solidFill>
                  <a:srgbClr val="7EC234"/>
                </a:solidFill>
                <a:latin typeface="Arial"/>
                <a:ea typeface="Arial"/>
                <a:cs typeface="Arial"/>
                <a:sym typeface="Arial"/>
              </a:rPr>
              <a:t>נקודת מוצא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"/>
          <p:cNvSpPr txBox="1"/>
          <p:nvPr/>
        </p:nvSpPr>
        <p:spPr>
          <a:xfrm>
            <a:off x="378541" y="3209267"/>
            <a:ext cx="1614950" cy="117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200"/>
              <a:buFont typeface="Varela Round"/>
              <a:buNone/>
            </a:pPr>
            <a:r>
              <a:rPr b="1" i="0" lang="iw-IL" sz="3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נקודת סיום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red and white lighthouse&#10;&#10;Description automatically generated with medium confidence" id="152" name="Google Shape;15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69325"/>
            <a:ext cx="12192000" cy="64886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4"/>
          <p:cNvSpPr txBox="1"/>
          <p:nvPr>
            <p:ph type="title"/>
          </p:nvPr>
        </p:nvSpPr>
        <p:spPr>
          <a:xfrm>
            <a:off x="-363794" y="1478795"/>
            <a:ext cx="7934632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7200"/>
              <a:buFont typeface="Varela Round"/>
              <a:buNone/>
            </a:pPr>
            <a:r>
              <a:rPr lang="iw-IL" sz="7200">
                <a:latin typeface="Arial"/>
                <a:ea typeface="Arial"/>
                <a:cs typeface="Arial"/>
                <a:sym typeface="Arial"/>
              </a:rPr>
              <a:t>התובנה</a:t>
            </a:r>
            <a:br>
              <a:rPr lang="iw-IL" sz="7200">
                <a:latin typeface="Arial"/>
                <a:ea typeface="Arial"/>
                <a:cs typeface="Arial"/>
                <a:sym typeface="Arial"/>
              </a:rPr>
            </a:br>
            <a:r>
              <a:rPr lang="iw-IL" sz="7200">
                <a:latin typeface="Arial"/>
                <a:ea typeface="Arial"/>
                <a:cs typeface="Arial"/>
                <a:sym typeface="Arial"/>
              </a:rPr>
              <a:t>היא המגדלור שלנו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/>
          <p:nvPr/>
        </p:nvSpPr>
        <p:spPr>
          <a:xfrm>
            <a:off x="-242904" y="659526"/>
            <a:ext cx="7738692" cy="2215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13800"/>
              <a:buFont typeface="Varela Round"/>
              <a:buNone/>
            </a:pPr>
            <a:r>
              <a:rPr b="1" i="0" lang="iw-IL" sz="13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דוחפים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-127819" y="2734457"/>
            <a:ext cx="746875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800"/>
              <a:buFont typeface="Varela Round"/>
              <a:buNone/>
            </a:pPr>
            <a:r>
              <a:rPr b="1" i="0" lang="iw-IL" sz="4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את הקהל לעבר התובנה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" name="Google Shape;160;p5"/>
          <p:cNvGrpSpPr/>
          <p:nvPr/>
        </p:nvGrpSpPr>
        <p:grpSpPr>
          <a:xfrm>
            <a:off x="7404851" y="678173"/>
            <a:ext cx="4192371" cy="5680764"/>
            <a:chOff x="5343" y="1278"/>
            <a:chExt cx="2259" cy="3061"/>
          </a:xfrm>
        </p:grpSpPr>
        <p:sp>
          <p:nvSpPr>
            <p:cNvPr id="161" name="Google Shape;161;p5"/>
            <p:cNvSpPr/>
            <p:nvPr/>
          </p:nvSpPr>
          <p:spPr>
            <a:xfrm>
              <a:off x="5344" y="1297"/>
              <a:ext cx="2239" cy="30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5343" y="2043"/>
              <a:ext cx="821" cy="343"/>
            </a:xfrm>
            <a:custGeom>
              <a:rect b="b" l="l" r="r" t="t"/>
              <a:pathLst>
                <a:path extrusionOk="0" h="294" w="703">
                  <a:moveTo>
                    <a:pt x="507" y="50"/>
                  </a:moveTo>
                  <a:cubicBezTo>
                    <a:pt x="441" y="142"/>
                    <a:pt x="441" y="142"/>
                    <a:pt x="441" y="142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174"/>
                    <a:pt x="47" y="125"/>
                    <a:pt x="40" y="78"/>
                  </a:cubicBezTo>
                  <a:cubicBezTo>
                    <a:pt x="32" y="33"/>
                    <a:pt x="0" y="0"/>
                    <a:pt x="0" y="0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479" y="294"/>
                    <a:pt x="479" y="294"/>
                    <a:pt x="479" y="294"/>
                  </a:cubicBezTo>
                  <a:cubicBezTo>
                    <a:pt x="703" y="67"/>
                    <a:pt x="703" y="67"/>
                    <a:pt x="703" y="67"/>
                  </a:cubicBezTo>
                  <a:lnTo>
                    <a:pt x="507" y="5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5"/>
            <p:cNvSpPr/>
            <p:nvPr/>
          </p:nvSpPr>
          <p:spPr>
            <a:xfrm>
              <a:off x="5343" y="1519"/>
              <a:ext cx="739" cy="402"/>
            </a:xfrm>
            <a:custGeom>
              <a:rect b="b" l="l" r="r" t="t"/>
              <a:pathLst>
                <a:path extrusionOk="0" h="344" w="633">
                  <a:moveTo>
                    <a:pt x="553" y="179"/>
                  </a:moveTo>
                  <a:cubicBezTo>
                    <a:pt x="426" y="210"/>
                    <a:pt x="426" y="210"/>
                    <a:pt x="426" y="210"/>
                  </a:cubicBezTo>
                  <a:cubicBezTo>
                    <a:pt x="47" y="149"/>
                    <a:pt x="47" y="149"/>
                    <a:pt x="47" y="149"/>
                  </a:cubicBezTo>
                  <a:cubicBezTo>
                    <a:pt x="47" y="149"/>
                    <a:pt x="27" y="24"/>
                    <a:pt x="0" y="0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0" y="220"/>
                    <a:pt x="408" y="334"/>
                    <a:pt x="431" y="339"/>
                  </a:cubicBezTo>
                  <a:cubicBezTo>
                    <a:pt x="453" y="344"/>
                    <a:pt x="633" y="305"/>
                    <a:pt x="633" y="305"/>
                  </a:cubicBezTo>
                  <a:lnTo>
                    <a:pt x="553" y="179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5"/>
            <p:cNvSpPr/>
            <p:nvPr/>
          </p:nvSpPr>
          <p:spPr>
            <a:xfrm>
              <a:off x="5989" y="1685"/>
              <a:ext cx="231" cy="227"/>
            </a:xfrm>
            <a:custGeom>
              <a:rect b="b" l="l" r="r" t="t"/>
              <a:pathLst>
                <a:path extrusionOk="0" h="227" w="231">
                  <a:moveTo>
                    <a:pt x="163" y="0"/>
                  </a:moveTo>
                  <a:lnTo>
                    <a:pt x="0" y="43"/>
                  </a:lnTo>
                  <a:lnTo>
                    <a:pt x="95" y="227"/>
                  </a:lnTo>
                  <a:lnTo>
                    <a:pt x="231" y="97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6CF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5901" y="1315"/>
              <a:ext cx="471" cy="546"/>
            </a:xfrm>
            <a:custGeom>
              <a:rect b="b" l="l" r="r" t="t"/>
              <a:pathLst>
                <a:path extrusionOk="0" h="468" w="403">
                  <a:moveTo>
                    <a:pt x="6" y="94"/>
                  </a:moveTo>
                  <a:cubicBezTo>
                    <a:pt x="13" y="191"/>
                    <a:pt x="93" y="324"/>
                    <a:pt x="123" y="344"/>
                  </a:cubicBezTo>
                  <a:cubicBezTo>
                    <a:pt x="153" y="365"/>
                    <a:pt x="215" y="317"/>
                    <a:pt x="215" y="317"/>
                  </a:cubicBezTo>
                  <a:cubicBezTo>
                    <a:pt x="278" y="468"/>
                    <a:pt x="278" y="468"/>
                    <a:pt x="278" y="468"/>
                  </a:cubicBezTo>
                  <a:cubicBezTo>
                    <a:pt x="403" y="393"/>
                    <a:pt x="403" y="393"/>
                    <a:pt x="403" y="393"/>
                  </a:cubicBezTo>
                  <a:cubicBezTo>
                    <a:pt x="263" y="38"/>
                    <a:pt x="263" y="38"/>
                    <a:pt x="263" y="38"/>
                  </a:cubicBezTo>
                  <a:cubicBezTo>
                    <a:pt x="263" y="38"/>
                    <a:pt x="0" y="0"/>
                    <a:pt x="6" y="94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6240" y="2329"/>
              <a:ext cx="1314" cy="1728"/>
            </a:xfrm>
            <a:custGeom>
              <a:rect b="b" l="l" r="r" t="t"/>
              <a:pathLst>
                <a:path extrusionOk="0" h="1480" w="1125">
                  <a:moveTo>
                    <a:pt x="356" y="247"/>
                  </a:moveTo>
                  <a:cubicBezTo>
                    <a:pt x="39" y="780"/>
                    <a:pt x="39" y="780"/>
                    <a:pt x="39" y="780"/>
                  </a:cubicBezTo>
                  <a:cubicBezTo>
                    <a:pt x="7" y="834"/>
                    <a:pt x="0" y="899"/>
                    <a:pt x="20" y="959"/>
                  </a:cubicBezTo>
                  <a:cubicBezTo>
                    <a:pt x="196" y="1480"/>
                    <a:pt x="196" y="1480"/>
                    <a:pt x="196" y="1480"/>
                  </a:cubicBezTo>
                  <a:cubicBezTo>
                    <a:pt x="335" y="1455"/>
                    <a:pt x="335" y="1455"/>
                    <a:pt x="335" y="1455"/>
                  </a:cubicBezTo>
                  <a:cubicBezTo>
                    <a:pt x="225" y="887"/>
                    <a:pt x="225" y="887"/>
                    <a:pt x="225" y="887"/>
                  </a:cubicBezTo>
                  <a:cubicBezTo>
                    <a:pt x="532" y="552"/>
                    <a:pt x="532" y="552"/>
                    <a:pt x="532" y="552"/>
                  </a:cubicBezTo>
                  <a:cubicBezTo>
                    <a:pt x="983" y="1458"/>
                    <a:pt x="983" y="1458"/>
                    <a:pt x="983" y="1458"/>
                  </a:cubicBezTo>
                  <a:cubicBezTo>
                    <a:pt x="1125" y="1406"/>
                    <a:pt x="1125" y="1406"/>
                    <a:pt x="1125" y="1406"/>
                  </a:cubicBezTo>
                  <a:cubicBezTo>
                    <a:pt x="851" y="763"/>
                    <a:pt x="851" y="763"/>
                    <a:pt x="851" y="763"/>
                  </a:cubicBezTo>
                  <a:cubicBezTo>
                    <a:pt x="801" y="322"/>
                    <a:pt x="801" y="322"/>
                    <a:pt x="801" y="322"/>
                  </a:cubicBezTo>
                  <a:cubicBezTo>
                    <a:pt x="801" y="322"/>
                    <a:pt x="835" y="148"/>
                    <a:pt x="653" y="74"/>
                  </a:cubicBezTo>
                  <a:cubicBezTo>
                    <a:pt x="471" y="0"/>
                    <a:pt x="356" y="247"/>
                    <a:pt x="356" y="247"/>
                  </a:cubicBezTo>
                  <a:close/>
                </a:path>
              </a:pathLst>
            </a:custGeom>
            <a:solidFill>
              <a:srgbClr val="192A7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5935" y="1658"/>
              <a:ext cx="1140" cy="1032"/>
            </a:xfrm>
            <a:custGeom>
              <a:rect b="b" l="l" r="r" t="t"/>
              <a:pathLst>
                <a:path extrusionOk="0" h="884" w="976">
                  <a:moveTo>
                    <a:pt x="0" y="380"/>
                  </a:moveTo>
                  <a:cubicBezTo>
                    <a:pt x="0" y="371"/>
                    <a:pt x="160" y="110"/>
                    <a:pt x="287" y="55"/>
                  </a:cubicBezTo>
                  <a:cubicBezTo>
                    <a:pt x="413" y="0"/>
                    <a:pt x="482" y="38"/>
                    <a:pt x="582" y="152"/>
                  </a:cubicBezTo>
                  <a:cubicBezTo>
                    <a:pt x="682" y="266"/>
                    <a:pt x="976" y="662"/>
                    <a:pt x="976" y="662"/>
                  </a:cubicBezTo>
                  <a:cubicBezTo>
                    <a:pt x="976" y="662"/>
                    <a:pt x="973" y="742"/>
                    <a:pt x="852" y="810"/>
                  </a:cubicBezTo>
                  <a:cubicBezTo>
                    <a:pt x="732" y="878"/>
                    <a:pt x="599" y="825"/>
                    <a:pt x="522" y="884"/>
                  </a:cubicBezTo>
                  <a:cubicBezTo>
                    <a:pt x="522" y="884"/>
                    <a:pt x="376" y="640"/>
                    <a:pt x="345" y="590"/>
                  </a:cubicBezTo>
                  <a:cubicBezTo>
                    <a:pt x="315" y="541"/>
                    <a:pt x="227" y="569"/>
                    <a:pt x="229" y="439"/>
                  </a:cubicBezTo>
                  <a:lnTo>
                    <a:pt x="0" y="380"/>
                  </a:lnTo>
                  <a:close/>
                </a:path>
              </a:pathLst>
            </a:custGeom>
            <a:solidFill>
              <a:srgbClr val="6CF0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6257" y="4000"/>
              <a:ext cx="447" cy="339"/>
            </a:xfrm>
            <a:custGeom>
              <a:rect b="b" l="l" r="r" t="t"/>
              <a:pathLst>
                <a:path extrusionOk="0" h="290" w="382">
                  <a:moveTo>
                    <a:pt x="203" y="30"/>
                  </a:moveTo>
                  <a:cubicBezTo>
                    <a:pt x="203" y="30"/>
                    <a:pt x="181" y="124"/>
                    <a:pt x="175" y="148"/>
                  </a:cubicBezTo>
                  <a:cubicBezTo>
                    <a:pt x="168" y="173"/>
                    <a:pt x="24" y="250"/>
                    <a:pt x="12" y="270"/>
                  </a:cubicBezTo>
                  <a:cubicBezTo>
                    <a:pt x="0" y="290"/>
                    <a:pt x="353" y="225"/>
                    <a:pt x="367" y="219"/>
                  </a:cubicBezTo>
                  <a:cubicBezTo>
                    <a:pt x="382" y="213"/>
                    <a:pt x="296" y="0"/>
                    <a:pt x="296" y="0"/>
                  </a:cubicBezTo>
                  <a:lnTo>
                    <a:pt x="203" y="30"/>
                  </a:lnTo>
                  <a:close/>
                </a:path>
              </a:pathLst>
            </a:custGeom>
            <a:solidFill>
              <a:srgbClr val="192A7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7228" y="3955"/>
              <a:ext cx="374" cy="301"/>
            </a:xfrm>
            <a:custGeom>
              <a:rect b="b" l="l" r="r" t="t"/>
              <a:pathLst>
                <a:path extrusionOk="0" h="258" w="320">
                  <a:moveTo>
                    <a:pt x="148" y="39"/>
                  </a:moveTo>
                  <a:cubicBezTo>
                    <a:pt x="148" y="39"/>
                    <a:pt x="160" y="126"/>
                    <a:pt x="158" y="132"/>
                  </a:cubicBezTo>
                  <a:cubicBezTo>
                    <a:pt x="156" y="138"/>
                    <a:pt x="0" y="234"/>
                    <a:pt x="2" y="246"/>
                  </a:cubicBezTo>
                  <a:cubicBezTo>
                    <a:pt x="4" y="258"/>
                    <a:pt x="284" y="224"/>
                    <a:pt x="302" y="218"/>
                  </a:cubicBezTo>
                  <a:cubicBezTo>
                    <a:pt x="320" y="212"/>
                    <a:pt x="247" y="0"/>
                    <a:pt x="247" y="0"/>
                  </a:cubicBezTo>
                  <a:lnTo>
                    <a:pt x="148" y="39"/>
                  </a:lnTo>
                  <a:close/>
                </a:path>
              </a:pathLst>
            </a:custGeom>
            <a:solidFill>
              <a:srgbClr val="192A7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6350" y="4019"/>
              <a:ext cx="112" cy="154"/>
            </a:xfrm>
            <a:custGeom>
              <a:rect b="b" l="l" r="r" t="t"/>
              <a:pathLst>
                <a:path extrusionOk="0" h="132" w="96">
                  <a:moveTo>
                    <a:pt x="96" y="132"/>
                  </a:moveTo>
                  <a:cubicBezTo>
                    <a:pt x="96" y="132"/>
                    <a:pt x="16" y="126"/>
                    <a:pt x="20" y="98"/>
                  </a:cubicBezTo>
                  <a:cubicBezTo>
                    <a:pt x="24" y="69"/>
                    <a:pt x="96" y="132"/>
                    <a:pt x="96" y="132"/>
                  </a:cubicBezTo>
                  <a:cubicBezTo>
                    <a:pt x="96" y="132"/>
                    <a:pt x="0" y="37"/>
                    <a:pt x="20" y="18"/>
                  </a:cubicBezTo>
                  <a:cubicBezTo>
                    <a:pt x="41" y="0"/>
                    <a:pt x="96" y="132"/>
                    <a:pt x="96" y="132"/>
                  </a:cubicBezTo>
                  <a:close/>
                </a:path>
              </a:pathLst>
            </a:custGeom>
            <a:noFill/>
            <a:ln cap="rnd" cmpd="sng" w="9525">
              <a:solidFill>
                <a:srgbClr val="00004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7265" y="3990"/>
              <a:ext cx="147" cy="164"/>
            </a:xfrm>
            <a:custGeom>
              <a:rect b="b" l="l" r="r" t="t"/>
              <a:pathLst>
                <a:path extrusionOk="0" h="141" w="126">
                  <a:moveTo>
                    <a:pt x="126" y="102"/>
                  </a:moveTo>
                  <a:cubicBezTo>
                    <a:pt x="126" y="102"/>
                    <a:pt x="18" y="141"/>
                    <a:pt x="20" y="110"/>
                  </a:cubicBezTo>
                  <a:cubicBezTo>
                    <a:pt x="22" y="78"/>
                    <a:pt x="126" y="102"/>
                    <a:pt x="126" y="102"/>
                  </a:cubicBezTo>
                  <a:cubicBezTo>
                    <a:pt x="126" y="102"/>
                    <a:pt x="0" y="42"/>
                    <a:pt x="18" y="19"/>
                  </a:cubicBezTo>
                  <a:cubicBezTo>
                    <a:pt x="34" y="0"/>
                    <a:pt x="126" y="102"/>
                    <a:pt x="126" y="102"/>
                  </a:cubicBezTo>
                  <a:close/>
                </a:path>
              </a:pathLst>
            </a:custGeom>
            <a:noFill/>
            <a:ln cap="rnd" cmpd="sng" w="9525">
              <a:solidFill>
                <a:srgbClr val="00004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6902" y="2732"/>
              <a:ext cx="187" cy="199"/>
            </a:xfrm>
            <a:custGeom>
              <a:rect b="b" l="l" r="r" t="t"/>
              <a:pathLst>
                <a:path extrusionOk="0" h="170" w="160">
                  <a:moveTo>
                    <a:pt x="0" y="170"/>
                  </a:moveTo>
                  <a:cubicBezTo>
                    <a:pt x="0" y="170"/>
                    <a:pt x="132" y="55"/>
                    <a:pt x="160" y="0"/>
                  </a:cubicBezTo>
                </a:path>
              </a:pathLst>
            </a:custGeom>
            <a:noFill/>
            <a:ln cap="rnd" cmpd="sng" w="9525">
              <a:solidFill>
                <a:srgbClr val="FCFFF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6433" y="3311"/>
              <a:ext cx="43" cy="64"/>
            </a:xfrm>
            <a:custGeom>
              <a:rect b="b" l="l" r="r" t="t"/>
              <a:pathLst>
                <a:path extrusionOk="0" h="55" w="37">
                  <a:moveTo>
                    <a:pt x="3" y="0"/>
                  </a:moveTo>
                  <a:cubicBezTo>
                    <a:pt x="9" y="15"/>
                    <a:pt x="22" y="26"/>
                    <a:pt x="37" y="31"/>
                  </a:cubicBezTo>
                  <a:cubicBezTo>
                    <a:pt x="25" y="39"/>
                    <a:pt x="12" y="47"/>
                    <a:pt x="0" y="55"/>
                  </a:cubicBezTo>
                </a:path>
              </a:pathLst>
            </a:custGeom>
            <a:noFill/>
            <a:ln cap="rnd" cmpd="sng" w="9525">
              <a:solidFill>
                <a:srgbClr val="FCFFF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7139" y="3378"/>
              <a:ext cx="77" cy="25"/>
            </a:xfrm>
            <a:custGeom>
              <a:rect b="b" l="l" r="r" t="t"/>
              <a:pathLst>
                <a:path extrusionOk="0" h="22" w="66">
                  <a:moveTo>
                    <a:pt x="0" y="22"/>
                  </a:moveTo>
                  <a:cubicBezTo>
                    <a:pt x="22" y="15"/>
                    <a:pt x="44" y="8"/>
                    <a:pt x="66" y="0"/>
                  </a:cubicBezTo>
                </a:path>
              </a:pathLst>
            </a:custGeom>
            <a:noFill/>
            <a:ln cap="rnd" cmpd="sng" w="9525">
              <a:solidFill>
                <a:srgbClr val="FCFFF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7177" y="3413"/>
              <a:ext cx="40" cy="15"/>
            </a:xfrm>
            <a:custGeom>
              <a:rect b="b" l="l" r="r" t="t"/>
              <a:pathLst>
                <a:path extrusionOk="0" h="13" w="35">
                  <a:moveTo>
                    <a:pt x="0" y="13"/>
                  </a:moveTo>
                  <a:cubicBezTo>
                    <a:pt x="11" y="9"/>
                    <a:pt x="23" y="5"/>
                    <a:pt x="35" y="0"/>
                  </a:cubicBezTo>
                </a:path>
              </a:pathLst>
            </a:custGeom>
            <a:noFill/>
            <a:ln cap="rnd" cmpd="sng" w="9525">
              <a:solidFill>
                <a:srgbClr val="FCFFF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6220" y="2010"/>
              <a:ext cx="225" cy="142"/>
            </a:xfrm>
            <a:custGeom>
              <a:rect b="b" l="l" r="r" t="t"/>
              <a:pathLst>
                <a:path extrusionOk="0" h="121" w="193">
                  <a:moveTo>
                    <a:pt x="0" y="121"/>
                  </a:moveTo>
                  <a:cubicBezTo>
                    <a:pt x="57" y="70"/>
                    <a:pt x="122" y="29"/>
                    <a:pt x="193" y="0"/>
                  </a:cubicBezTo>
                </a:path>
              </a:pathLst>
            </a:custGeom>
            <a:noFill/>
            <a:ln cap="rnd" cmpd="sng" w="9525">
              <a:solidFill>
                <a:srgbClr val="1D71D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6274" y="2075"/>
              <a:ext cx="292" cy="92"/>
            </a:xfrm>
            <a:custGeom>
              <a:rect b="b" l="l" r="r" t="t"/>
              <a:pathLst>
                <a:path extrusionOk="0" h="79" w="250">
                  <a:moveTo>
                    <a:pt x="250" y="79"/>
                  </a:moveTo>
                  <a:cubicBezTo>
                    <a:pt x="166" y="67"/>
                    <a:pt x="82" y="52"/>
                    <a:pt x="0" y="33"/>
                  </a:cubicBezTo>
                  <a:cubicBezTo>
                    <a:pt x="58" y="30"/>
                    <a:pt x="120" y="14"/>
                    <a:pt x="177" y="0"/>
                  </a:cubicBezTo>
                </a:path>
              </a:pathLst>
            </a:custGeom>
            <a:noFill/>
            <a:ln cap="rnd" cmpd="sng" w="9525">
              <a:solidFill>
                <a:srgbClr val="1D71D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6101" y="1797"/>
              <a:ext cx="76" cy="74"/>
            </a:xfrm>
            <a:custGeom>
              <a:rect b="b" l="l" r="r" t="t"/>
              <a:pathLst>
                <a:path extrusionOk="0" h="64" w="65">
                  <a:moveTo>
                    <a:pt x="0" y="64"/>
                  </a:moveTo>
                  <a:cubicBezTo>
                    <a:pt x="21" y="42"/>
                    <a:pt x="43" y="21"/>
                    <a:pt x="65" y="0"/>
                  </a:cubicBezTo>
                </a:path>
              </a:pathLst>
            </a:custGeom>
            <a:noFill/>
            <a:ln cap="rnd" cmpd="sng" w="9525">
              <a:solidFill>
                <a:srgbClr val="1D71D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5902" y="1278"/>
              <a:ext cx="1036" cy="852"/>
            </a:xfrm>
            <a:custGeom>
              <a:rect b="b" l="l" r="r" t="t"/>
              <a:pathLst>
                <a:path extrusionOk="0" h="729" w="887">
                  <a:moveTo>
                    <a:pt x="423" y="140"/>
                  </a:moveTo>
                  <a:cubicBezTo>
                    <a:pt x="324" y="81"/>
                    <a:pt x="243" y="0"/>
                    <a:pt x="116" y="20"/>
                  </a:cubicBezTo>
                  <a:cubicBezTo>
                    <a:pt x="88" y="25"/>
                    <a:pt x="60" y="34"/>
                    <a:pt x="38" y="52"/>
                  </a:cubicBezTo>
                  <a:cubicBezTo>
                    <a:pt x="15" y="69"/>
                    <a:pt x="0" y="96"/>
                    <a:pt x="0" y="125"/>
                  </a:cubicBezTo>
                  <a:cubicBezTo>
                    <a:pt x="1" y="166"/>
                    <a:pt x="36" y="200"/>
                    <a:pt x="75" y="215"/>
                  </a:cubicBezTo>
                  <a:cubicBezTo>
                    <a:pt x="113" y="229"/>
                    <a:pt x="155" y="230"/>
                    <a:pt x="196" y="234"/>
                  </a:cubicBezTo>
                  <a:cubicBezTo>
                    <a:pt x="331" y="248"/>
                    <a:pt x="377" y="418"/>
                    <a:pt x="429" y="523"/>
                  </a:cubicBezTo>
                  <a:cubicBezTo>
                    <a:pt x="476" y="618"/>
                    <a:pt x="552" y="715"/>
                    <a:pt x="658" y="724"/>
                  </a:cubicBezTo>
                  <a:cubicBezTo>
                    <a:pt x="722" y="729"/>
                    <a:pt x="787" y="699"/>
                    <a:pt x="828" y="650"/>
                  </a:cubicBezTo>
                  <a:cubicBezTo>
                    <a:pt x="869" y="601"/>
                    <a:pt x="887" y="534"/>
                    <a:pt x="882" y="470"/>
                  </a:cubicBezTo>
                  <a:cubicBezTo>
                    <a:pt x="874" y="376"/>
                    <a:pt x="815" y="287"/>
                    <a:pt x="731" y="244"/>
                  </a:cubicBezTo>
                  <a:cubicBezTo>
                    <a:pt x="665" y="210"/>
                    <a:pt x="590" y="203"/>
                    <a:pt x="519" y="183"/>
                  </a:cubicBezTo>
                  <a:cubicBezTo>
                    <a:pt x="484" y="173"/>
                    <a:pt x="453" y="157"/>
                    <a:pt x="423" y="140"/>
                  </a:cubicBezTo>
                  <a:close/>
                </a:path>
              </a:pathLst>
            </a:custGeom>
            <a:solidFill>
              <a:srgbClr val="17161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Varela Round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"/>
          <p:cNvSpPr/>
          <p:nvPr/>
        </p:nvSpPr>
        <p:spPr>
          <a:xfrm>
            <a:off x="7491183" y="2106965"/>
            <a:ext cx="3450200" cy="92292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5" name="Google Shape;185;p6"/>
          <p:cNvSpPr txBox="1"/>
          <p:nvPr>
            <p:ph type="title"/>
          </p:nvPr>
        </p:nvSpPr>
        <p:spPr>
          <a:xfrm>
            <a:off x="7672618" y="1960152"/>
            <a:ext cx="3087329" cy="122507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600"/>
              <a:buFont typeface="Varela Round"/>
              <a:buNone/>
            </a:pPr>
            <a:r>
              <a:rPr lang="iw-IL" sz="6600">
                <a:latin typeface="Arial"/>
                <a:ea typeface="Arial"/>
                <a:cs typeface="Arial"/>
                <a:sym typeface="Arial"/>
              </a:rPr>
              <a:t>הגדרה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6" name="Google Shape;186;p6"/>
          <p:cNvGrpSpPr/>
          <p:nvPr/>
        </p:nvGrpSpPr>
        <p:grpSpPr>
          <a:xfrm>
            <a:off x="4965049" y="2115490"/>
            <a:ext cx="2110928" cy="914400"/>
            <a:chOff x="5146485" y="2106965"/>
            <a:chExt cx="2110928" cy="914400"/>
          </a:xfrm>
        </p:grpSpPr>
        <p:pic>
          <p:nvPicPr>
            <p:cNvPr descr="Arrow Down with solid fill" id="187" name="Google Shape;187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 rot="5400000">
              <a:off x="5146485" y="2106965"/>
              <a:ext cx="914400" cy="9144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88" name="Google Shape;188;p6"/>
            <p:cNvCxnSpPr/>
            <p:nvPr/>
          </p:nvCxnSpPr>
          <p:spPr>
            <a:xfrm>
              <a:off x="6097207" y="2564165"/>
              <a:ext cx="1160206" cy="0"/>
            </a:xfrm>
            <a:prstGeom prst="straightConnector1">
              <a:avLst/>
            </a:prstGeom>
            <a:noFill/>
            <a:ln cap="rnd" cmpd="sng" w="57150">
              <a:solidFill>
                <a:srgbClr val="192A72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9" name="Google Shape;189;p6"/>
          <p:cNvSpPr/>
          <p:nvPr/>
        </p:nvSpPr>
        <p:spPr>
          <a:xfrm>
            <a:off x="1190396" y="2106965"/>
            <a:ext cx="3450200" cy="92292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0" name="Google Shape;190;p6"/>
          <p:cNvSpPr txBox="1"/>
          <p:nvPr/>
        </p:nvSpPr>
        <p:spPr>
          <a:xfrm>
            <a:off x="1371831" y="1960152"/>
            <a:ext cx="3087329" cy="122507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600"/>
              <a:buFont typeface="Varela Round"/>
              <a:buNone/>
            </a:pPr>
            <a:r>
              <a:rPr b="1" i="0" lang="iw-IL" sz="6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דחיפה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6"/>
          <p:cNvSpPr txBox="1"/>
          <p:nvPr/>
        </p:nvSpPr>
        <p:spPr>
          <a:xfrm>
            <a:off x="7672618" y="3140984"/>
            <a:ext cx="3087329" cy="56982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טבלת "לפני ואחרי"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6"/>
          <p:cNvSpPr txBox="1"/>
          <p:nvPr/>
        </p:nvSpPr>
        <p:spPr>
          <a:xfrm>
            <a:off x="1286106" y="3140983"/>
            <a:ext cx="3087329" cy="190388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המבנה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העניין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הכותרת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Varela Round"/>
              <a:buNone/>
            </a:pPr>
            <a:r>
              <a:rPr b="1" i="0" lang="iw-IL" sz="2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השקפים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7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7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