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y="8229600" cx="14630400"/>
  <p:notesSz cx="8229600" cy="14630400"/>
  <p:embeddedFontLst>
    <p:embeddedFont>
      <p:font typeface="Assistant SemiBold"/>
      <p:regular r:id="rId41"/>
      <p:bold r:id="rId42"/>
    </p:embeddedFont>
    <p:embeddedFont>
      <p:font typeface="Assistant"/>
      <p:regular r:id="rId43"/>
      <p:bold r:id="rId44"/>
    </p:embeddedFont>
    <p:embeddedFont>
      <p:font typeface="Assistant Light"/>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i5vnopgdQWQse50krXdyHKmam4D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AssistantSemiBold-bold.fntdata"/><Relationship Id="rId41" Type="http://schemas.openxmlformats.org/officeDocument/2006/relationships/font" Target="fonts/AssistantSemiBold-regular.fntdata"/><Relationship Id="rId22" Type="http://schemas.openxmlformats.org/officeDocument/2006/relationships/slide" Target="slides/slide18.xml"/><Relationship Id="rId44" Type="http://schemas.openxmlformats.org/officeDocument/2006/relationships/font" Target="fonts/Assistant-bold.fntdata"/><Relationship Id="rId21" Type="http://schemas.openxmlformats.org/officeDocument/2006/relationships/slide" Target="slides/slide17.xml"/><Relationship Id="rId43" Type="http://schemas.openxmlformats.org/officeDocument/2006/relationships/font" Target="fonts/Assistant-regular.fntdata"/><Relationship Id="rId24" Type="http://schemas.openxmlformats.org/officeDocument/2006/relationships/slide" Target="slides/slide20.xml"/><Relationship Id="rId46" Type="http://schemas.openxmlformats.org/officeDocument/2006/relationships/font" Target="fonts/AssistantLight-bold.fntdata"/><Relationship Id="rId23" Type="http://schemas.openxmlformats.org/officeDocument/2006/relationships/slide" Target="slides/slide19.xml"/><Relationship Id="rId45" Type="http://schemas.openxmlformats.org/officeDocument/2006/relationships/font" Target="fonts/AssistantLigh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customschemas.google.com/relationships/presentationmetadata" Target="meta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71850" y="1097275"/>
            <a:ext cx="5486650" cy="5486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822950" y="6949425"/>
            <a:ext cx="6583675" cy="65836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 name="Google Shape;81;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82" name="Google Shape;82;p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 name="Google Shape;207;p1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Calibri"/>
              <a:ea typeface="Calibri"/>
              <a:cs typeface="Calibri"/>
              <a:sym typeface="Calibri"/>
            </a:endParaRPr>
          </a:p>
        </p:txBody>
      </p:sp>
      <p:sp>
        <p:nvSpPr>
          <p:cNvPr id="208" name="Google Shape;208;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7" name="Google Shape;217;p1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Calibri"/>
              <a:ea typeface="Calibri"/>
              <a:cs typeface="Calibri"/>
              <a:sym typeface="Calibri"/>
            </a:endParaRPr>
          </a:p>
        </p:txBody>
      </p:sp>
      <p:sp>
        <p:nvSpPr>
          <p:cNvPr id="218" name="Google Shape;218;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5" name="Google Shape;245;p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Calibri"/>
              <a:ea typeface="Calibri"/>
              <a:cs typeface="Calibri"/>
              <a:sym typeface="Calibri"/>
            </a:endParaRPr>
          </a:p>
        </p:txBody>
      </p:sp>
      <p:sp>
        <p:nvSpPr>
          <p:cNvPr id="246" name="Google Shape;246;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2" name="Google Shape;262;p1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263" name="Google Shape;263;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5" name="Google Shape;275;p1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200">
                <a:solidFill>
                  <a:schemeClr val="dk1"/>
                </a:solidFill>
              </a:rPr>
              <a:t>בשקופיות הבאות ישנן דוגמאות למקרים אמיתיים בהן נעשה שימוש בדיפ פייק כולל השפעות ולקחים </a:t>
            </a:r>
            <a:endParaRPr sz="1200">
              <a:solidFill>
                <a:schemeClr val="dk1"/>
              </a:solidFill>
              <a:latin typeface="Arial"/>
              <a:ea typeface="Arial"/>
              <a:cs typeface="Arial"/>
              <a:sym typeface="Arial"/>
            </a:endParaRPr>
          </a:p>
        </p:txBody>
      </p:sp>
      <p:sp>
        <p:nvSpPr>
          <p:cNvPr id="276" name="Google Shape;276;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6" name="Google Shape;296;p1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297" name="Google Shape;297;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1" name="Google Shape;311;p1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312" name="Google Shape;312;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6" name="Google Shape;326;p1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327" name="Google Shape;327;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1" name="Google Shape;341;p1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342" name="Google Shape;342;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6" name="Google Shape;356;p1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357" name="Google Shape;357;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 name="Google Shape;97;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98" name="Google Shape;98;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1" name="Google Shape;371;p2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200">
                <a:solidFill>
                  <a:schemeClr val="dk1"/>
                </a:solidFill>
                <a:latin typeface="Arial"/>
                <a:ea typeface="Arial"/>
                <a:cs typeface="Arial"/>
                <a:sym typeface="Arial"/>
              </a:rPr>
              <a:t>סרטון של יצירת דיפ פייק מתמונות תמימות וסרטונים של ילדה קטנה שפורסמו ברשת</a:t>
            </a:r>
            <a:endParaRPr/>
          </a:p>
        </p:txBody>
      </p:sp>
      <p:sp>
        <p:nvSpPr>
          <p:cNvPr id="372" name="Google Shape;372;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0" name="Google Shape;380;p2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381" name="Google Shape;381;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8" name="Google Shape;388;p2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Calibri"/>
              <a:ea typeface="Calibri"/>
              <a:cs typeface="Calibri"/>
              <a:sym typeface="Calibri"/>
            </a:endParaRPr>
          </a:p>
        </p:txBody>
      </p:sp>
      <p:sp>
        <p:nvSpPr>
          <p:cNvPr id="389" name="Google Shape;389;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3:notes"/>
          <p:cNvSpPr txBox="1"/>
          <p:nvPr>
            <p:ph idx="1" type="body"/>
          </p:nvPr>
        </p:nvSpPr>
        <p:spPr>
          <a:xfrm>
            <a:off x="822950" y="6949425"/>
            <a:ext cx="6583675" cy="65836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3:notes"/>
          <p:cNvSpPr/>
          <p:nvPr>
            <p:ph idx="2" type="sldImg"/>
          </p:nvPr>
        </p:nvSpPr>
        <p:spPr>
          <a:xfrm>
            <a:off x="1371850" y="1097275"/>
            <a:ext cx="5486650" cy="5486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0" name="Google Shape;420;p2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Calibri"/>
              <a:ea typeface="Calibri"/>
              <a:cs typeface="Calibri"/>
              <a:sym typeface="Calibri"/>
            </a:endParaRPr>
          </a:p>
        </p:txBody>
      </p:sp>
      <p:sp>
        <p:nvSpPr>
          <p:cNvPr id="421" name="Google Shape;421;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4" name="Google Shape;434;p2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Calibri"/>
              <a:ea typeface="Calibri"/>
              <a:cs typeface="Calibri"/>
              <a:sym typeface="Calibri"/>
            </a:endParaRPr>
          </a:p>
        </p:txBody>
      </p:sp>
      <p:sp>
        <p:nvSpPr>
          <p:cNvPr id="435" name="Google Shape;435;p2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8" name="Google Shape;448;p2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Calibri"/>
              <a:ea typeface="Calibri"/>
              <a:cs typeface="Calibri"/>
              <a:sym typeface="Calibri"/>
            </a:endParaRPr>
          </a:p>
        </p:txBody>
      </p:sp>
      <p:sp>
        <p:nvSpPr>
          <p:cNvPr id="449" name="Google Shape;449;p2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2" name="Google Shape;462;p2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Calibri"/>
              <a:ea typeface="Calibri"/>
              <a:cs typeface="Calibri"/>
              <a:sym typeface="Calibri"/>
            </a:endParaRPr>
          </a:p>
        </p:txBody>
      </p:sp>
      <p:sp>
        <p:nvSpPr>
          <p:cNvPr id="463" name="Google Shape;463;p2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6" name="Google Shape;476;p2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Calibri"/>
              <a:ea typeface="Calibri"/>
              <a:cs typeface="Calibri"/>
              <a:sym typeface="Calibri"/>
            </a:endParaRPr>
          </a:p>
        </p:txBody>
      </p:sp>
      <p:sp>
        <p:nvSpPr>
          <p:cNvPr id="477" name="Google Shape;477;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0" name="Google Shape;490;p2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491" name="Google Shape;491;p2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 name="Google Shape;109;p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200">
                <a:solidFill>
                  <a:schemeClr val="dk1"/>
                </a:solidFill>
                <a:latin typeface="Arial"/>
                <a:ea typeface="Arial"/>
                <a:cs typeface="Arial"/>
                <a:sym typeface="Arial"/>
              </a:rPr>
              <a:t>שאלות לכיתה:</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האם הסרטון אמיתי?</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למה אתם חושבים כך?</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מה מרגיש לכם חשוד?</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מי שמע על דיפ פייק?</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endParaRPr/>
          </a:p>
        </p:txBody>
      </p:sp>
      <p:sp>
        <p:nvSpPr>
          <p:cNvPr id="110" name="Google Shape;110;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1" name="Google Shape;501;p3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200">
                <a:solidFill>
                  <a:schemeClr val="dk1"/>
                </a:solidFill>
                <a:latin typeface="Arial"/>
                <a:ea typeface="Arial"/>
                <a:cs typeface="Arial"/>
                <a:sym typeface="Arial"/>
              </a:rPr>
              <a:t>זמן עבודה: 30 דקות</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מציגים את התוצרים</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כל קבוצה מציגה</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3 דקות לכל קבוצה</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משוב מהכיתה</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דיון קצר</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endParaRPr/>
          </a:p>
        </p:txBody>
      </p:sp>
      <p:sp>
        <p:nvSpPr>
          <p:cNvPr id="502" name="Google Shape;502;p3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3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9" name="Google Shape;509;p3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200">
                <a:solidFill>
                  <a:schemeClr val="dk1"/>
                </a:solidFill>
                <a:latin typeface="Arial"/>
                <a:ea typeface="Arial"/>
                <a:cs typeface="Arial"/>
                <a:sym typeface="Arial"/>
              </a:rPr>
              <a:t>בשלב זה התלמידים יוצרים בעצמם סרטון בהשראת הסרטון של הנערה</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צפו עם התלמידים בסרטון ההדרכה על הכלי HeyGen והדריכו אותם תוך כדי עבודה</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ניתן להוסיף כתוביות לסרטון ע"י כניסה להגדרות*</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סרטוני השראה נוספים שאפשר להראות:</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רונלדו זורק את הבן שלו מהבריכה</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endParaRPr/>
          </a:p>
        </p:txBody>
      </p:sp>
      <p:sp>
        <p:nvSpPr>
          <p:cNvPr id="510" name="Google Shape;510;p3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0" name="Google Shape;520;p3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200">
                <a:solidFill>
                  <a:schemeClr val="dk1"/>
                </a:solidFill>
                <a:latin typeface="Arial"/>
                <a:ea typeface="Arial"/>
                <a:cs typeface="Arial"/>
                <a:sym typeface="Arial"/>
              </a:rPr>
              <a:t>זמן עבודה: 30 דקות</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מציגים את התוצרים</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כל קבוצה מציגה</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3 דקות לכל קבוצה</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משוב מהכיתה</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דיון קצר</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endParaRPr/>
          </a:p>
        </p:txBody>
      </p:sp>
      <p:sp>
        <p:nvSpPr>
          <p:cNvPr id="521" name="Google Shape;521;p3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3:notes"/>
          <p:cNvSpPr txBox="1"/>
          <p:nvPr>
            <p:ph idx="1" type="body"/>
          </p:nvPr>
        </p:nvSpPr>
        <p:spPr>
          <a:xfrm>
            <a:off x="822950" y="6949425"/>
            <a:ext cx="6583675" cy="65836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3:notes"/>
          <p:cNvSpPr/>
          <p:nvPr>
            <p:ph idx="2" type="sldImg"/>
          </p:nvPr>
        </p:nvSpPr>
        <p:spPr>
          <a:xfrm>
            <a:off x="1371850" y="1097275"/>
            <a:ext cx="5486650" cy="5486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3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6" name="Google Shape;556;p3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557" name="Google Shape;557;p3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3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6" name="Google Shape;576;p3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577" name="Google Shape;577;p3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3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3" name="Google Shape;593;p3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200">
                <a:solidFill>
                  <a:schemeClr val="dk1"/>
                </a:solidFill>
                <a:latin typeface="Arial"/>
                <a:ea typeface="Arial"/>
                <a:cs typeface="Arial"/>
                <a:sym typeface="Arial"/>
              </a:rPr>
              <a:t>בשלב זה התלמידים יוצרים בעצמם סרטון בהשראת הסרטון של הנערה והסרטון של מורגן פרימן.</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צפו עם התלמידים בסרטון ההדרכה על הכלי HeyGen והדריכו אותם תוך כדי עבודה</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ניתן להוסיף כתוביות לסרטון ע"י כניסה להגדרות*</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סרטוני השראה נוספים שאפשר להראות:</a:t>
            </a: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רונלדו </a:t>
            </a:r>
            <a:endParaRPr/>
          </a:p>
        </p:txBody>
      </p:sp>
      <p:sp>
        <p:nvSpPr>
          <p:cNvPr id="594" name="Google Shape;594;p3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 name="Google Shape;118;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119" name="Google Shape;119;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5" name="Google Shape;135;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136" name="Google Shape;136;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9" name="Google Shape;149;p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150" name="Google Shape;150;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5" name="Google Shape;165;p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166" name="Google Shape;166;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8" name="Google Shape;178;p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t/>
            </a:r>
            <a:endParaRPr sz="1200">
              <a:solidFill>
                <a:schemeClr val="dk1"/>
              </a:solidFill>
              <a:latin typeface="Arial"/>
              <a:ea typeface="Arial"/>
              <a:cs typeface="Arial"/>
              <a:sym typeface="Arial"/>
            </a:endParaRPr>
          </a:p>
        </p:txBody>
      </p:sp>
      <p:sp>
        <p:nvSpPr>
          <p:cNvPr id="179" name="Google Shape;179;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7" name="Google Shape;197;p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זמן עבודה כ-20 דקות-  10 דקות עבודה קבוצתית +הצגה וסיכום שלכם  10 דקות</a:t>
            </a:r>
            <a:endParaRPr sz="1200">
              <a:solidFill>
                <a:schemeClr val="dk1"/>
              </a:solidFill>
              <a:latin typeface="Calibri"/>
              <a:ea typeface="Calibri"/>
              <a:cs typeface="Calibri"/>
              <a:sym typeface="Calibri"/>
            </a:endParaRPr>
          </a:p>
          <a:p>
            <a:pPr indent="0" lvl="0" marL="0" marR="0" rtl="1" algn="r">
              <a:spcBef>
                <a:spcPts val="0"/>
              </a:spcBef>
              <a:spcAft>
                <a:spcPts val="0"/>
              </a:spcAft>
              <a:buNone/>
            </a:pPr>
            <a:r>
              <a:t/>
            </a:r>
            <a:endParaRPr sz="1200">
              <a:solidFill>
                <a:schemeClr val="dk1"/>
              </a:solidFill>
            </a:endParaRPr>
          </a:p>
        </p:txBody>
      </p:sp>
      <p:sp>
        <p:nvSpPr>
          <p:cNvPr id="198" name="Google Shape;198;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spTree>
      <p:nvGrpSpPr>
        <p:cNvPr id="6" name="Shape 6"/>
        <p:cNvGrpSpPr/>
        <p:nvPr/>
      </p:nvGrpSpPr>
      <p:grpSpPr>
        <a:xfrm>
          <a:off x="0" y="0"/>
          <a:ext cx="0" cy="0"/>
          <a:chOff x="0" y="0"/>
          <a:chExt cx="0" cy="0"/>
        </a:xfrm>
      </p:grpSpPr>
      <p:pic>
        <p:nvPicPr>
          <p:cNvPr descr="preencoded.png" id="7" name="Google Shape;7;p38"/>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8" name="Google Shape;8;p38"/>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 name="Google Shape;9;p38">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master">
  <p:cSld name="Slide 10 master">
    <p:spTree>
      <p:nvGrpSpPr>
        <p:cNvPr id="42" name="Shape 42"/>
        <p:cNvGrpSpPr/>
        <p:nvPr/>
      </p:nvGrpSpPr>
      <p:grpSpPr>
        <a:xfrm>
          <a:off x="0" y="0"/>
          <a:ext cx="0" cy="0"/>
          <a:chOff x="0" y="0"/>
          <a:chExt cx="0" cy="0"/>
        </a:xfrm>
      </p:grpSpPr>
      <p:pic>
        <p:nvPicPr>
          <p:cNvPr descr="preencoded.png" id="43" name="Google Shape;43;p47"/>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44" name="Google Shape;44;p47"/>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5" name="Google Shape;45;p47">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1 master">
  <p:cSld name="Slide 11 master">
    <p:spTree>
      <p:nvGrpSpPr>
        <p:cNvPr id="46" name="Shape 46"/>
        <p:cNvGrpSpPr/>
        <p:nvPr/>
      </p:nvGrpSpPr>
      <p:grpSpPr>
        <a:xfrm>
          <a:off x="0" y="0"/>
          <a:ext cx="0" cy="0"/>
          <a:chOff x="0" y="0"/>
          <a:chExt cx="0" cy="0"/>
        </a:xfrm>
      </p:grpSpPr>
      <p:pic>
        <p:nvPicPr>
          <p:cNvPr descr="preencoded.png" id="47" name="Google Shape;47;p48"/>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48" name="Google Shape;48;p48"/>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9" name="Google Shape;49;p48">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2 master">
  <p:cSld name="Slide 12 master">
    <p:spTree>
      <p:nvGrpSpPr>
        <p:cNvPr id="50" name="Shape 50"/>
        <p:cNvGrpSpPr/>
        <p:nvPr/>
      </p:nvGrpSpPr>
      <p:grpSpPr>
        <a:xfrm>
          <a:off x="0" y="0"/>
          <a:ext cx="0" cy="0"/>
          <a:chOff x="0" y="0"/>
          <a:chExt cx="0" cy="0"/>
        </a:xfrm>
      </p:grpSpPr>
      <p:pic>
        <p:nvPicPr>
          <p:cNvPr descr="preencoded.png" id="51" name="Google Shape;51;p49"/>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52" name="Google Shape;52;p49"/>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3" name="Google Shape;53;p49">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4 master">
  <p:cSld name="Slide 14 master">
    <p:spTree>
      <p:nvGrpSpPr>
        <p:cNvPr id="54" name="Shape 54"/>
        <p:cNvGrpSpPr/>
        <p:nvPr/>
      </p:nvGrpSpPr>
      <p:grpSpPr>
        <a:xfrm>
          <a:off x="0" y="0"/>
          <a:ext cx="0" cy="0"/>
          <a:chOff x="0" y="0"/>
          <a:chExt cx="0" cy="0"/>
        </a:xfrm>
      </p:grpSpPr>
      <p:pic>
        <p:nvPicPr>
          <p:cNvPr descr="preencoded.png" id="55" name="Google Shape;55;p50"/>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56" name="Google Shape;56;p50"/>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7" name="Google Shape;57;p50">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3 master">
  <p:cSld name="Slide 13 master">
    <p:spTree>
      <p:nvGrpSpPr>
        <p:cNvPr id="58" name="Shape 58"/>
        <p:cNvGrpSpPr/>
        <p:nvPr/>
      </p:nvGrpSpPr>
      <p:grpSpPr>
        <a:xfrm>
          <a:off x="0" y="0"/>
          <a:ext cx="0" cy="0"/>
          <a:chOff x="0" y="0"/>
          <a:chExt cx="0" cy="0"/>
        </a:xfrm>
      </p:grpSpPr>
      <p:pic>
        <p:nvPicPr>
          <p:cNvPr descr="preencoded.png" id="59" name="Google Shape;59;p51"/>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60" name="Google Shape;60;p51"/>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1" name="Google Shape;61;p51">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5 master">
  <p:cSld name="Slide 15 master">
    <p:spTree>
      <p:nvGrpSpPr>
        <p:cNvPr id="62" name="Shape 62"/>
        <p:cNvGrpSpPr/>
        <p:nvPr/>
      </p:nvGrpSpPr>
      <p:grpSpPr>
        <a:xfrm>
          <a:off x="0" y="0"/>
          <a:ext cx="0" cy="0"/>
          <a:chOff x="0" y="0"/>
          <a:chExt cx="0" cy="0"/>
        </a:xfrm>
      </p:grpSpPr>
      <p:pic>
        <p:nvPicPr>
          <p:cNvPr descr="preencoded.png" id="63" name="Google Shape;63;p52"/>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64" name="Google Shape;64;p52"/>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5" name="Google Shape;65;p52">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7 master">
  <p:cSld name="Slide 17 master">
    <p:spTree>
      <p:nvGrpSpPr>
        <p:cNvPr id="66" name="Shape 66"/>
        <p:cNvGrpSpPr/>
        <p:nvPr/>
      </p:nvGrpSpPr>
      <p:grpSpPr>
        <a:xfrm>
          <a:off x="0" y="0"/>
          <a:ext cx="0" cy="0"/>
          <a:chOff x="0" y="0"/>
          <a:chExt cx="0" cy="0"/>
        </a:xfrm>
      </p:grpSpPr>
      <p:pic>
        <p:nvPicPr>
          <p:cNvPr descr="preencoded.png" id="67" name="Google Shape;67;p53"/>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68" name="Google Shape;68;p53"/>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9" name="Google Shape;69;p53">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70" name="Shape 70"/>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6 master">
  <p:cSld name="Slide 16 master">
    <p:spTree>
      <p:nvGrpSpPr>
        <p:cNvPr id="71" name="Shape 71"/>
        <p:cNvGrpSpPr/>
        <p:nvPr/>
      </p:nvGrpSpPr>
      <p:grpSpPr>
        <a:xfrm>
          <a:off x="0" y="0"/>
          <a:ext cx="0" cy="0"/>
          <a:chOff x="0" y="0"/>
          <a:chExt cx="0" cy="0"/>
        </a:xfrm>
      </p:grpSpPr>
      <p:pic>
        <p:nvPicPr>
          <p:cNvPr descr="preencoded.png" id="72" name="Google Shape;72;p55"/>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73" name="Google Shape;73;p55"/>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4" name="Google Shape;74;p55">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8 master">
  <p:cSld name="Slide 18 master">
    <p:spTree>
      <p:nvGrpSpPr>
        <p:cNvPr id="75" name="Shape 75"/>
        <p:cNvGrpSpPr/>
        <p:nvPr/>
      </p:nvGrpSpPr>
      <p:grpSpPr>
        <a:xfrm>
          <a:off x="0" y="0"/>
          <a:ext cx="0" cy="0"/>
          <a:chOff x="0" y="0"/>
          <a:chExt cx="0" cy="0"/>
        </a:xfrm>
      </p:grpSpPr>
      <p:pic>
        <p:nvPicPr>
          <p:cNvPr descr="preencoded.png" id="76" name="Google Shape;76;p56"/>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77" name="Google Shape;77;p56"/>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8" name="Google Shape;78;p56">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spTree>
      <p:nvGrpSpPr>
        <p:cNvPr id="10" name="Shape 10"/>
        <p:cNvGrpSpPr/>
        <p:nvPr/>
      </p:nvGrpSpPr>
      <p:grpSpPr>
        <a:xfrm>
          <a:off x="0" y="0"/>
          <a:ext cx="0" cy="0"/>
          <a:chOff x="0" y="0"/>
          <a:chExt cx="0" cy="0"/>
        </a:xfrm>
      </p:grpSpPr>
      <p:pic>
        <p:nvPicPr>
          <p:cNvPr descr="preencoded.png" id="11" name="Google Shape;11;p39"/>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12" name="Google Shape;12;p39"/>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 name="Google Shape;13;p39">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spTree>
      <p:nvGrpSpPr>
        <p:cNvPr id="14" name="Shape 14"/>
        <p:cNvGrpSpPr/>
        <p:nvPr/>
      </p:nvGrpSpPr>
      <p:grpSpPr>
        <a:xfrm>
          <a:off x="0" y="0"/>
          <a:ext cx="0" cy="0"/>
          <a:chOff x="0" y="0"/>
          <a:chExt cx="0" cy="0"/>
        </a:xfrm>
      </p:grpSpPr>
      <p:pic>
        <p:nvPicPr>
          <p:cNvPr descr="preencoded.png" id="15" name="Google Shape;15;p40"/>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16" name="Google Shape;16;p40"/>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7" name="Google Shape;17;p40">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spTree>
      <p:nvGrpSpPr>
        <p:cNvPr id="18" name="Shape 18"/>
        <p:cNvGrpSpPr/>
        <p:nvPr/>
      </p:nvGrpSpPr>
      <p:grpSpPr>
        <a:xfrm>
          <a:off x="0" y="0"/>
          <a:ext cx="0" cy="0"/>
          <a:chOff x="0" y="0"/>
          <a:chExt cx="0" cy="0"/>
        </a:xfrm>
      </p:grpSpPr>
      <p:pic>
        <p:nvPicPr>
          <p:cNvPr descr="preencoded.png" id="19" name="Google Shape;19;p41"/>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20" name="Google Shape;20;p41"/>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1" name="Google Shape;21;p41">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spTree>
      <p:nvGrpSpPr>
        <p:cNvPr id="22" name="Shape 22"/>
        <p:cNvGrpSpPr/>
        <p:nvPr/>
      </p:nvGrpSpPr>
      <p:grpSpPr>
        <a:xfrm>
          <a:off x="0" y="0"/>
          <a:ext cx="0" cy="0"/>
          <a:chOff x="0" y="0"/>
          <a:chExt cx="0" cy="0"/>
        </a:xfrm>
      </p:grpSpPr>
      <p:pic>
        <p:nvPicPr>
          <p:cNvPr descr="preencoded.png" id="23" name="Google Shape;23;p42"/>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24" name="Google Shape;24;p42"/>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5" name="Google Shape;25;p42">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spTree>
      <p:nvGrpSpPr>
        <p:cNvPr id="26" name="Shape 26"/>
        <p:cNvGrpSpPr/>
        <p:nvPr/>
      </p:nvGrpSpPr>
      <p:grpSpPr>
        <a:xfrm>
          <a:off x="0" y="0"/>
          <a:ext cx="0" cy="0"/>
          <a:chOff x="0" y="0"/>
          <a:chExt cx="0" cy="0"/>
        </a:xfrm>
      </p:grpSpPr>
      <p:pic>
        <p:nvPicPr>
          <p:cNvPr descr="preencoded.png" id="27" name="Google Shape;27;p43"/>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28" name="Google Shape;28;p43"/>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9" name="Google Shape;29;p43">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spTree>
      <p:nvGrpSpPr>
        <p:cNvPr id="30" name="Shape 30"/>
        <p:cNvGrpSpPr/>
        <p:nvPr/>
      </p:nvGrpSpPr>
      <p:grpSpPr>
        <a:xfrm>
          <a:off x="0" y="0"/>
          <a:ext cx="0" cy="0"/>
          <a:chOff x="0" y="0"/>
          <a:chExt cx="0" cy="0"/>
        </a:xfrm>
      </p:grpSpPr>
      <p:pic>
        <p:nvPicPr>
          <p:cNvPr descr="preencoded.png" id="31" name="Google Shape;31;p44"/>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32" name="Google Shape;32;p44"/>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3" name="Google Shape;33;p44">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master">
  <p:cSld name="Slide 8 master">
    <p:spTree>
      <p:nvGrpSpPr>
        <p:cNvPr id="34" name="Shape 34"/>
        <p:cNvGrpSpPr/>
        <p:nvPr/>
      </p:nvGrpSpPr>
      <p:grpSpPr>
        <a:xfrm>
          <a:off x="0" y="0"/>
          <a:ext cx="0" cy="0"/>
          <a:chOff x="0" y="0"/>
          <a:chExt cx="0" cy="0"/>
        </a:xfrm>
      </p:grpSpPr>
      <p:pic>
        <p:nvPicPr>
          <p:cNvPr descr="preencoded.png" id="35" name="Google Shape;35;p45"/>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36" name="Google Shape;36;p45"/>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7" name="Google Shape;37;p45">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master">
  <p:cSld name="Slide 9 master">
    <p:spTree>
      <p:nvGrpSpPr>
        <p:cNvPr id="38" name="Shape 38"/>
        <p:cNvGrpSpPr/>
        <p:nvPr/>
      </p:nvGrpSpPr>
      <p:grpSpPr>
        <a:xfrm>
          <a:off x="0" y="0"/>
          <a:ext cx="0" cy="0"/>
          <a:chOff x="0" y="0"/>
          <a:chExt cx="0" cy="0"/>
        </a:xfrm>
      </p:grpSpPr>
      <p:pic>
        <p:nvPicPr>
          <p:cNvPr descr="preencoded.png" id="39" name="Google Shape;39;p46"/>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40" name="Google Shape;40;p46"/>
          <p:cNvSpPr/>
          <p:nvPr/>
        </p:nvSpPr>
        <p:spPr>
          <a:xfrm>
            <a:off x="0" y="0"/>
            <a:ext cx="14630400" cy="8229600"/>
          </a:xfrm>
          <a:prstGeom prst="rect">
            <a:avLst/>
          </a:prstGeom>
          <a:solidFill>
            <a:srgbClr val="070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1" name="Google Shape;41;p46">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5.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hyperlink" Target="https://www.youtube.com/watch?v=2-E-tThyk1E" TargetMode="External"/><Relationship Id="rId9" Type="http://schemas.openxmlformats.org/officeDocument/2006/relationships/hyperlink" Target="https://www.youtube.com/shorts/ErXgb4cAVIM" TargetMode="External"/><Relationship Id="rId5" Type="http://schemas.openxmlformats.org/officeDocument/2006/relationships/hyperlink" Target="https://www.youtube.com/watch?v=cQ54GDm1eL0" TargetMode="External"/><Relationship Id="rId6" Type="http://schemas.openxmlformats.org/officeDocument/2006/relationships/image" Target="../media/image25.png"/><Relationship Id="rId7" Type="http://schemas.openxmlformats.org/officeDocument/2006/relationships/hyperlink" Target="https://www.youtube.com/watch?v=cQ54GDm1eL0" TargetMode="External"/><Relationship Id="rId8"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youtube.com/watch?app=desktop&amp;v=iyiOVUbsPcM" TargetMode="External"/><Relationship Id="rId4" Type="http://schemas.openxmlformats.org/officeDocument/2006/relationships/image" Target="../media/image6.png"/><Relationship Id="rId5" Type="http://schemas.openxmlformats.org/officeDocument/2006/relationships/hyperlink" Target="https://www.youtube.com/watch?app=desktop&amp;v=iyiOVUbsPcM" TargetMode="External"/><Relationship Id="rId6"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hyperlink" Target="https://www.youtube.com/watch?v=F4WZ_k0vUDM" TargetMode="Externa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hyperlink" Target="https://www.youtube.com/watch?v=7zVARy9Njzw" TargetMode="External"/><Relationship Id="rId4" Type="http://schemas.openxmlformats.org/officeDocument/2006/relationships/image" Target="../media/image42.jpg"/><Relationship Id="rId5" Type="http://schemas.openxmlformats.org/officeDocument/2006/relationships/hyperlink" Target="https://app.heygen.com/get-started" TargetMode="External"/><Relationship Id="rId6" Type="http://schemas.openxmlformats.org/officeDocument/2006/relationships/hyperlink" Target="https://www.youtube.com/watch?v=7zVARy9Njzw"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hyperlink" Target="https://www.youtube.com/watch?v=7zVARy9Njzw"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48.png"/><Relationship Id="rId4" Type="http://schemas.openxmlformats.org/officeDocument/2006/relationships/image" Target="../media/image39.png"/><Relationship Id="rId5"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hyperlink" Target="https://www.youtube.com/watch?v=oxXpB9pSETo" TargetMode="Externa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0.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whichfaceisreal.com/index.php" TargetMode="External"/><Relationship Id="rId4" Type="http://schemas.openxmlformats.org/officeDocument/2006/relationships/image" Target="../media/image10.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preencoded.png" id="84" name="Google Shape;84;p1"/>
          <p:cNvPicPr preferRelativeResize="0"/>
          <p:nvPr/>
        </p:nvPicPr>
        <p:blipFill rotWithShape="1">
          <a:blip r:embed="rId3">
            <a:alphaModFix/>
          </a:blip>
          <a:srcRect b="0" l="0" r="0" t="0"/>
          <a:stretch/>
        </p:blipFill>
        <p:spPr>
          <a:xfrm>
            <a:off x="0" y="0"/>
            <a:ext cx="14630400" cy="8229600"/>
          </a:xfrm>
          <a:prstGeom prst="rect">
            <a:avLst/>
          </a:prstGeom>
          <a:noFill/>
          <a:ln>
            <a:noFill/>
          </a:ln>
        </p:spPr>
      </p:pic>
      <p:sp>
        <p:nvSpPr>
          <p:cNvPr id="85" name="Google Shape;85;p1"/>
          <p:cNvSpPr/>
          <p:nvPr/>
        </p:nvSpPr>
        <p:spPr>
          <a:xfrm>
            <a:off x="-59" y="0"/>
            <a:ext cx="14630400" cy="8229600"/>
          </a:xfrm>
          <a:prstGeom prst="rect">
            <a:avLst/>
          </a:prstGeom>
          <a:solidFill>
            <a:srgbClr val="07070C">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
          <p:cNvSpPr/>
          <p:nvPr/>
        </p:nvSpPr>
        <p:spPr>
          <a:xfrm>
            <a:off x="1885117" y="2639139"/>
            <a:ext cx="10860048" cy="978218"/>
          </a:xfrm>
          <a:prstGeom prst="rect">
            <a:avLst/>
          </a:prstGeom>
          <a:noFill/>
          <a:ln>
            <a:noFill/>
          </a:ln>
        </p:spPr>
        <p:txBody>
          <a:bodyPr anchorCtr="0" anchor="t" bIns="0" lIns="0" spcFirstLastPara="1" rIns="0" wrap="square" tIns="0">
            <a:noAutofit/>
          </a:bodyPr>
          <a:lstStyle/>
          <a:p>
            <a:pPr indent="0" lvl="0" marL="0" marR="0" rtl="1" algn="ctr">
              <a:lnSpc>
                <a:spcPct val="125203"/>
              </a:lnSpc>
              <a:spcBef>
                <a:spcPts val="0"/>
              </a:spcBef>
              <a:spcAft>
                <a:spcPts val="0"/>
              </a:spcAft>
              <a:buClr>
                <a:srgbClr val="97B8FF"/>
              </a:buClr>
              <a:buSzPts val="6150"/>
              <a:buFont typeface="Assistant"/>
              <a:buNone/>
            </a:pPr>
            <a:r>
              <a:rPr b="0" i="0" lang="en-US" sz="6150" u="none" cap="none" strike="noStrike">
                <a:solidFill>
                  <a:srgbClr val="97B8FF"/>
                </a:solidFill>
                <a:latin typeface="Assistant"/>
                <a:ea typeface="Assistant"/>
                <a:cs typeface="Assistant"/>
                <a:sym typeface="Assistant"/>
              </a:rPr>
              <a:t>דיפ פייק: כוח וסכנות בעידן הדיגיטלי</a:t>
            </a:r>
            <a:endParaRPr b="0" i="0" sz="6150" u="none" cap="none" strike="noStrike">
              <a:solidFill>
                <a:schemeClr val="dk1"/>
              </a:solidFill>
              <a:latin typeface="Arial"/>
              <a:ea typeface="Arial"/>
              <a:cs typeface="Arial"/>
              <a:sym typeface="Arial"/>
            </a:endParaRPr>
          </a:p>
        </p:txBody>
      </p:sp>
      <p:sp>
        <p:nvSpPr>
          <p:cNvPr id="87" name="Google Shape;87;p1"/>
          <p:cNvSpPr/>
          <p:nvPr/>
        </p:nvSpPr>
        <p:spPr>
          <a:xfrm>
            <a:off x="793790" y="3957518"/>
            <a:ext cx="13042821" cy="362903"/>
          </a:xfrm>
          <a:prstGeom prst="rect">
            <a:avLst/>
          </a:prstGeom>
          <a:noFill/>
          <a:ln>
            <a:noFill/>
          </a:ln>
        </p:spPr>
        <p:txBody>
          <a:bodyPr anchorCtr="0" anchor="t" bIns="0" lIns="0" spcFirstLastPara="1" rIns="0" wrap="square" tIns="0">
            <a:noAutofit/>
          </a:bodyPr>
          <a:lstStyle/>
          <a:p>
            <a:pPr indent="0" lvl="0" marL="0" marR="0" rtl="1" algn="r">
              <a:lnSpc>
                <a:spcPct val="162857"/>
              </a:lnSpc>
              <a:spcBef>
                <a:spcPts val="0"/>
              </a:spcBef>
              <a:spcAft>
                <a:spcPts val="0"/>
              </a:spcAft>
              <a:buClr>
                <a:schemeClr val="dk1"/>
              </a:buClr>
              <a:buSzPts val="1750"/>
              <a:buFont typeface="Calibri"/>
              <a:buNone/>
            </a:pPr>
            <a:r>
              <a:t/>
            </a:r>
            <a:endParaRPr b="0" i="0" sz="1750" u="none" cap="none" strike="noStrike">
              <a:solidFill>
                <a:schemeClr val="dk1"/>
              </a:solidFill>
              <a:latin typeface="Arial"/>
              <a:ea typeface="Arial"/>
              <a:cs typeface="Arial"/>
              <a:sym typeface="Arial"/>
            </a:endParaRPr>
          </a:p>
        </p:txBody>
      </p:sp>
      <p:sp>
        <p:nvSpPr>
          <p:cNvPr id="88" name="Google Shape;88;p1"/>
          <p:cNvSpPr/>
          <p:nvPr/>
        </p:nvSpPr>
        <p:spPr>
          <a:xfrm>
            <a:off x="793790" y="4575572"/>
            <a:ext cx="13042821" cy="362903"/>
          </a:xfrm>
          <a:prstGeom prst="rect">
            <a:avLst/>
          </a:prstGeom>
          <a:noFill/>
          <a:ln>
            <a:noFill/>
          </a:ln>
        </p:spPr>
        <p:txBody>
          <a:bodyPr anchorCtr="0" anchor="t" bIns="0" lIns="0" spcFirstLastPara="1" rIns="0" wrap="square" tIns="0">
            <a:noAutofit/>
          </a:bodyPr>
          <a:lstStyle/>
          <a:p>
            <a:pPr indent="0" lvl="0" marL="0" marR="0" rtl="1" algn="ctr">
              <a:lnSpc>
                <a:spcPct val="162857"/>
              </a:lnSpc>
              <a:spcBef>
                <a:spcPts val="0"/>
              </a:spcBef>
              <a:spcAft>
                <a:spcPts val="0"/>
              </a:spcAft>
              <a:buClr>
                <a:schemeClr val="dk1"/>
              </a:buClr>
              <a:buSzPts val="1750"/>
              <a:buFont typeface="Calibri"/>
              <a:buNone/>
            </a:pPr>
            <a:r>
              <a:t/>
            </a:r>
            <a:endParaRPr b="0" i="0" sz="1750" u="none" cap="none" strike="noStrike">
              <a:solidFill>
                <a:schemeClr val="dk1"/>
              </a:solidFill>
              <a:latin typeface="Arial"/>
              <a:ea typeface="Arial"/>
              <a:cs typeface="Arial"/>
              <a:sym typeface="Arial"/>
            </a:endParaRPr>
          </a:p>
        </p:txBody>
      </p:sp>
      <p:sp>
        <p:nvSpPr>
          <p:cNvPr id="89" name="Google Shape;89;p1"/>
          <p:cNvSpPr/>
          <p:nvPr/>
        </p:nvSpPr>
        <p:spPr>
          <a:xfrm>
            <a:off x="153464" y="5483094"/>
            <a:ext cx="2344355" cy="396835"/>
          </a:xfrm>
          <a:prstGeom prst="rect">
            <a:avLst/>
          </a:prstGeom>
          <a:noFill/>
          <a:ln>
            <a:noFill/>
          </a:ln>
        </p:spPr>
        <p:txBody>
          <a:bodyPr anchorCtr="0" anchor="t" bIns="0" lIns="0" spcFirstLastPara="1" rIns="0" wrap="square" tIns="0">
            <a:noAutofit/>
          </a:bodyPr>
          <a:lstStyle/>
          <a:p>
            <a:pPr indent="0" lvl="0" marL="0" marR="0" rtl="1" algn="r">
              <a:lnSpc>
                <a:spcPct val="140909"/>
              </a:lnSpc>
              <a:spcBef>
                <a:spcPts val="0"/>
              </a:spcBef>
              <a:spcAft>
                <a:spcPts val="0"/>
              </a:spcAft>
              <a:buClr>
                <a:srgbClr val="E0D6DE"/>
              </a:buClr>
              <a:buSzPts val="2200"/>
              <a:buFont typeface="Assistant"/>
              <a:buNone/>
            </a:pPr>
            <a:r>
              <a:rPr b="1" i="0" lang="en-US" sz="2200" u="none" cap="none" strike="noStrike">
                <a:solidFill>
                  <a:srgbClr val="E0D6DE"/>
                </a:solidFill>
                <a:latin typeface="Assistant"/>
                <a:ea typeface="Assistant"/>
                <a:cs typeface="Assistant"/>
                <a:sym typeface="Assistant"/>
              </a:rPr>
              <a:t>פיתוח- נעמה מרוז</a:t>
            </a:r>
            <a:endParaRPr b="0" i="0" sz="2200" u="none" cap="none" strike="noStrike">
              <a:solidFill>
                <a:schemeClr val="dk1"/>
              </a:solidFill>
              <a:latin typeface="Assistant"/>
              <a:ea typeface="Assistant"/>
              <a:cs typeface="Assistant"/>
              <a:sym typeface="Assistant"/>
            </a:endParaRPr>
          </a:p>
        </p:txBody>
      </p:sp>
      <p:sp>
        <p:nvSpPr>
          <p:cNvPr id="90" name="Google Shape;90;p1"/>
          <p:cNvSpPr/>
          <p:nvPr/>
        </p:nvSpPr>
        <p:spPr>
          <a:xfrm>
            <a:off x="0" y="0"/>
            <a:ext cx="14630400" cy="0"/>
          </a:xfrm>
          <a:prstGeom prst="rect">
            <a:avLst/>
          </a:prstGeom>
          <a:noFill/>
          <a:ln>
            <a:noFill/>
          </a:ln>
        </p:spPr>
        <p:txBody>
          <a:bodyPr anchorCtr="0" anchor="ctr" bIns="45700" lIns="91425" spcFirstLastPara="1" rIns="91425" wrap="square" tIns="45700">
            <a:sp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pic>
        <p:nvPicPr>
          <p:cNvPr descr="תמונה שמכילה צילום מסך&#10;&#10;התיאור נוצר באופן אוטומטי" id="91" name="Google Shape;91;p1"/>
          <p:cNvPicPr preferRelativeResize="0"/>
          <p:nvPr/>
        </p:nvPicPr>
        <p:blipFill rotWithShape="1">
          <a:blip r:embed="rId4">
            <a:alphaModFix/>
          </a:blip>
          <a:srcRect b="0" l="0" r="70441" t="0"/>
          <a:stretch/>
        </p:blipFill>
        <p:spPr>
          <a:xfrm>
            <a:off x="0" y="5998735"/>
            <a:ext cx="3122341" cy="2143125"/>
          </a:xfrm>
          <a:prstGeom prst="rect">
            <a:avLst/>
          </a:prstGeom>
          <a:noFill/>
          <a:ln>
            <a:noFill/>
          </a:ln>
        </p:spPr>
      </p:pic>
      <p:pic>
        <p:nvPicPr>
          <p:cNvPr descr="תמונה שמכילה טקסט, סמל, גופן, לוגו&#10;&#10;התיאור נוצר באופן אוטומטי" id="92" name="Google Shape;92;p1"/>
          <p:cNvPicPr preferRelativeResize="0"/>
          <p:nvPr/>
        </p:nvPicPr>
        <p:blipFill rotWithShape="1">
          <a:blip r:embed="rId5">
            <a:alphaModFix/>
          </a:blip>
          <a:srcRect b="0" l="0" r="0" t="0"/>
          <a:stretch/>
        </p:blipFill>
        <p:spPr>
          <a:xfrm>
            <a:off x="10982561" y="6824719"/>
            <a:ext cx="3444519" cy="845752"/>
          </a:xfrm>
          <a:prstGeom prst="rect">
            <a:avLst/>
          </a:prstGeom>
          <a:noFill/>
          <a:ln>
            <a:noFill/>
          </a:ln>
        </p:spPr>
      </p:pic>
      <p:sp>
        <p:nvSpPr>
          <p:cNvPr id="93" name="Google Shape;93;p1"/>
          <p:cNvSpPr/>
          <p:nvPr/>
        </p:nvSpPr>
        <p:spPr>
          <a:xfrm>
            <a:off x="1885117" y="3538639"/>
            <a:ext cx="10860048" cy="542183"/>
          </a:xfrm>
          <a:prstGeom prst="rect">
            <a:avLst/>
          </a:prstGeom>
          <a:noFill/>
          <a:ln>
            <a:noFill/>
          </a:ln>
        </p:spPr>
        <p:txBody>
          <a:bodyPr anchorCtr="0" anchor="t" bIns="0" lIns="0" spcFirstLastPara="1" rIns="0" wrap="square" tIns="0">
            <a:noAutofit/>
          </a:bodyPr>
          <a:lstStyle/>
          <a:p>
            <a:pPr indent="0" lvl="0" marL="0" marR="0" rtl="1" algn="ctr">
              <a:lnSpc>
                <a:spcPct val="320833"/>
              </a:lnSpc>
              <a:spcBef>
                <a:spcPts val="0"/>
              </a:spcBef>
              <a:spcAft>
                <a:spcPts val="0"/>
              </a:spcAft>
              <a:buClr>
                <a:srgbClr val="97B8FF"/>
              </a:buClr>
              <a:buSzPts val="2400"/>
              <a:buFont typeface="Assistant"/>
              <a:buNone/>
            </a:pPr>
            <a:r>
              <a:rPr lang="en-US" sz="2400">
                <a:solidFill>
                  <a:srgbClr val="97B8FF"/>
                </a:solidFill>
                <a:latin typeface="Assistant"/>
                <a:ea typeface="Assistant"/>
                <a:cs typeface="Assistant"/>
                <a:sym typeface="Assistant"/>
              </a:rPr>
              <a:t>פעילות לחודש הבינה המלאכותית</a:t>
            </a:r>
            <a:endParaRPr sz="2400">
              <a:solidFill>
                <a:schemeClr val="dk1"/>
              </a:solidFill>
              <a:latin typeface="Arial"/>
              <a:ea typeface="Arial"/>
              <a:cs typeface="Arial"/>
              <a:sym typeface="Arial"/>
            </a:endParaRPr>
          </a:p>
        </p:txBody>
      </p:sp>
      <p:sp>
        <p:nvSpPr>
          <p:cNvPr id="94" name="Google Shape;94;p1"/>
          <p:cNvSpPr/>
          <p:nvPr/>
        </p:nvSpPr>
        <p:spPr>
          <a:xfrm>
            <a:off x="2037517" y="1297167"/>
            <a:ext cx="10860048" cy="978218"/>
          </a:xfrm>
          <a:prstGeom prst="rect">
            <a:avLst/>
          </a:prstGeom>
          <a:noFill/>
          <a:ln>
            <a:noFill/>
          </a:ln>
        </p:spPr>
        <p:txBody>
          <a:bodyPr anchorCtr="0" anchor="t" bIns="0" lIns="0" spcFirstLastPara="1" rIns="0" wrap="square" tIns="0">
            <a:noAutofit/>
          </a:bodyPr>
          <a:lstStyle/>
          <a:p>
            <a:pPr indent="0" lvl="0" marL="0" marR="0" rtl="1" algn="ctr">
              <a:lnSpc>
                <a:spcPct val="80208"/>
              </a:lnSpc>
              <a:spcBef>
                <a:spcPts val="0"/>
              </a:spcBef>
              <a:spcAft>
                <a:spcPts val="0"/>
              </a:spcAft>
              <a:buClr>
                <a:srgbClr val="97B8FF"/>
              </a:buClr>
              <a:buSzPts val="9600"/>
              <a:buFont typeface="Assistant"/>
              <a:buNone/>
            </a:pPr>
            <a:r>
              <a:rPr b="1" lang="en-US" sz="9600">
                <a:solidFill>
                  <a:srgbClr val="97B8FF"/>
                </a:solidFill>
                <a:latin typeface="Assistant"/>
                <a:ea typeface="Assistant"/>
                <a:cs typeface="Assistant"/>
                <a:sym typeface="Assistant"/>
              </a:rPr>
              <a:t>Deep Fake</a:t>
            </a:r>
            <a:endParaRPr b="1" sz="960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preencoded.png" id="210" name="Google Shape;210;p10"/>
          <p:cNvPicPr preferRelativeResize="0"/>
          <p:nvPr/>
        </p:nvPicPr>
        <p:blipFill rotWithShape="1">
          <a:blip r:embed="rId3">
            <a:alphaModFix/>
          </a:blip>
          <a:srcRect b="0" l="0" r="0" t="0"/>
          <a:stretch/>
        </p:blipFill>
        <p:spPr>
          <a:xfrm>
            <a:off x="0" y="0"/>
            <a:ext cx="14630400" cy="8229600"/>
          </a:xfrm>
          <a:prstGeom prst="rect">
            <a:avLst/>
          </a:prstGeom>
          <a:noFill/>
          <a:ln>
            <a:noFill/>
          </a:ln>
        </p:spPr>
      </p:pic>
      <p:sp>
        <p:nvSpPr>
          <p:cNvPr id="211" name="Google Shape;211;p10"/>
          <p:cNvSpPr/>
          <p:nvPr/>
        </p:nvSpPr>
        <p:spPr>
          <a:xfrm>
            <a:off x="0" y="0"/>
            <a:ext cx="14630400" cy="8229600"/>
          </a:xfrm>
          <a:prstGeom prst="rect">
            <a:avLst/>
          </a:prstGeom>
          <a:solidFill>
            <a:srgbClr val="FBFAFF">
              <a:alpha val="8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0"/>
          <p:cNvSpPr/>
          <p:nvPr/>
        </p:nvSpPr>
        <p:spPr>
          <a:xfrm>
            <a:off x="3320296" y="1123235"/>
            <a:ext cx="10446068" cy="2463165"/>
          </a:xfrm>
          <a:prstGeom prst="rect">
            <a:avLst/>
          </a:prstGeom>
          <a:noFill/>
          <a:ln>
            <a:noFill/>
          </a:ln>
        </p:spPr>
        <p:txBody>
          <a:bodyPr anchorCtr="0" anchor="t" bIns="0" lIns="0" spcFirstLastPara="1" rIns="0" wrap="square" tIns="0">
            <a:noAutofit/>
          </a:bodyPr>
          <a:lstStyle/>
          <a:p>
            <a:pPr indent="0" lvl="0" marL="0" marR="0" rtl="1" algn="r">
              <a:lnSpc>
                <a:spcPct val="189062"/>
              </a:lnSpc>
              <a:spcBef>
                <a:spcPts val="0"/>
              </a:spcBef>
              <a:spcAft>
                <a:spcPts val="0"/>
              </a:spcAft>
              <a:buClr>
                <a:srgbClr val="403CCF"/>
              </a:buClr>
              <a:buSzPts val="3200"/>
              <a:buFont typeface="Assistant"/>
              <a:buNone/>
            </a:pPr>
            <a:r>
              <a:rPr lang="en-US" sz="3200">
                <a:solidFill>
                  <a:srgbClr val="403CCF"/>
                </a:solidFill>
                <a:latin typeface="Assistant"/>
                <a:ea typeface="Assistant"/>
                <a:cs typeface="Assistant"/>
                <a:sym typeface="Assistant"/>
              </a:rPr>
              <a:t>משימה 1</a:t>
            </a:r>
            <a:endParaRPr/>
          </a:p>
          <a:p>
            <a:pPr indent="0" lvl="0" marL="0" marR="0" rtl="1" algn="r">
              <a:lnSpc>
                <a:spcPct val="91666"/>
              </a:lnSpc>
              <a:spcBef>
                <a:spcPts val="0"/>
              </a:spcBef>
              <a:spcAft>
                <a:spcPts val="0"/>
              </a:spcAft>
              <a:buClr>
                <a:srgbClr val="403CCF"/>
              </a:buClr>
              <a:buSzPts val="6600"/>
              <a:buFont typeface="Assistant"/>
              <a:buNone/>
            </a:pPr>
            <a:r>
              <a:rPr lang="en-US" sz="6600">
                <a:solidFill>
                  <a:srgbClr val="403CCF"/>
                </a:solidFill>
                <a:latin typeface="Assistant"/>
                <a:ea typeface="Assistant"/>
                <a:cs typeface="Assistant"/>
                <a:sym typeface="Assistant"/>
              </a:rPr>
              <a:t>אמת או דיפ פייק</a:t>
            </a:r>
            <a:endParaRPr sz="6600">
              <a:solidFill>
                <a:schemeClr val="dk1"/>
              </a:solidFill>
              <a:latin typeface="Calibri"/>
              <a:ea typeface="Calibri"/>
              <a:cs typeface="Calibri"/>
              <a:sym typeface="Calibri"/>
            </a:endParaRPr>
          </a:p>
        </p:txBody>
      </p:sp>
      <p:sp>
        <p:nvSpPr>
          <p:cNvPr id="213" name="Google Shape;213;p10"/>
          <p:cNvSpPr/>
          <p:nvPr/>
        </p:nvSpPr>
        <p:spPr>
          <a:xfrm>
            <a:off x="245327" y="3738324"/>
            <a:ext cx="13521037" cy="2463164"/>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rgbClr val="403CCF"/>
              </a:buClr>
              <a:buSzPts val="3200"/>
              <a:buFont typeface="Assistant"/>
              <a:buNone/>
            </a:pPr>
            <a:r>
              <a:rPr b="1" lang="en-US" sz="3200">
                <a:solidFill>
                  <a:srgbClr val="403CCF"/>
                </a:solidFill>
                <a:latin typeface="Assistant"/>
                <a:ea typeface="Assistant"/>
                <a:cs typeface="Assistant"/>
                <a:sym typeface="Assistant"/>
              </a:rPr>
              <a:t>ברוכים הבאים למשימה המאתגרת והמשעשעת שלנו! </a:t>
            </a:r>
            <a:endParaRPr/>
          </a:p>
          <a:p>
            <a:pPr indent="0" lvl="0" marL="0" marR="0" rtl="1" algn="r">
              <a:lnSpc>
                <a:spcPct val="150000"/>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היום נתמודד עם אחד האתגרים הגדולים של העידן הדיגיטלי - זיהוי תוכן מזויף. </a:t>
            </a:r>
            <a:endParaRPr/>
          </a:p>
          <a:p>
            <a:pPr indent="0" lvl="0" marL="0" marR="0" rtl="1" algn="r">
              <a:lnSpc>
                <a:spcPct val="150000"/>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בפעילות זו, תתחלקו לקבוצות, תצפו בסרטונים מגוונים, ותנסו לקבוע האם הם אמיתיים או מזויפים. </a:t>
            </a:r>
            <a:endParaRPr/>
          </a:p>
          <a:p>
            <a:pPr indent="0" lvl="0" marL="0" marR="0" rtl="1" algn="r">
              <a:lnSpc>
                <a:spcPct val="150000"/>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זו הזדמנות מצוינת לחדד את החושים הביקורתיים שלכם ולהתנסות בזיהוי מניפולציות דיגיטליות.</a:t>
            </a:r>
            <a:endParaRPr sz="2800">
              <a:solidFill>
                <a:schemeClr val="dk1"/>
              </a:solidFill>
              <a:latin typeface="Calibri"/>
              <a:ea typeface="Calibri"/>
              <a:cs typeface="Calibri"/>
              <a:sym typeface="Calibri"/>
            </a:endParaRPr>
          </a:p>
        </p:txBody>
      </p:sp>
      <p:sp>
        <p:nvSpPr>
          <p:cNvPr id="214" name="Google Shape;214;p10"/>
          <p:cNvSpPr/>
          <p:nvPr/>
        </p:nvSpPr>
        <p:spPr>
          <a:xfrm>
            <a:off x="13371433" y="5219581"/>
            <a:ext cx="394930" cy="394930"/>
          </a:xfrm>
          <a:prstGeom prst="roundRect">
            <a:avLst>
              <a:gd fmla="val 23151155" name="adj"/>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1"/>
          <p:cNvSpPr/>
          <p:nvPr/>
        </p:nvSpPr>
        <p:spPr>
          <a:xfrm>
            <a:off x="-1" y="-1"/>
            <a:ext cx="14630400" cy="8229601"/>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2400">
              <a:solidFill>
                <a:schemeClr val="dk1"/>
              </a:solidFill>
              <a:latin typeface="Calibri"/>
              <a:ea typeface="Calibri"/>
              <a:cs typeface="Calibri"/>
              <a:sym typeface="Calibri"/>
            </a:endParaRPr>
          </a:p>
        </p:txBody>
      </p:sp>
      <p:pic>
        <p:nvPicPr>
          <p:cNvPr descr="preencoded.png" id="221" name="Google Shape;221;p11"/>
          <p:cNvPicPr preferRelativeResize="0"/>
          <p:nvPr/>
        </p:nvPicPr>
        <p:blipFill rotWithShape="1">
          <a:blip r:embed="rId3">
            <a:alphaModFix/>
          </a:blip>
          <a:srcRect b="0" l="0" r="0" t="0"/>
          <a:stretch/>
        </p:blipFill>
        <p:spPr>
          <a:xfrm>
            <a:off x="0" y="0"/>
            <a:ext cx="3370065" cy="8229600"/>
          </a:xfrm>
          <a:prstGeom prst="rect">
            <a:avLst/>
          </a:prstGeom>
          <a:noFill/>
          <a:ln>
            <a:noFill/>
          </a:ln>
        </p:spPr>
      </p:pic>
      <p:sp>
        <p:nvSpPr>
          <p:cNvPr id="222" name="Google Shape;222;p11"/>
          <p:cNvSpPr/>
          <p:nvPr/>
        </p:nvSpPr>
        <p:spPr>
          <a:xfrm>
            <a:off x="8292584" y="612934"/>
            <a:ext cx="5559504" cy="694849"/>
          </a:xfrm>
          <a:prstGeom prst="rect">
            <a:avLst/>
          </a:prstGeom>
          <a:noFill/>
          <a:ln>
            <a:noFill/>
          </a:ln>
        </p:spPr>
        <p:txBody>
          <a:bodyPr anchorCtr="0" anchor="t" bIns="0" lIns="0" spcFirstLastPara="1" rIns="0" wrap="square" tIns="0">
            <a:noAutofit/>
          </a:bodyPr>
          <a:lstStyle/>
          <a:p>
            <a:pPr indent="0" lvl="0" marL="0" marR="0" rtl="1" algn="r">
              <a:lnSpc>
                <a:spcPct val="125287"/>
              </a:lnSpc>
              <a:spcBef>
                <a:spcPts val="0"/>
              </a:spcBef>
              <a:spcAft>
                <a:spcPts val="0"/>
              </a:spcAft>
              <a:buClr>
                <a:srgbClr val="403CCF"/>
              </a:buClr>
              <a:buSzPts val="4350"/>
              <a:buFont typeface="Assistant"/>
              <a:buNone/>
            </a:pPr>
            <a:r>
              <a:rPr lang="en-US" sz="4350">
                <a:solidFill>
                  <a:srgbClr val="403CCF"/>
                </a:solidFill>
                <a:latin typeface="Assistant"/>
                <a:ea typeface="Assistant"/>
                <a:cs typeface="Assistant"/>
                <a:sym typeface="Assistant"/>
              </a:rPr>
              <a:t>הנחיות המשימה</a:t>
            </a:r>
            <a:endParaRPr sz="4350">
              <a:solidFill>
                <a:schemeClr val="dk1"/>
              </a:solidFill>
              <a:latin typeface="Calibri"/>
              <a:ea typeface="Calibri"/>
              <a:cs typeface="Calibri"/>
              <a:sym typeface="Calibri"/>
            </a:endParaRPr>
          </a:p>
        </p:txBody>
      </p:sp>
      <p:sp>
        <p:nvSpPr>
          <p:cNvPr id="223" name="Google Shape;223;p11"/>
          <p:cNvSpPr/>
          <p:nvPr/>
        </p:nvSpPr>
        <p:spPr>
          <a:xfrm>
            <a:off x="13845852" y="1497986"/>
            <a:ext cx="500301" cy="500301"/>
          </a:xfrm>
          <a:prstGeom prst="roundRect">
            <a:avLst>
              <a:gd fmla="val 6668" name="adj"/>
            </a:avLst>
          </a:prstGeom>
          <a:solidFill>
            <a:srgbClr val="EAE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14021588" y="1581330"/>
            <a:ext cx="148828" cy="333613"/>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49495A"/>
              </a:buClr>
              <a:buSzPts val="2600"/>
              <a:buFont typeface="Assistant"/>
              <a:buNone/>
            </a:pPr>
            <a:r>
              <a:rPr lang="en-US" sz="2600">
                <a:solidFill>
                  <a:srgbClr val="49495A"/>
                </a:solidFill>
                <a:latin typeface="Assistant"/>
                <a:ea typeface="Assistant"/>
                <a:cs typeface="Assistant"/>
                <a:sym typeface="Assistant"/>
              </a:rPr>
              <a:t>1</a:t>
            </a:r>
            <a:endParaRPr sz="2600">
              <a:solidFill>
                <a:schemeClr val="dk1"/>
              </a:solidFill>
              <a:latin typeface="Calibri"/>
              <a:ea typeface="Calibri"/>
              <a:cs typeface="Calibri"/>
              <a:sym typeface="Calibri"/>
            </a:endParaRPr>
          </a:p>
        </p:txBody>
      </p:sp>
      <p:sp>
        <p:nvSpPr>
          <p:cNvPr id="225" name="Google Shape;225;p11"/>
          <p:cNvSpPr/>
          <p:nvPr/>
        </p:nvSpPr>
        <p:spPr>
          <a:xfrm>
            <a:off x="10926796" y="1565257"/>
            <a:ext cx="2779752" cy="347424"/>
          </a:xfrm>
          <a:prstGeom prst="rect">
            <a:avLst/>
          </a:prstGeom>
          <a:noFill/>
          <a:ln>
            <a:noFill/>
          </a:ln>
        </p:spPr>
        <p:txBody>
          <a:bodyPr anchorCtr="0" anchor="t" bIns="0" lIns="0" spcFirstLastPara="1" rIns="0" wrap="square" tIns="0">
            <a:noAutofit/>
          </a:bodyPr>
          <a:lstStyle/>
          <a:p>
            <a:pPr indent="0" lvl="0" marL="0" marR="0" rtl="1" algn="r">
              <a:lnSpc>
                <a:spcPct val="96428"/>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התחלקו ל5  קבוצות</a:t>
            </a:r>
            <a:endParaRPr sz="2800">
              <a:solidFill>
                <a:schemeClr val="dk1"/>
              </a:solidFill>
              <a:latin typeface="Calibri"/>
              <a:ea typeface="Calibri"/>
              <a:cs typeface="Calibri"/>
              <a:sym typeface="Calibri"/>
            </a:endParaRPr>
          </a:p>
        </p:txBody>
      </p:sp>
      <p:sp>
        <p:nvSpPr>
          <p:cNvPr id="226" name="Google Shape;226;p11"/>
          <p:cNvSpPr/>
          <p:nvPr/>
        </p:nvSpPr>
        <p:spPr>
          <a:xfrm>
            <a:off x="5012962" y="2046031"/>
            <a:ext cx="8693587" cy="355759"/>
          </a:xfrm>
          <a:prstGeom prst="rect">
            <a:avLst/>
          </a:prstGeom>
          <a:noFill/>
          <a:ln>
            <a:noFill/>
          </a:ln>
        </p:spPr>
        <p:txBody>
          <a:bodyPr anchorCtr="0" anchor="t" bIns="0" lIns="0" spcFirstLastPara="1" rIns="0" wrap="square" tIns="0">
            <a:noAutofit/>
          </a:bodyPr>
          <a:lstStyle/>
          <a:p>
            <a:pPr indent="0" lvl="0" marL="0" marR="0" rtl="1" algn="r">
              <a:lnSpc>
                <a:spcPct val="160000"/>
              </a:lnSpc>
              <a:spcBef>
                <a:spcPts val="0"/>
              </a:spcBef>
              <a:spcAft>
                <a:spcPts val="0"/>
              </a:spcAft>
              <a:buClr>
                <a:schemeClr val="dk1"/>
              </a:buClr>
              <a:buSzPts val="1750"/>
              <a:buFont typeface="Calibri"/>
              <a:buNone/>
            </a:pPr>
            <a:r>
              <a:t/>
            </a:r>
            <a:endParaRPr sz="1750">
              <a:solidFill>
                <a:schemeClr val="dk1"/>
              </a:solidFill>
              <a:latin typeface="Calibri"/>
              <a:ea typeface="Calibri"/>
              <a:cs typeface="Calibri"/>
              <a:sym typeface="Calibri"/>
            </a:endParaRPr>
          </a:p>
        </p:txBody>
      </p:sp>
      <p:sp>
        <p:nvSpPr>
          <p:cNvPr id="227" name="Google Shape;227;p11"/>
          <p:cNvSpPr/>
          <p:nvPr/>
        </p:nvSpPr>
        <p:spPr>
          <a:xfrm>
            <a:off x="13845852" y="2806959"/>
            <a:ext cx="500301" cy="500301"/>
          </a:xfrm>
          <a:prstGeom prst="roundRect">
            <a:avLst>
              <a:gd fmla="val 6668" name="adj"/>
            </a:avLst>
          </a:prstGeom>
          <a:solidFill>
            <a:srgbClr val="EAE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
          <p:cNvSpPr/>
          <p:nvPr/>
        </p:nvSpPr>
        <p:spPr>
          <a:xfrm>
            <a:off x="13993251" y="2890303"/>
            <a:ext cx="205502" cy="333613"/>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49495A"/>
              </a:buClr>
              <a:buSzPts val="2600"/>
              <a:buFont typeface="Assistant"/>
              <a:buNone/>
            </a:pPr>
            <a:r>
              <a:rPr lang="en-US" sz="2600">
                <a:solidFill>
                  <a:srgbClr val="49495A"/>
                </a:solidFill>
                <a:latin typeface="Assistant"/>
                <a:ea typeface="Assistant"/>
                <a:cs typeface="Assistant"/>
                <a:sym typeface="Assistant"/>
              </a:rPr>
              <a:t>2</a:t>
            </a:r>
            <a:endParaRPr sz="2600">
              <a:solidFill>
                <a:schemeClr val="dk1"/>
              </a:solidFill>
              <a:latin typeface="Calibri"/>
              <a:ea typeface="Calibri"/>
              <a:cs typeface="Calibri"/>
              <a:sym typeface="Calibri"/>
            </a:endParaRPr>
          </a:p>
        </p:txBody>
      </p:sp>
      <p:sp>
        <p:nvSpPr>
          <p:cNvPr id="229" name="Google Shape;229;p11"/>
          <p:cNvSpPr/>
          <p:nvPr/>
        </p:nvSpPr>
        <p:spPr>
          <a:xfrm>
            <a:off x="8686226" y="2977098"/>
            <a:ext cx="5020322" cy="244555"/>
          </a:xfrm>
          <a:prstGeom prst="rect">
            <a:avLst/>
          </a:prstGeom>
          <a:noFill/>
          <a:ln>
            <a:noFill/>
          </a:ln>
        </p:spPr>
        <p:txBody>
          <a:bodyPr anchorCtr="0" anchor="t" bIns="0" lIns="0" spcFirstLastPara="1" rIns="0" wrap="square" tIns="0">
            <a:noAutofit/>
          </a:bodyPr>
          <a:lstStyle/>
          <a:p>
            <a:pPr indent="0" lvl="0" marL="0" marR="0" rtl="1" algn="r">
              <a:lnSpc>
                <a:spcPct val="96428"/>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צפו בסרטונים המצורפים בעמוד הבא</a:t>
            </a:r>
            <a:endParaRPr sz="2800">
              <a:solidFill>
                <a:schemeClr val="dk1"/>
              </a:solidFill>
              <a:latin typeface="Calibri"/>
              <a:ea typeface="Calibri"/>
              <a:cs typeface="Calibri"/>
              <a:sym typeface="Calibri"/>
            </a:endParaRPr>
          </a:p>
        </p:txBody>
      </p:sp>
      <p:sp>
        <p:nvSpPr>
          <p:cNvPr id="230" name="Google Shape;230;p11"/>
          <p:cNvSpPr/>
          <p:nvPr/>
        </p:nvSpPr>
        <p:spPr>
          <a:xfrm>
            <a:off x="5012962" y="3355004"/>
            <a:ext cx="8693587" cy="355759"/>
          </a:xfrm>
          <a:prstGeom prst="rect">
            <a:avLst/>
          </a:prstGeom>
          <a:noFill/>
          <a:ln>
            <a:noFill/>
          </a:ln>
        </p:spPr>
        <p:txBody>
          <a:bodyPr anchorCtr="0" anchor="t" bIns="0" lIns="0" spcFirstLastPara="1" rIns="0" wrap="square" tIns="0">
            <a:noAutofit/>
          </a:bodyPr>
          <a:lstStyle/>
          <a:p>
            <a:pPr indent="0" lvl="0" marL="0" marR="0" rtl="1" algn="r">
              <a:lnSpc>
                <a:spcPct val="160000"/>
              </a:lnSpc>
              <a:spcBef>
                <a:spcPts val="0"/>
              </a:spcBef>
              <a:spcAft>
                <a:spcPts val="0"/>
              </a:spcAft>
              <a:buClr>
                <a:schemeClr val="dk1"/>
              </a:buClr>
              <a:buSzPts val="1750"/>
              <a:buFont typeface="Calibri"/>
              <a:buNone/>
            </a:pPr>
            <a:r>
              <a:t/>
            </a:r>
            <a:endParaRPr sz="1750">
              <a:solidFill>
                <a:schemeClr val="dk1"/>
              </a:solidFill>
              <a:latin typeface="Calibri"/>
              <a:ea typeface="Calibri"/>
              <a:cs typeface="Calibri"/>
              <a:sym typeface="Calibri"/>
            </a:endParaRPr>
          </a:p>
        </p:txBody>
      </p:sp>
      <p:sp>
        <p:nvSpPr>
          <p:cNvPr id="231" name="Google Shape;231;p11"/>
          <p:cNvSpPr/>
          <p:nvPr/>
        </p:nvSpPr>
        <p:spPr>
          <a:xfrm>
            <a:off x="13845852" y="4115932"/>
            <a:ext cx="500301" cy="500301"/>
          </a:xfrm>
          <a:prstGeom prst="roundRect">
            <a:avLst>
              <a:gd fmla="val 6668" name="adj"/>
            </a:avLst>
          </a:prstGeom>
          <a:solidFill>
            <a:srgbClr val="EAE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a:off x="13993251" y="4199276"/>
            <a:ext cx="205502" cy="333613"/>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49495A"/>
              </a:buClr>
              <a:buSzPts val="2600"/>
              <a:buFont typeface="Assistant"/>
              <a:buNone/>
            </a:pPr>
            <a:r>
              <a:rPr lang="en-US" sz="2600">
                <a:solidFill>
                  <a:srgbClr val="49495A"/>
                </a:solidFill>
                <a:latin typeface="Assistant"/>
                <a:ea typeface="Assistant"/>
                <a:cs typeface="Assistant"/>
                <a:sym typeface="Assistant"/>
              </a:rPr>
              <a:t>3</a:t>
            </a:r>
            <a:endParaRPr sz="2600">
              <a:solidFill>
                <a:schemeClr val="dk1"/>
              </a:solidFill>
              <a:latin typeface="Calibri"/>
              <a:ea typeface="Calibri"/>
              <a:cs typeface="Calibri"/>
              <a:sym typeface="Calibri"/>
            </a:endParaRPr>
          </a:p>
        </p:txBody>
      </p:sp>
      <p:sp>
        <p:nvSpPr>
          <p:cNvPr id="233" name="Google Shape;233;p11"/>
          <p:cNvSpPr/>
          <p:nvPr/>
        </p:nvSpPr>
        <p:spPr>
          <a:xfrm>
            <a:off x="10926796" y="4183203"/>
            <a:ext cx="2779752" cy="347424"/>
          </a:xfrm>
          <a:prstGeom prst="rect">
            <a:avLst/>
          </a:prstGeom>
          <a:noFill/>
          <a:ln>
            <a:noFill/>
          </a:ln>
        </p:spPr>
        <p:txBody>
          <a:bodyPr anchorCtr="0" anchor="t" bIns="0" lIns="0" spcFirstLastPara="1" rIns="0" wrap="square" tIns="0">
            <a:noAutofit/>
          </a:bodyPr>
          <a:lstStyle/>
          <a:p>
            <a:pPr indent="0" lvl="0" marL="0" marR="0" rtl="1" algn="r">
              <a:lnSpc>
                <a:spcPct val="96428"/>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זהו  סימנים מחשידים</a:t>
            </a:r>
            <a:endParaRPr sz="2800">
              <a:solidFill>
                <a:schemeClr val="dk1"/>
              </a:solidFill>
              <a:latin typeface="Calibri"/>
              <a:ea typeface="Calibri"/>
              <a:cs typeface="Calibri"/>
              <a:sym typeface="Calibri"/>
            </a:endParaRPr>
          </a:p>
        </p:txBody>
      </p:sp>
      <p:sp>
        <p:nvSpPr>
          <p:cNvPr id="234" name="Google Shape;234;p11"/>
          <p:cNvSpPr/>
          <p:nvPr/>
        </p:nvSpPr>
        <p:spPr>
          <a:xfrm>
            <a:off x="5012962" y="4663978"/>
            <a:ext cx="8693587" cy="355759"/>
          </a:xfrm>
          <a:prstGeom prst="rect">
            <a:avLst/>
          </a:prstGeom>
          <a:noFill/>
          <a:ln>
            <a:noFill/>
          </a:ln>
        </p:spPr>
        <p:txBody>
          <a:bodyPr anchorCtr="0" anchor="t" bIns="0" lIns="0" spcFirstLastPara="1" rIns="0" wrap="square" tIns="0">
            <a:noAutofit/>
          </a:bodyPr>
          <a:lstStyle/>
          <a:p>
            <a:pPr indent="0" lvl="0" marL="0" marR="0" rtl="1" algn="r">
              <a:lnSpc>
                <a:spcPct val="160000"/>
              </a:lnSpc>
              <a:spcBef>
                <a:spcPts val="0"/>
              </a:spcBef>
              <a:spcAft>
                <a:spcPts val="0"/>
              </a:spcAft>
              <a:buClr>
                <a:schemeClr val="dk1"/>
              </a:buClr>
              <a:buSzPts val="1750"/>
              <a:buFont typeface="Calibri"/>
              <a:buNone/>
            </a:pPr>
            <a:r>
              <a:t/>
            </a:r>
            <a:endParaRPr sz="1750">
              <a:solidFill>
                <a:schemeClr val="dk1"/>
              </a:solidFill>
              <a:latin typeface="Calibri"/>
              <a:ea typeface="Calibri"/>
              <a:cs typeface="Calibri"/>
              <a:sym typeface="Calibri"/>
            </a:endParaRPr>
          </a:p>
        </p:txBody>
      </p:sp>
      <p:sp>
        <p:nvSpPr>
          <p:cNvPr id="235" name="Google Shape;235;p11"/>
          <p:cNvSpPr/>
          <p:nvPr/>
        </p:nvSpPr>
        <p:spPr>
          <a:xfrm>
            <a:off x="13845852" y="5424905"/>
            <a:ext cx="500301" cy="500301"/>
          </a:xfrm>
          <a:prstGeom prst="roundRect">
            <a:avLst>
              <a:gd fmla="val 6668" name="adj"/>
            </a:avLst>
          </a:prstGeom>
          <a:solidFill>
            <a:srgbClr val="EAE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a:off x="13998371" y="5508249"/>
            <a:ext cx="195143" cy="333613"/>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49495A"/>
              </a:buClr>
              <a:buSzPts val="2600"/>
              <a:buFont typeface="Assistant"/>
              <a:buNone/>
            </a:pPr>
            <a:r>
              <a:rPr lang="en-US" sz="2600">
                <a:solidFill>
                  <a:srgbClr val="49495A"/>
                </a:solidFill>
                <a:latin typeface="Assistant"/>
                <a:ea typeface="Assistant"/>
                <a:cs typeface="Assistant"/>
                <a:sym typeface="Assistant"/>
              </a:rPr>
              <a:t>4</a:t>
            </a:r>
            <a:endParaRPr sz="2600">
              <a:solidFill>
                <a:schemeClr val="dk1"/>
              </a:solidFill>
              <a:latin typeface="Calibri"/>
              <a:ea typeface="Calibri"/>
              <a:cs typeface="Calibri"/>
              <a:sym typeface="Calibri"/>
            </a:endParaRPr>
          </a:p>
        </p:txBody>
      </p:sp>
      <p:sp>
        <p:nvSpPr>
          <p:cNvPr id="237" name="Google Shape;237;p11"/>
          <p:cNvSpPr/>
          <p:nvPr/>
        </p:nvSpPr>
        <p:spPr>
          <a:xfrm>
            <a:off x="3833336" y="6980502"/>
            <a:ext cx="10333792" cy="1390669"/>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rgbClr val="49495A"/>
              </a:buClr>
              <a:buSzPts val="2800"/>
              <a:buFont typeface="Assistant"/>
              <a:buNone/>
            </a:pPr>
            <a:r>
              <a:rPr b="1" lang="en-US" sz="2800">
                <a:solidFill>
                  <a:srgbClr val="49495A"/>
                </a:solidFill>
                <a:latin typeface="Assistant"/>
                <a:ea typeface="Assistant"/>
                <a:cs typeface="Assistant"/>
                <a:sym typeface="Assistant"/>
              </a:rPr>
              <a:t>זכרו- </a:t>
            </a:r>
            <a:r>
              <a:rPr lang="en-US" sz="2800">
                <a:solidFill>
                  <a:srgbClr val="49495A"/>
                </a:solidFill>
                <a:latin typeface="Assistant"/>
                <a:ea typeface="Assistant"/>
                <a:cs typeface="Assistant"/>
                <a:sym typeface="Assistant"/>
              </a:rPr>
              <a:t>המטרה היא לא רק לזהות נכון, אלא גם להבין את התהליך שמוביל לזיהוי.</a:t>
            </a:r>
            <a:endParaRPr/>
          </a:p>
          <a:p>
            <a:pPr indent="0" lvl="0" marL="0" marR="0" rtl="1" algn="r">
              <a:lnSpc>
                <a:spcPct val="150000"/>
              </a:lnSpc>
              <a:spcBef>
                <a:spcPts val="0"/>
              </a:spcBef>
              <a:spcAft>
                <a:spcPts val="0"/>
              </a:spcAft>
              <a:buClr>
                <a:srgbClr val="49495A"/>
              </a:buClr>
              <a:buSzPts val="2800"/>
              <a:buFont typeface="Assistant"/>
              <a:buNone/>
            </a:pPr>
            <a:r>
              <a:rPr b="1" lang="en-US" sz="2800">
                <a:solidFill>
                  <a:srgbClr val="49495A"/>
                </a:solidFill>
                <a:latin typeface="Assistant"/>
                <a:ea typeface="Assistant"/>
                <a:cs typeface="Assistant"/>
                <a:sym typeface="Assistant"/>
              </a:rPr>
              <a:t>שימו לב- </a:t>
            </a:r>
            <a:r>
              <a:rPr lang="en-US" sz="2800">
                <a:solidFill>
                  <a:srgbClr val="49495A"/>
                </a:solidFill>
                <a:latin typeface="Assistant"/>
                <a:ea typeface="Assistant"/>
                <a:cs typeface="Assistant"/>
                <a:sym typeface="Assistant"/>
              </a:rPr>
              <a:t>לפרטים קטנים, תנועות לא טבעיות, או אי-התאמות בקול ובתמונה.</a:t>
            </a:r>
            <a:endParaRPr sz="2800">
              <a:solidFill>
                <a:schemeClr val="dk1"/>
              </a:solidFill>
              <a:latin typeface="Assistant"/>
              <a:ea typeface="Assistant"/>
              <a:cs typeface="Assistant"/>
              <a:sym typeface="Assistant"/>
            </a:endParaRPr>
          </a:p>
        </p:txBody>
      </p:sp>
      <p:sp>
        <p:nvSpPr>
          <p:cNvPr id="238" name="Google Shape;238;p11"/>
          <p:cNvSpPr/>
          <p:nvPr/>
        </p:nvSpPr>
        <p:spPr>
          <a:xfrm>
            <a:off x="864036" y="5431114"/>
            <a:ext cx="12902327" cy="1297186"/>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לאחר הצפייה, דונו בקבוצה וסכמו את ממצאיכם בטבלה על פי העמודות הבאות:</a:t>
            </a:r>
            <a:endParaRPr/>
          </a:p>
          <a:p>
            <a:pPr indent="0" lvl="0" marL="0" marR="0" rtl="1" algn="r">
              <a:lnSpc>
                <a:spcPct val="150000"/>
              </a:lnSpc>
              <a:spcBef>
                <a:spcPts val="0"/>
              </a:spcBef>
              <a:spcAft>
                <a:spcPts val="0"/>
              </a:spcAft>
              <a:buClr>
                <a:schemeClr val="dk1"/>
              </a:buClr>
              <a:buSzPts val="2800"/>
              <a:buFont typeface="Calibri"/>
              <a:buNone/>
            </a:pPr>
            <a:r>
              <a:t/>
            </a:r>
            <a:endParaRPr sz="2800">
              <a:solidFill>
                <a:srgbClr val="49495A"/>
              </a:solidFill>
              <a:latin typeface="Assistant"/>
              <a:ea typeface="Assistant"/>
              <a:cs typeface="Assistant"/>
              <a:sym typeface="Assistant"/>
            </a:endParaRPr>
          </a:p>
        </p:txBody>
      </p:sp>
      <p:sp>
        <p:nvSpPr>
          <p:cNvPr id="239" name="Google Shape;239;p11"/>
          <p:cNvSpPr/>
          <p:nvPr/>
        </p:nvSpPr>
        <p:spPr>
          <a:xfrm>
            <a:off x="3833336" y="5993790"/>
            <a:ext cx="2720459" cy="395049"/>
          </a:xfrm>
          <a:prstGeom prst="rect">
            <a:avLst/>
          </a:prstGeom>
          <a:noFill/>
          <a:ln>
            <a:noFill/>
          </a:ln>
        </p:spPr>
        <p:txBody>
          <a:bodyPr anchorCtr="0" anchor="t" bIns="0" lIns="0" spcFirstLastPara="1" rIns="0" wrap="square" tIns="0">
            <a:noAutofit/>
          </a:bodyPr>
          <a:lstStyle/>
          <a:p>
            <a:pPr indent="0" lvl="0" marL="0" marR="0" rtl="1" algn="ctr">
              <a:lnSpc>
                <a:spcPct val="129166"/>
              </a:lnSpc>
              <a:spcBef>
                <a:spcPts val="0"/>
              </a:spcBef>
              <a:spcAft>
                <a:spcPts val="0"/>
              </a:spcAft>
              <a:buClr>
                <a:srgbClr val="403CCF"/>
              </a:buClr>
              <a:buSzPts val="2400"/>
              <a:buFont typeface="Assistant"/>
              <a:buNone/>
            </a:pPr>
            <a:r>
              <a:rPr b="1" i="1" lang="en-US" sz="2400">
                <a:solidFill>
                  <a:srgbClr val="403CCF"/>
                </a:solidFill>
                <a:latin typeface="Assistant"/>
                <a:ea typeface="Assistant"/>
                <a:cs typeface="Assistant"/>
                <a:sym typeface="Assistant"/>
              </a:rPr>
              <a:t>רמת הביטחון בתשובה</a:t>
            </a:r>
            <a:endParaRPr b="1" i="1" sz="2400">
              <a:solidFill>
                <a:srgbClr val="403CCF"/>
              </a:solidFill>
              <a:latin typeface="Calibri"/>
              <a:ea typeface="Calibri"/>
              <a:cs typeface="Calibri"/>
              <a:sym typeface="Calibri"/>
            </a:endParaRPr>
          </a:p>
        </p:txBody>
      </p:sp>
      <p:sp>
        <p:nvSpPr>
          <p:cNvPr id="240" name="Google Shape;240;p11"/>
          <p:cNvSpPr/>
          <p:nvPr/>
        </p:nvSpPr>
        <p:spPr>
          <a:xfrm>
            <a:off x="6950093" y="6060263"/>
            <a:ext cx="2716649" cy="395049"/>
          </a:xfrm>
          <a:prstGeom prst="rect">
            <a:avLst/>
          </a:prstGeom>
          <a:noFill/>
          <a:ln>
            <a:noFill/>
          </a:ln>
        </p:spPr>
        <p:txBody>
          <a:bodyPr anchorCtr="0" anchor="t" bIns="0" lIns="0" spcFirstLastPara="1" rIns="0" wrap="square" tIns="0">
            <a:noAutofit/>
          </a:bodyPr>
          <a:lstStyle/>
          <a:p>
            <a:pPr indent="0" lvl="0" marL="0" marR="0" rtl="1" algn="ctr">
              <a:lnSpc>
                <a:spcPct val="129166"/>
              </a:lnSpc>
              <a:spcBef>
                <a:spcPts val="0"/>
              </a:spcBef>
              <a:spcAft>
                <a:spcPts val="0"/>
              </a:spcAft>
              <a:buClr>
                <a:srgbClr val="403CCF"/>
              </a:buClr>
              <a:buSzPts val="2400"/>
              <a:buFont typeface="Assistant"/>
              <a:buNone/>
            </a:pPr>
            <a:r>
              <a:rPr b="1" i="1" lang="en-US" sz="2400">
                <a:solidFill>
                  <a:srgbClr val="403CCF"/>
                </a:solidFill>
                <a:latin typeface="Assistant"/>
                <a:ea typeface="Assistant"/>
                <a:cs typeface="Assistant"/>
                <a:sym typeface="Assistant"/>
              </a:rPr>
              <a:t>סימנים מחשידים</a:t>
            </a:r>
            <a:endParaRPr b="1" i="1" sz="2400">
              <a:solidFill>
                <a:srgbClr val="403CCF"/>
              </a:solidFill>
              <a:latin typeface="Calibri"/>
              <a:ea typeface="Calibri"/>
              <a:cs typeface="Calibri"/>
              <a:sym typeface="Calibri"/>
            </a:endParaRPr>
          </a:p>
        </p:txBody>
      </p:sp>
      <p:sp>
        <p:nvSpPr>
          <p:cNvPr id="241" name="Google Shape;241;p11"/>
          <p:cNvSpPr/>
          <p:nvPr/>
        </p:nvSpPr>
        <p:spPr>
          <a:xfrm>
            <a:off x="9510532" y="6060263"/>
            <a:ext cx="2716649" cy="395049"/>
          </a:xfrm>
          <a:prstGeom prst="rect">
            <a:avLst/>
          </a:prstGeom>
          <a:noFill/>
          <a:ln>
            <a:noFill/>
          </a:ln>
        </p:spPr>
        <p:txBody>
          <a:bodyPr anchorCtr="0" anchor="t" bIns="0" lIns="0" spcFirstLastPara="1" rIns="0" wrap="square" tIns="0">
            <a:noAutofit/>
          </a:bodyPr>
          <a:lstStyle/>
          <a:p>
            <a:pPr indent="0" lvl="0" marL="0" marR="0" rtl="1" algn="ctr">
              <a:lnSpc>
                <a:spcPct val="129166"/>
              </a:lnSpc>
              <a:spcBef>
                <a:spcPts val="0"/>
              </a:spcBef>
              <a:spcAft>
                <a:spcPts val="0"/>
              </a:spcAft>
              <a:buClr>
                <a:srgbClr val="403CCF"/>
              </a:buClr>
              <a:buSzPts val="2400"/>
              <a:buFont typeface="Assistant"/>
              <a:buNone/>
            </a:pPr>
            <a:r>
              <a:rPr b="1" i="1" lang="en-US" sz="2400">
                <a:solidFill>
                  <a:srgbClr val="403CCF"/>
                </a:solidFill>
                <a:latin typeface="Assistant"/>
                <a:ea typeface="Assistant"/>
                <a:cs typeface="Assistant"/>
                <a:sym typeface="Assistant"/>
              </a:rPr>
              <a:t>אמיתי/מזויף</a:t>
            </a:r>
            <a:endParaRPr b="1" i="1" sz="2400">
              <a:solidFill>
                <a:srgbClr val="403CCF"/>
              </a:solidFill>
              <a:latin typeface="Calibri"/>
              <a:ea typeface="Calibri"/>
              <a:cs typeface="Calibri"/>
              <a:sym typeface="Calibri"/>
            </a:endParaRPr>
          </a:p>
        </p:txBody>
      </p:sp>
      <p:sp>
        <p:nvSpPr>
          <p:cNvPr id="242" name="Google Shape;242;p11"/>
          <p:cNvSpPr/>
          <p:nvPr/>
        </p:nvSpPr>
        <p:spPr>
          <a:xfrm>
            <a:off x="11581832" y="6062669"/>
            <a:ext cx="2720459" cy="395049"/>
          </a:xfrm>
          <a:prstGeom prst="rect">
            <a:avLst/>
          </a:prstGeom>
          <a:noFill/>
          <a:ln>
            <a:noFill/>
          </a:ln>
        </p:spPr>
        <p:txBody>
          <a:bodyPr anchorCtr="0" anchor="t" bIns="0" lIns="0" spcFirstLastPara="1" rIns="0" wrap="square" tIns="0">
            <a:noAutofit/>
          </a:bodyPr>
          <a:lstStyle/>
          <a:p>
            <a:pPr indent="0" lvl="0" marL="0" marR="0" rtl="1" algn="ctr">
              <a:lnSpc>
                <a:spcPct val="129166"/>
              </a:lnSpc>
              <a:spcBef>
                <a:spcPts val="0"/>
              </a:spcBef>
              <a:spcAft>
                <a:spcPts val="0"/>
              </a:spcAft>
              <a:buClr>
                <a:srgbClr val="403CCF"/>
              </a:buClr>
              <a:buSzPts val="2400"/>
              <a:buFont typeface="Assistant"/>
              <a:buNone/>
            </a:pPr>
            <a:r>
              <a:rPr b="1" i="1" lang="en-US" sz="2400">
                <a:solidFill>
                  <a:srgbClr val="403CCF"/>
                </a:solidFill>
                <a:latin typeface="Assistant"/>
                <a:ea typeface="Assistant"/>
                <a:cs typeface="Assistant"/>
                <a:sym typeface="Assistant"/>
              </a:rPr>
              <a:t>סרטון</a:t>
            </a:r>
            <a:endParaRPr b="1" i="1" sz="2400">
              <a:solidFill>
                <a:srgbClr val="403CC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2"/>
          <p:cNvSpPr/>
          <p:nvPr/>
        </p:nvSpPr>
        <p:spPr>
          <a:xfrm>
            <a:off x="-29744" y="-19879"/>
            <a:ext cx="14630400" cy="8468139"/>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12"/>
          <p:cNvSpPr/>
          <p:nvPr/>
        </p:nvSpPr>
        <p:spPr>
          <a:xfrm>
            <a:off x="7594163" y="950360"/>
            <a:ext cx="6172200" cy="771525"/>
          </a:xfrm>
          <a:prstGeom prst="rect">
            <a:avLst/>
          </a:prstGeom>
          <a:noFill/>
          <a:ln>
            <a:noFill/>
          </a:ln>
        </p:spPr>
        <p:txBody>
          <a:bodyPr anchorCtr="0" anchor="t" bIns="0" lIns="0" spcFirstLastPara="1" rIns="0" wrap="square" tIns="0">
            <a:noAutofit/>
          </a:bodyPr>
          <a:lstStyle/>
          <a:p>
            <a:pPr indent="0" lvl="0" marL="0" marR="0" rtl="1" algn="r">
              <a:lnSpc>
                <a:spcPct val="124742"/>
              </a:lnSpc>
              <a:spcBef>
                <a:spcPts val="0"/>
              </a:spcBef>
              <a:spcAft>
                <a:spcPts val="0"/>
              </a:spcAft>
              <a:buClr>
                <a:srgbClr val="403CCF"/>
              </a:buClr>
              <a:buSzPts val="4850"/>
              <a:buFont typeface="Assistant"/>
              <a:buNone/>
            </a:pPr>
            <a:r>
              <a:rPr lang="en-US" sz="4850">
                <a:solidFill>
                  <a:srgbClr val="403CCF"/>
                </a:solidFill>
                <a:latin typeface="Assistant"/>
                <a:ea typeface="Assistant"/>
                <a:cs typeface="Assistant"/>
                <a:sym typeface="Assistant"/>
              </a:rPr>
              <a:t>רשימת הסרטונים לניתוח</a:t>
            </a:r>
            <a:endParaRPr sz="4850">
              <a:solidFill>
                <a:schemeClr val="dk1"/>
              </a:solidFill>
              <a:latin typeface="Calibri"/>
              <a:ea typeface="Calibri"/>
              <a:cs typeface="Calibri"/>
              <a:sym typeface="Calibri"/>
            </a:endParaRPr>
          </a:p>
        </p:txBody>
      </p:sp>
      <p:pic>
        <p:nvPicPr>
          <p:cNvPr descr="preencoded.png" id="250" name="Google Shape;250;p12"/>
          <p:cNvPicPr preferRelativeResize="0"/>
          <p:nvPr/>
        </p:nvPicPr>
        <p:blipFill rotWithShape="1">
          <a:blip r:embed="rId3">
            <a:alphaModFix/>
          </a:blip>
          <a:srcRect b="0" l="0" r="0" t="0"/>
          <a:stretch/>
        </p:blipFill>
        <p:spPr>
          <a:xfrm>
            <a:off x="2029301" y="3124200"/>
            <a:ext cx="617220" cy="617220"/>
          </a:xfrm>
          <a:prstGeom prst="rect">
            <a:avLst/>
          </a:prstGeom>
          <a:noFill/>
          <a:ln>
            <a:noFill/>
          </a:ln>
        </p:spPr>
      </p:pic>
      <p:sp>
        <p:nvSpPr>
          <p:cNvPr id="251" name="Google Shape;251;p12"/>
          <p:cNvSpPr/>
          <p:nvPr/>
        </p:nvSpPr>
        <p:spPr>
          <a:xfrm>
            <a:off x="864037" y="3988237"/>
            <a:ext cx="2947868" cy="385763"/>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0"/>
              </a:spcAft>
              <a:buClr>
                <a:srgbClr val="403CCF"/>
              </a:buClr>
              <a:buSzPts val="2400"/>
              <a:buFont typeface="Assistant"/>
              <a:buNone/>
            </a:pPr>
            <a:r>
              <a:rPr lang="en-US" sz="2400" u="sng">
                <a:solidFill>
                  <a:srgbClr val="403CCF"/>
                </a:solidFill>
                <a:latin typeface="Assistant"/>
                <a:ea typeface="Assistant"/>
                <a:cs typeface="Assistant"/>
                <a:sym typeface="Assistant"/>
                <a:hlinkClick r:id="rId4">
                  <a:extLst>
                    <a:ext uri="{A12FA001-AC4F-418D-AE19-62706E023703}">
                      <ahyp:hlinkClr val="tx"/>
                    </a:ext>
                  </a:extLst>
                </a:hlinkClick>
              </a:rPr>
              <a:t>ביידן בנאום שערורייתי</a:t>
            </a:r>
            <a:endParaRPr sz="2400">
              <a:solidFill>
                <a:schemeClr val="dk1"/>
              </a:solidFill>
              <a:latin typeface="Calibri"/>
              <a:ea typeface="Calibri"/>
              <a:cs typeface="Calibri"/>
              <a:sym typeface="Calibri"/>
            </a:endParaRPr>
          </a:p>
        </p:txBody>
      </p:sp>
      <p:sp>
        <p:nvSpPr>
          <p:cNvPr id="252" name="Google Shape;252;p12"/>
          <p:cNvSpPr/>
          <p:nvPr/>
        </p:nvSpPr>
        <p:spPr>
          <a:xfrm>
            <a:off x="864037" y="4522113"/>
            <a:ext cx="2947868" cy="395049"/>
          </a:xfrm>
          <a:prstGeom prst="rect">
            <a:avLst/>
          </a:prstGeom>
          <a:noFill/>
          <a:ln>
            <a:noFill/>
          </a:ln>
        </p:spPr>
        <p:txBody>
          <a:bodyPr anchorCtr="0" anchor="t" bIns="0" lIns="0" spcFirstLastPara="1" rIns="0" wrap="square" tIns="0">
            <a:noAutofit/>
          </a:bodyPr>
          <a:lstStyle/>
          <a:p>
            <a:pPr indent="0" lvl="0" marL="0" marR="0" rtl="1" algn="ctr">
              <a:lnSpc>
                <a:spcPct val="163157"/>
              </a:lnSpc>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253" name="Google Shape;253;p12"/>
          <p:cNvSpPr/>
          <p:nvPr/>
        </p:nvSpPr>
        <p:spPr>
          <a:xfrm>
            <a:off x="4182189" y="4522113"/>
            <a:ext cx="2947868" cy="395049"/>
          </a:xfrm>
          <a:prstGeom prst="rect">
            <a:avLst/>
          </a:prstGeom>
          <a:noFill/>
          <a:ln>
            <a:noFill/>
          </a:ln>
        </p:spPr>
        <p:txBody>
          <a:bodyPr anchorCtr="0" anchor="t" bIns="0" lIns="0" spcFirstLastPara="1" rIns="0" wrap="square" tIns="0">
            <a:noAutofit/>
          </a:bodyPr>
          <a:lstStyle/>
          <a:p>
            <a:pPr indent="0" lvl="0" marL="0" marR="0" rtl="1" algn="r">
              <a:lnSpc>
                <a:spcPct val="163157"/>
              </a:lnSpc>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pic>
        <p:nvPicPr>
          <p:cNvPr descr="preencoded.png" id="254" name="Google Shape;254;p12">
            <a:hlinkClick r:id="rId5"/>
          </p:cNvPr>
          <p:cNvPicPr preferRelativeResize="0"/>
          <p:nvPr/>
        </p:nvPicPr>
        <p:blipFill rotWithShape="1">
          <a:blip r:embed="rId6">
            <a:alphaModFix/>
          </a:blip>
          <a:srcRect b="0" l="0" r="0" t="0"/>
          <a:stretch/>
        </p:blipFill>
        <p:spPr>
          <a:xfrm>
            <a:off x="7006471" y="3124200"/>
            <a:ext cx="617220" cy="617220"/>
          </a:xfrm>
          <a:prstGeom prst="rect">
            <a:avLst/>
          </a:prstGeom>
          <a:noFill/>
          <a:ln>
            <a:noFill/>
          </a:ln>
        </p:spPr>
      </p:pic>
      <p:sp>
        <p:nvSpPr>
          <p:cNvPr id="255" name="Google Shape;255;p12">
            <a:hlinkClick r:id="rId7"/>
          </p:cNvPr>
          <p:cNvSpPr/>
          <p:nvPr/>
        </p:nvSpPr>
        <p:spPr>
          <a:xfrm>
            <a:off x="5841206" y="3988237"/>
            <a:ext cx="2947868" cy="385763"/>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0"/>
              </a:spcAft>
              <a:buClr>
                <a:srgbClr val="403CCF"/>
              </a:buClr>
              <a:buSzPts val="2400"/>
              <a:buFont typeface="Assistant"/>
              <a:buNone/>
            </a:pPr>
            <a:r>
              <a:rPr lang="en-US" sz="2400" u="sng">
                <a:solidFill>
                  <a:srgbClr val="403CCF"/>
                </a:solidFill>
                <a:latin typeface="Assistant"/>
                <a:ea typeface="Assistant"/>
                <a:cs typeface="Assistant"/>
                <a:sym typeface="Assistant"/>
              </a:rPr>
              <a:t>הראיון של ברק אובמה</a:t>
            </a:r>
            <a:endParaRPr sz="2400" u="sng">
              <a:solidFill>
                <a:schemeClr val="dk1"/>
              </a:solidFill>
              <a:latin typeface="Calibri"/>
              <a:ea typeface="Calibri"/>
              <a:cs typeface="Calibri"/>
              <a:sym typeface="Calibri"/>
            </a:endParaRPr>
          </a:p>
        </p:txBody>
      </p:sp>
      <p:pic>
        <p:nvPicPr>
          <p:cNvPr descr="preencoded.png" id="256" name="Google Shape;256;p12"/>
          <p:cNvPicPr preferRelativeResize="0"/>
          <p:nvPr/>
        </p:nvPicPr>
        <p:blipFill rotWithShape="1">
          <a:blip r:embed="rId8">
            <a:alphaModFix/>
          </a:blip>
          <a:srcRect b="0" l="0" r="0" t="0"/>
          <a:stretch/>
        </p:blipFill>
        <p:spPr>
          <a:xfrm>
            <a:off x="11983760" y="3124200"/>
            <a:ext cx="617220" cy="617220"/>
          </a:xfrm>
          <a:prstGeom prst="rect">
            <a:avLst/>
          </a:prstGeom>
          <a:noFill/>
          <a:ln>
            <a:noFill/>
          </a:ln>
        </p:spPr>
      </p:pic>
      <p:sp>
        <p:nvSpPr>
          <p:cNvPr id="257" name="Google Shape;257;p12"/>
          <p:cNvSpPr/>
          <p:nvPr/>
        </p:nvSpPr>
        <p:spPr>
          <a:xfrm>
            <a:off x="10818495" y="3988237"/>
            <a:ext cx="2947868" cy="771525"/>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0"/>
              </a:spcAft>
              <a:buClr>
                <a:srgbClr val="403CCF"/>
              </a:buClr>
              <a:buSzPts val="2400"/>
              <a:buFont typeface="Assistant"/>
              <a:buNone/>
            </a:pPr>
            <a:r>
              <a:rPr lang="en-US" sz="2400" u="sng">
                <a:solidFill>
                  <a:srgbClr val="403CCF"/>
                </a:solidFill>
                <a:latin typeface="Assistant"/>
                <a:ea typeface="Assistant"/>
                <a:cs typeface="Assistant"/>
                <a:sym typeface="Assistant"/>
                <a:hlinkClick r:id="rId9">
                  <a:extLst>
                    <a:ext uri="{A12FA001-AC4F-418D-AE19-62706E023703}">
                      <ahyp:hlinkClr val="tx"/>
                    </a:ext>
                  </a:extLst>
                </a:hlinkClick>
              </a:rPr>
              <a:t>טום קרוז ופאריס הילטון</a:t>
            </a:r>
            <a:endParaRPr sz="2400">
              <a:solidFill>
                <a:schemeClr val="dk1"/>
              </a:solidFill>
              <a:latin typeface="Calibri"/>
              <a:ea typeface="Calibri"/>
              <a:cs typeface="Calibri"/>
              <a:sym typeface="Calibri"/>
            </a:endParaRPr>
          </a:p>
        </p:txBody>
      </p:sp>
      <p:sp>
        <p:nvSpPr>
          <p:cNvPr id="258" name="Google Shape;258;p12"/>
          <p:cNvSpPr/>
          <p:nvPr/>
        </p:nvSpPr>
        <p:spPr>
          <a:xfrm>
            <a:off x="10818495" y="4907875"/>
            <a:ext cx="2947868" cy="395049"/>
          </a:xfrm>
          <a:prstGeom prst="rect">
            <a:avLst/>
          </a:prstGeom>
          <a:noFill/>
          <a:ln>
            <a:noFill/>
          </a:ln>
        </p:spPr>
        <p:txBody>
          <a:bodyPr anchorCtr="0" anchor="t" bIns="0" lIns="0" spcFirstLastPara="1" rIns="0" wrap="square" tIns="0">
            <a:noAutofit/>
          </a:bodyPr>
          <a:lstStyle/>
          <a:p>
            <a:pPr indent="0" lvl="0" marL="0" marR="0" rtl="1" algn="r">
              <a:lnSpc>
                <a:spcPct val="163157"/>
              </a:lnSpc>
              <a:spcBef>
                <a:spcPts val="0"/>
              </a:spcBef>
              <a:spcAft>
                <a:spcPts val="0"/>
              </a:spcAft>
              <a:buClr>
                <a:schemeClr val="dk1"/>
              </a:buClr>
              <a:buSzPts val="1900"/>
              <a:buFont typeface="Calibri"/>
              <a:buNone/>
            </a:pPr>
            <a:r>
              <a:t/>
            </a:r>
            <a:endParaRPr sz="1900">
              <a:solidFill>
                <a:schemeClr val="dk1"/>
              </a:solidFill>
              <a:latin typeface="Calibri"/>
              <a:ea typeface="Calibri"/>
              <a:cs typeface="Calibri"/>
              <a:sym typeface="Calibri"/>
            </a:endParaRPr>
          </a:p>
        </p:txBody>
      </p:sp>
      <p:sp>
        <p:nvSpPr>
          <p:cNvPr id="259" name="Google Shape;259;p12"/>
          <p:cNvSpPr/>
          <p:nvPr/>
        </p:nvSpPr>
        <p:spPr>
          <a:xfrm>
            <a:off x="834292" y="6546130"/>
            <a:ext cx="12902327" cy="771526"/>
          </a:xfrm>
          <a:prstGeom prst="rect">
            <a:avLst/>
          </a:prstGeom>
          <a:noFill/>
          <a:ln>
            <a:noFill/>
          </a:ln>
        </p:spPr>
        <p:txBody>
          <a:bodyPr anchorCtr="0" anchor="t" bIns="0" lIns="0" spcFirstLastPara="1" rIns="0" wrap="square" tIns="0">
            <a:noAutofit/>
          </a:bodyPr>
          <a:lstStyle/>
          <a:p>
            <a:pPr indent="0" lvl="0" marL="0" marR="0" rtl="1" algn="ctr">
              <a:lnSpc>
                <a:spcPct val="150000"/>
              </a:lnSpc>
              <a:spcBef>
                <a:spcPts val="0"/>
              </a:spcBef>
              <a:spcAft>
                <a:spcPts val="0"/>
              </a:spcAft>
              <a:buClr>
                <a:srgbClr val="49495A"/>
              </a:buClr>
              <a:buSzPts val="2800"/>
              <a:buFont typeface="Assistant"/>
              <a:buNone/>
            </a:pPr>
            <a:r>
              <a:rPr b="1" lang="en-US" sz="2800">
                <a:solidFill>
                  <a:srgbClr val="49495A"/>
                </a:solidFill>
                <a:latin typeface="Assistant"/>
                <a:ea typeface="Assistant"/>
                <a:cs typeface="Assistant"/>
                <a:sym typeface="Assistant"/>
              </a:rPr>
              <a:t>זכרו, לעתים האמת מפתיעה יותר מהבדיה!</a:t>
            </a:r>
            <a:endParaRPr b="1" sz="2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descr="preencoded.png" id="265" name="Google Shape;265;p13"/>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266" name="Google Shape;266;p13"/>
          <p:cNvSpPr/>
          <p:nvPr/>
        </p:nvSpPr>
        <p:spPr>
          <a:xfrm>
            <a:off x="2679621" y="868799"/>
            <a:ext cx="5670590" cy="708779"/>
          </a:xfrm>
          <a:prstGeom prst="rect">
            <a:avLst/>
          </a:prstGeom>
          <a:noFill/>
          <a:ln>
            <a:noFill/>
          </a:ln>
        </p:spPr>
        <p:txBody>
          <a:bodyPr anchorCtr="0" anchor="t" bIns="0" lIns="0" spcFirstLastPara="1" rIns="0" wrap="square" tIns="0">
            <a:noAutofit/>
          </a:bodyPr>
          <a:lstStyle/>
          <a:p>
            <a:pPr indent="0" lvl="0" marL="0" marR="0" rtl="1" algn="r">
              <a:lnSpc>
                <a:spcPct val="124719"/>
              </a:lnSpc>
              <a:spcBef>
                <a:spcPts val="0"/>
              </a:spcBef>
              <a:spcAft>
                <a:spcPts val="0"/>
              </a:spcAft>
              <a:buClr>
                <a:srgbClr val="97B8FF"/>
              </a:buClr>
              <a:buSzPts val="4450"/>
              <a:buFont typeface="Assistant"/>
              <a:buNone/>
            </a:pPr>
            <a:r>
              <a:rPr lang="en-US" sz="4450">
                <a:solidFill>
                  <a:srgbClr val="97B8FF"/>
                </a:solidFill>
                <a:latin typeface="Assistant"/>
                <a:ea typeface="Assistant"/>
                <a:cs typeface="Assistant"/>
                <a:sym typeface="Assistant"/>
              </a:rPr>
              <a:t>מה למדנו מפעילות זו?</a:t>
            </a:r>
            <a:endParaRPr sz="4450">
              <a:solidFill>
                <a:schemeClr val="dk1"/>
              </a:solidFill>
              <a:latin typeface="Arial"/>
              <a:ea typeface="Arial"/>
              <a:cs typeface="Arial"/>
              <a:sym typeface="Arial"/>
            </a:endParaRPr>
          </a:p>
        </p:txBody>
      </p:sp>
      <p:sp>
        <p:nvSpPr>
          <p:cNvPr id="267" name="Google Shape;267;p13"/>
          <p:cNvSpPr/>
          <p:nvPr/>
        </p:nvSpPr>
        <p:spPr>
          <a:xfrm>
            <a:off x="8548687" y="2033191"/>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1</a:t>
            </a:r>
            <a:endParaRPr sz="1800">
              <a:solidFill>
                <a:schemeClr val="lt1"/>
              </a:solidFill>
              <a:latin typeface="Calibri"/>
              <a:ea typeface="Calibri"/>
              <a:cs typeface="Calibri"/>
              <a:sym typeface="Calibri"/>
            </a:endParaRPr>
          </a:p>
        </p:txBody>
      </p:sp>
      <p:sp>
        <p:nvSpPr>
          <p:cNvPr id="268" name="Google Shape;268;p13"/>
          <p:cNvSpPr/>
          <p:nvPr/>
        </p:nvSpPr>
        <p:spPr>
          <a:xfrm>
            <a:off x="5713451" y="2118202"/>
            <a:ext cx="2835235" cy="354330"/>
          </a:xfrm>
          <a:prstGeom prst="rect">
            <a:avLst/>
          </a:prstGeom>
          <a:noFill/>
          <a:ln>
            <a:noFill/>
          </a:ln>
        </p:spPr>
        <p:txBody>
          <a:bodyPr anchorCtr="0" anchor="t" bIns="0" lIns="0" spcFirstLastPara="1" rIns="0" wrap="square" tIns="0">
            <a:noAutofit/>
          </a:bodyPr>
          <a:lstStyle/>
          <a:p>
            <a:pPr indent="0" lvl="0" marL="0" marR="0" rtl="1" algn="r">
              <a:lnSpc>
                <a:spcPct val="114583"/>
              </a:lnSpc>
              <a:spcBef>
                <a:spcPts val="0"/>
              </a:spcBef>
              <a:spcAft>
                <a:spcPts val="0"/>
              </a:spcAft>
              <a:buClr>
                <a:srgbClr val="E0D6DE"/>
              </a:buClr>
              <a:buSzPts val="2400"/>
              <a:buFont typeface="Assistant"/>
              <a:buNone/>
            </a:pPr>
            <a:r>
              <a:rPr b="1" lang="en-US" sz="2400">
                <a:solidFill>
                  <a:srgbClr val="E0D6DE"/>
                </a:solidFill>
                <a:latin typeface="Assistant"/>
                <a:ea typeface="Assistant"/>
                <a:cs typeface="Assistant"/>
                <a:sym typeface="Assistant"/>
              </a:rPr>
              <a:t>מהו דיפ פייק</a:t>
            </a:r>
            <a:endParaRPr b="1" sz="2400">
              <a:solidFill>
                <a:schemeClr val="dk1"/>
              </a:solidFill>
              <a:latin typeface="Arial"/>
              <a:ea typeface="Arial"/>
              <a:cs typeface="Arial"/>
              <a:sym typeface="Arial"/>
            </a:endParaRPr>
          </a:p>
        </p:txBody>
      </p:sp>
      <p:sp>
        <p:nvSpPr>
          <p:cNvPr id="269" name="Google Shape;269;p13"/>
          <p:cNvSpPr/>
          <p:nvPr/>
        </p:nvSpPr>
        <p:spPr>
          <a:xfrm>
            <a:off x="5713452" y="5706149"/>
            <a:ext cx="2835235" cy="354330"/>
          </a:xfrm>
          <a:prstGeom prst="rect">
            <a:avLst/>
          </a:prstGeom>
          <a:noFill/>
          <a:ln>
            <a:noFill/>
          </a:ln>
        </p:spPr>
        <p:txBody>
          <a:bodyPr anchorCtr="0" anchor="t" bIns="0" lIns="0" spcFirstLastPara="1" rIns="0" wrap="square" tIns="0">
            <a:noAutofit/>
          </a:bodyPr>
          <a:lstStyle/>
          <a:p>
            <a:pPr indent="0" lvl="0" marL="0" marR="0" rtl="1" algn="r">
              <a:lnSpc>
                <a:spcPct val="114583"/>
              </a:lnSpc>
              <a:spcBef>
                <a:spcPts val="0"/>
              </a:spcBef>
              <a:spcAft>
                <a:spcPts val="0"/>
              </a:spcAft>
              <a:buClr>
                <a:srgbClr val="E0D6DE"/>
              </a:buClr>
              <a:buSzPts val="2400"/>
              <a:buFont typeface="Assistant"/>
              <a:buNone/>
            </a:pPr>
            <a:r>
              <a:rPr b="1" lang="en-US" sz="2400">
                <a:solidFill>
                  <a:srgbClr val="E0D6DE"/>
                </a:solidFill>
                <a:latin typeface="Assistant"/>
                <a:ea typeface="Assistant"/>
                <a:cs typeface="Assistant"/>
                <a:sym typeface="Assistant"/>
              </a:rPr>
              <a:t>איך מזהים דיפ פייק</a:t>
            </a:r>
            <a:endParaRPr b="1" sz="2400">
              <a:solidFill>
                <a:schemeClr val="dk1"/>
              </a:solidFill>
              <a:latin typeface="Arial"/>
              <a:ea typeface="Arial"/>
              <a:cs typeface="Arial"/>
              <a:sym typeface="Arial"/>
            </a:endParaRPr>
          </a:p>
        </p:txBody>
      </p:sp>
      <p:sp>
        <p:nvSpPr>
          <p:cNvPr id="270" name="Google Shape;270;p13"/>
          <p:cNvSpPr/>
          <p:nvPr/>
        </p:nvSpPr>
        <p:spPr>
          <a:xfrm>
            <a:off x="8548687" y="5663644"/>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2</a:t>
            </a:r>
            <a:endParaRPr sz="1800">
              <a:solidFill>
                <a:schemeClr val="lt1"/>
              </a:solidFill>
              <a:latin typeface="Calibri"/>
              <a:ea typeface="Calibri"/>
              <a:cs typeface="Calibri"/>
              <a:sym typeface="Calibri"/>
            </a:endParaRPr>
          </a:p>
        </p:txBody>
      </p:sp>
      <p:sp>
        <p:nvSpPr>
          <p:cNvPr id="271" name="Google Shape;271;p13"/>
          <p:cNvSpPr/>
          <p:nvPr/>
        </p:nvSpPr>
        <p:spPr>
          <a:xfrm>
            <a:off x="4488688" y="6198234"/>
            <a:ext cx="4159209" cy="1514357"/>
          </a:xfrm>
          <a:prstGeom prst="rect">
            <a:avLst/>
          </a:prstGeom>
          <a:noFill/>
          <a:ln>
            <a:noFill/>
          </a:ln>
        </p:spPr>
        <p:txBody>
          <a:bodyPr anchorCtr="0" anchor="t" bIns="0" lIns="0" spcFirstLastPara="1" rIns="0" wrap="square" tIns="0">
            <a:noAutofit/>
          </a:bodyPr>
          <a:lstStyle/>
          <a:p>
            <a:pPr indent="0" lvl="0" marL="0" marR="0" rtl="1" algn="r">
              <a:spcBef>
                <a:spcPts val="0"/>
              </a:spcBef>
              <a:spcAft>
                <a:spcPts val="0"/>
              </a:spcAft>
              <a:buNone/>
            </a:pPr>
            <a:r>
              <a:rPr lang="en-US" sz="2400">
                <a:solidFill>
                  <a:srgbClr val="E0D6DE"/>
                </a:solidFill>
                <a:latin typeface="Assistant Light"/>
                <a:ea typeface="Assistant Light"/>
                <a:cs typeface="Assistant Light"/>
                <a:sym typeface="Assistant Light"/>
              </a:rPr>
              <a:t>חוסר סנכרון בין שפתיים לדיבור</a:t>
            </a:r>
            <a:endParaRPr/>
          </a:p>
          <a:p>
            <a:pPr indent="0" lvl="0" marL="0" marR="0" rtl="1" algn="r">
              <a:spcBef>
                <a:spcPts val="0"/>
              </a:spcBef>
              <a:spcAft>
                <a:spcPts val="0"/>
              </a:spcAft>
              <a:buNone/>
            </a:pPr>
            <a:r>
              <a:rPr lang="en-US" sz="2400">
                <a:solidFill>
                  <a:srgbClr val="E0D6DE"/>
                </a:solidFill>
                <a:latin typeface="Assistant Light"/>
                <a:ea typeface="Assistant Light"/>
                <a:cs typeface="Assistant Light"/>
                <a:sym typeface="Assistant Light"/>
              </a:rPr>
              <a:t>תנועות לא טבעיות</a:t>
            </a:r>
            <a:endParaRPr/>
          </a:p>
          <a:p>
            <a:pPr indent="0" lvl="0" marL="0" marR="0" rtl="1" algn="r">
              <a:spcBef>
                <a:spcPts val="0"/>
              </a:spcBef>
              <a:spcAft>
                <a:spcPts val="0"/>
              </a:spcAft>
              <a:buNone/>
            </a:pPr>
            <a:r>
              <a:rPr lang="en-US" sz="2400">
                <a:solidFill>
                  <a:srgbClr val="E0D6DE"/>
                </a:solidFill>
                <a:latin typeface="Assistant Light"/>
                <a:ea typeface="Assistant Light"/>
                <a:cs typeface="Assistant Light"/>
                <a:sym typeface="Assistant Light"/>
              </a:rPr>
              <a:t>עיוותים בתמונה</a:t>
            </a:r>
            <a:endParaRPr/>
          </a:p>
          <a:p>
            <a:pPr indent="0" lvl="0" marL="0" marR="0" rtl="1" algn="r">
              <a:spcBef>
                <a:spcPts val="0"/>
              </a:spcBef>
              <a:spcAft>
                <a:spcPts val="0"/>
              </a:spcAft>
              <a:buNone/>
            </a:pPr>
            <a:r>
              <a:rPr lang="en-US" sz="2400">
                <a:solidFill>
                  <a:srgbClr val="E0D6DE"/>
                </a:solidFill>
                <a:latin typeface="Assistant Light"/>
                <a:ea typeface="Assistant Light"/>
                <a:cs typeface="Assistant Light"/>
                <a:sym typeface="Assistant Light"/>
              </a:rPr>
              <a:t>שינויי תאורה חריגים</a:t>
            </a:r>
            <a:endParaRPr/>
          </a:p>
        </p:txBody>
      </p:sp>
      <p:sp>
        <p:nvSpPr>
          <p:cNvPr id="272" name="Google Shape;272;p13"/>
          <p:cNvSpPr/>
          <p:nvPr/>
        </p:nvSpPr>
        <p:spPr>
          <a:xfrm>
            <a:off x="223025" y="2557543"/>
            <a:ext cx="8424872" cy="2696356"/>
          </a:xfrm>
          <a:prstGeom prst="rect">
            <a:avLst/>
          </a:prstGeom>
          <a:noFill/>
          <a:ln>
            <a:noFill/>
          </a:ln>
        </p:spPr>
        <p:txBody>
          <a:bodyPr anchorCtr="0" anchor="t" bIns="0" lIns="0" spcFirstLastPara="1" rIns="0" wrap="square" tIns="0">
            <a:noAutofit/>
          </a:bodyPr>
          <a:lstStyle/>
          <a:p>
            <a:pPr indent="0" lvl="0" marL="0" marR="0" rtl="1" algn="r">
              <a:spcBef>
                <a:spcPts val="0"/>
              </a:spcBef>
              <a:spcAft>
                <a:spcPts val="0"/>
              </a:spcAft>
              <a:buNone/>
            </a:pPr>
            <a:r>
              <a:rPr lang="en-US" sz="2400">
                <a:solidFill>
                  <a:srgbClr val="E0D6DE"/>
                </a:solidFill>
                <a:latin typeface="Assistant Light"/>
                <a:ea typeface="Assistant Light"/>
                <a:cs typeface="Assistant Light"/>
                <a:sym typeface="Assistant Light"/>
              </a:rPr>
              <a:t>דיפ פייק (Deepfake)  הוא טכנולוגיה  המשתמשת בבינה מלאכותית </a:t>
            </a:r>
            <a:endParaRPr/>
          </a:p>
          <a:p>
            <a:pPr indent="0" lvl="0" marL="0" marR="0" rtl="1" algn="r">
              <a:spcBef>
                <a:spcPts val="0"/>
              </a:spcBef>
              <a:spcAft>
                <a:spcPts val="0"/>
              </a:spcAft>
              <a:buNone/>
            </a:pPr>
            <a:r>
              <a:rPr lang="en-US" sz="2400">
                <a:solidFill>
                  <a:srgbClr val="E0D6DE"/>
                </a:solidFill>
                <a:latin typeface="Assistant Light"/>
                <a:ea typeface="Assistant Light"/>
                <a:cs typeface="Assistant Light"/>
                <a:sym typeface="Assistant Light"/>
              </a:rPr>
              <a:t>כדי ליצור או לשנות תוכן חזותי או קולי  כך שייראה או יישמע אמיתי. </a:t>
            </a:r>
            <a:endParaRPr/>
          </a:p>
          <a:p>
            <a:pPr indent="0" lvl="0" marL="0" marR="0" rtl="1" algn="r">
              <a:spcBef>
                <a:spcPts val="0"/>
              </a:spcBef>
              <a:spcAft>
                <a:spcPts val="0"/>
              </a:spcAft>
              <a:buNone/>
            </a:pPr>
            <a:r>
              <a:rPr lang="en-US" sz="2400">
                <a:solidFill>
                  <a:srgbClr val="E0D6DE"/>
                </a:solidFill>
                <a:latin typeface="Assistant Light"/>
                <a:ea typeface="Assistant Light"/>
                <a:cs typeface="Assistant Light"/>
                <a:sym typeface="Assistant Light"/>
              </a:rPr>
              <a:t>היא מאפשרת להחליף פנים, לשנות דיבור או לזייף סרטונים ואודיו </a:t>
            </a:r>
            <a:endParaRPr/>
          </a:p>
          <a:p>
            <a:pPr indent="0" lvl="0" marL="0" marR="0" rtl="1" algn="r">
              <a:spcBef>
                <a:spcPts val="0"/>
              </a:spcBef>
              <a:spcAft>
                <a:spcPts val="0"/>
              </a:spcAft>
              <a:buNone/>
            </a:pPr>
            <a:r>
              <a:rPr lang="en-US" sz="2400">
                <a:solidFill>
                  <a:srgbClr val="E0D6DE"/>
                </a:solidFill>
                <a:latin typeface="Assistant Light"/>
                <a:ea typeface="Assistant Light"/>
                <a:cs typeface="Assistant Light"/>
                <a:sym typeface="Assistant Light"/>
              </a:rPr>
              <a:t>של אנשים באופן משכנע מאוד,  לעיתים לצורכי בידור, פרסום </a:t>
            </a:r>
            <a:endParaRPr/>
          </a:p>
          <a:p>
            <a:pPr indent="0" lvl="0" marL="0" marR="0" rtl="1" algn="r">
              <a:spcBef>
                <a:spcPts val="0"/>
              </a:spcBef>
              <a:spcAft>
                <a:spcPts val="0"/>
              </a:spcAft>
              <a:buNone/>
            </a:pPr>
            <a:r>
              <a:rPr lang="en-US" sz="2400">
                <a:solidFill>
                  <a:srgbClr val="E0D6DE"/>
                </a:solidFill>
                <a:latin typeface="Assistant Light"/>
                <a:ea typeface="Assistant Light"/>
                <a:cs typeface="Assistant Light"/>
                <a:sym typeface="Assistant Light"/>
              </a:rPr>
              <a:t>או מניפולציה.</a:t>
            </a:r>
            <a:endParaRPr sz="2400">
              <a:solidFill>
                <a:schemeClr val="dk1"/>
              </a:solidFill>
              <a:latin typeface="Assistant Light"/>
              <a:ea typeface="Assistant Light"/>
              <a:cs typeface="Assistant Light"/>
              <a:sym typeface="Assistant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4"/>
          <p:cNvSpPr/>
          <p:nvPr/>
        </p:nvSpPr>
        <p:spPr>
          <a:xfrm>
            <a:off x="7315200" y="448032"/>
            <a:ext cx="6744891" cy="509230"/>
          </a:xfrm>
          <a:prstGeom prst="rect">
            <a:avLst/>
          </a:prstGeom>
          <a:noFill/>
          <a:ln>
            <a:noFill/>
          </a:ln>
        </p:spPr>
        <p:txBody>
          <a:bodyPr anchorCtr="0" anchor="t" bIns="0" lIns="0" spcFirstLastPara="1" rIns="0" wrap="square" tIns="0">
            <a:noAutofit/>
          </a:bodyPr>
          <a:lstStyle/>
          <a:p>
            <a:pPr indent="0" lvl="0" marL="0" marR="0" rtl="1" algn="r">
              <a:lnSpc>
                <a:spcPct val="90909"/>
              </a:lnSpc>
              <a:spcBef>
                <a:spcPts val="0"/>
              </a:spcBef>
              <a:spcAft>
                <a:spcPts val="0"/>
              </a:spcAft>
              <a:buClr>
                <a:srgbClr val="97B8FF"/>
              </a:buClr>
              <a:buSzPts val="4400"/>
              <a:buFont typeface="Assistant"/>
              <a:buNone/>
            </a:pPr>
            <a:r>
              <a:rPr lang="en-US" sz="4400">
                <a:solidFill>
                  <a:srgbClr val="97B8FF"/>
                </a:solidFill>
                <a:latin typeface="Assistant"/>
                <a:ea typeface="Assistant"/>
                <a:cs typeface="Assistant"/>
                <a:sym typeface="Assistant"/>
              </a:rPr>
              <a:t>אילו השפעות יש  לדיפ פייק על החברה?</a:t>
            </a:r>
            <a:endParaRPr sz="4400">
              <a:solidFill>
                <a:schemeClr val="dk1"/>
              </a:solidFill>
              <a:latin typeface="Arial"/>
              <a:ea typeface="Arial"/>
              <a:cs typeface="Arial"/>
              <a:sym typeface="Arial"/>
            </a:endParaRPr>
          </a:p>
        </p:txBody>
      </p:sp>
      <p:pic>
        <p:nvPicPr>
          <p:cNvPr descr="preencoded.png" id="279" name="Google Shape;279;p14"/>
          <p:cNvPicPr preferRelativeResize="0"/>
          <p:nvPr/>
        </p:nvPicPr>
        <p:blipFill rotWithShape="1">
          <a:blip r:embed="rId3">
            <a:alphaModFix/>
          </a:blip>
          <a:srcRect b="0" l="0" r="0" t="0"/>
          <a:stretch/>
        </p:blipFill>
        <p:spPr>
          <a:xfrm>
            <a:off x="570309" y="1283137"/>
            <a:ext cx="4333637" cy="2678311"/>
          </a:xfrm>
          <a:prstGeom prst="rect">
            <a:avLst/>
          </a:prstGeom>
          <a:noFill/>
          <a:ln>
            <a:noFill/>
          </a:ln>
        </p:spPr>
      </p:pic>
      <p:sp>
        <p:nvSpPr>
          <p:cNvPr id="280" name="Google Shape;280;p14"/>
          <p:cNvSpPr/>
          <p:nvPr/>
        </p:nvSpPr>
        <p:spPr>
          <a:xfrm>
            <a:off x="1718667" y="4115753"/>
            <a:ext cx="2036921" cy="254556"/>
          </a:xfrm>
          <a:prstGeom prst="rect">
            <a:avLst/>
          </a:prstGeom>
          <a:noFill/>
          <a:ln>
            <a:noFill/>
          </a:ln>
        </p:spPr>
        <p:txBody>
          <a:bodyPr anchorCtr="0" anchor="t" bIns="0" lIns="0" spcFirstLastPara="1" rIns="0" wrap="square" tIns="0">
            <a:noAutofit/>
          </a:bodyPr>
          <a:lstStyle/>
          <a:p>
            <a:pPr indent="0" lvl="0" marL="0" marR="0" rtl="1" algn="ctr">
              <a:lnSpc>
                <a:spcPct val="71428"/>
              </a:lnSpc>
              <a:spcBef>
                <a:spcPts val="0"/>
              </a:spcBef>
              <a:spcAft>
                <a:spcPts val="0"/>
              </a:spcAft>
              <a:buClr>
                <a:srgbClr val="E0D6DE"/>
              </a:buClr>
              <a:buSzPts val="2800"/>
              <a:buFont typeface="Assistant"/>
              <a:buNone/>
            </a:pPr>
            <a:r>
              <a:rPr b="1" lang="en-US" sz="2800">
                <a:solidFill>
                  <a:srgbClr val="E0D6DE"/>
                </a:solidFill>
                <a:latin typeface="Assistant"/>
                <a:ea typeface="Assistant"/>
                <a:cs typeface="Assistant"/>
                <a:sym typeface="Assistant"/>
              </a:rPr>
              <a:t>פוליטיקה</a:t>
            </a:r>
            <a:endParaRPr b="1" sz="2800">
              <a:solidFill>
                <a:schemeClr val="dk1"/>
              </a:solidFill>
              <a:latin typeface="Arial"/>
              <a:ea typeface="Arial"/>
              <a:cs typeface="Arial"/>
              <a:sym typeface="Arial"/>
            </a:endParaRPr>
          </a:p>
        </p:txBody>
      </p:sp>
      <p:sp>
        <p:nvSpPr>
          <p:cNvPr id="281" name="Google Shape;281;p14"/>
          <p:cNvSpPr/>
          <p:nvPr/>
        </p:nvSpPr>
        <p:spPr>
          <a:xfrm>
            <a:off x="570309" y="4517350"/>
            <a:ext cx="4333637" cy="260747"/>
          </a:xfrm>
          <a:prstGeom prst="rect">
            <a:avLst/>
          </a:prstGeom>
          <a:noFill/>
          <a:ln>
            <a:noFill/>
          </a:ln>
        </p:spPr>
        <p:txBody>
          <a:bodyPr anchorCtr="0" anchor="t" bIns="0" lIns="0" spcFirstLastPara="1" rIns="0" wrap="square" tIns="0">
            <a:noAutofit/>
          </a:bodyPr>
          <a:lstStyle/>
          <a:p>
            <a:pPr indent="0" lvl="0" marL="0" marR="0" rtl="1" algn="r">
              <a:lnSpc>
                <a:spcPct val="164000"/>
              </a:lnSpc>
              <a:spcBef>
                <a:spcPts val="0"/>
              </a:spcBef>
              <a:spcAft>
                <a:spcPts val="0"/>
              </a:spcAft>
              <a:buClr>
                <a:schemeClr val="dk1"/>
              </a:buClr>
              <a:buSzPts val="1250"/>
              <a:buFont typeface="Calibri"/>
              <a:buNone/>
            </a:pPr>
            <a:r>
              <a:t/>
            </a:r>
            <a:endParaRPr sz="1250">
              <a:solidFill>
                <a:schemeClr val="dk1"/>
              </a:solidFill>
              <a:latin typeface="Arial"/>
              <a:ea typeface="Arial"/>
              <a:cs typeface="Arial"/>
              <a:sym typeface="Arial"/>
            </a:endParaRPr>
          </a:p>
        </p:txBody>
      </p:sp>
      <p:pic>
        <p:nvPicPr>
          <p:cNvPr descr="preencoded.png" id="282" name="Google Shape;282;p14"/>
          <p:cNvPicPr preferRelativeResize="0"/>
          <p:nvPr/>
        </p:nvPicPr>
        <p:blipFill rotWithShape="1">
          <a:blip r:embed="rId4">
            <a:alphaModFix/>
          </a:blip>
          <a:srcRect b="0" l="0" r="0" t="0"/>
          <a:stretch/>
        </p:blipFill>
        <p:spPr>
          <a:xfrm>
            <a:off x="5148382" y="1283137"/>
            <a:ext cx="4333637" cy="2678311"/>
          </a:xfrm>
          <a:prstGeom prst="rect">
            <a:avLst/>
          </a:prstGeom>
          <a:noFill/>
          <a:ln>
            <a:noFill/>
          </a:ln>
        </p:spPr>
      </p:pic>
      <p:sp>
        <p:nvSpPr>
          <p:cNvPr id="283" name="Google Shape;283;p14"/>
          <p:cNvSpPr/>
          <p:nvPr/>
        </p:nvSpPr>
        <p:spPr>
          <a:xfrm>
            <a:off x="6296739" y="4115753"/>
            <a:ext cx="2036921" cy="254556"/>
          </a:xfrm>
          <a:prstGeom prst="rect">
            <a:avLst/>
          </a:prstGeom>
          <a:noFill/>
          <a:ln>
            <a:noFill/>
          </a:ln>
        </p:spPr>
        <p:txBody>
          <a:bodyPr anchorCtr="0" anchor="t" bIns="0" lIns="0" spcFirstLastPara="1" rIns="0" wrap="square" tIns="0">
            <a:noAutofit/>
          </a:bodyPr>
          <a:lstStyle/>
          <a:p>
            <a:pPr indent="0" lvl="0" marL="0" marR="0" rtl="1" algn="ctr">
              <a:lnSpc>
                <a:spcPct val="71428"/>
              </a:lnSpc>
              <a:spcBef>
                <a:spcPts val="0"/>
              </a:spcBef>
              <a:spcAft>
                <a:spcPts val="0"/>
              </a:spcAft>
              <a:buClr>
                <a:srgbClr val="E0D6DE"/>
              </a:buClr>
              <a:buSzPts val="2800"/>
              <a:buFont typeface="Assistant"/>
              <a:buNone/>
            </a:pPr>
            <a:r>
              <a:rPr b="1" lang="en-US" sz="2800">
                <a:solidFill>
                  <a:srgbClr val="E0D6DE"/>
                </a:solidFill>
                <a:latin typeface="Assistant"/>
                <a:ea typeface="Assistant"/>
                <a:cs typeface="Assistant"/>
                <a:sym typeface="Assistant"/>
              </a:rPr>
              <a:t>תקשורת</a:t>
            </a:r>
            <a:endParaRPr b="1" sz="2800">
              <a:solidFill>
                <a:schemeClr val="dk1"/>
              </a:solidFill>
              <a:latin typeface="Arial"/>
              <a:ea typeface="Arial"/>
              <a:cs typeface="Arial"/>
              <a:sym typeface="Arial"/>
            </a:endParaRPr>
          </a:p>
        </p:txBody>
      </p:sp>
      <p:sp>
        <p:nvSpPr>
          <p:cNvPr id="284" name="Google Shape;284;p14"/>
          <p:cNvSpPr/>
          <p:nvPr/>
        </p:nvSpPr>
        <p:spPr>
          <a:xfrm>
            <a:off x="5148382" y="4517350"/>
            <a:ext cx="4333637" cy="260747"/>
          </a:xfrm>
          <a:prstGeom prst="rect">
            <a:avLst/>
          </a:prstGeom>
          <a:noFill/>
          <a:ln>
            <a:noFill/>
          </a:ln>
        </p:spPr>
        <p:txBody>
          <a:bodyPr anchorCtr="0" anchor="t" bIns="0" lIns="0" spcFirstLastPara="1" rIns="0" wrap="square" tIns="0">
            <a:noAutofit/>
          </a:bodyPr>
          <a:lstStyle/>
          <a:p>
            <a:pPr indent="0" lvl="0" marL="0" marR="0" rtl="1" algn="r">
              <a:lnSpc>
                <a:spcPct val="164000"/>
              </a:lnSpc>
              <a:spcBef>
                <a:spcPts val="0"/>
              </a:spcBef>
              <a:spcAft>
                <a:spcPts val="0"/>
              </a:spcAft>
              <a:buClr>
                <a:schemeClr val="dk1"/>
              </a:buClr>
              <a:buSzPts val="1250"/>
              <a:buFont typeface="Calibri"/>
              <a:buNone/>
            </a:pPr>
            <a:r>
              <a:t/>
            </a:r>
            <a:endParaRPr sz="1250">
              <a:solidFill>
                <a:schemeClr val="dk1"/>
              </a:solidFill>
              <a:latin typeface="Arial"/>
              <a:ea typeface="Arial"/>
              <a:cs typeface="Arial"/>
              <a:sym typeface="Arial"/>
            </a:endParaRPr>
          </a:p>
        </p:txBody>
      </p:sp>
      <p:pic>
        <p:nvPicPr>
          <p:cNvPr descr="preencoded.png" id="285" name="Google Shape;285;p14"/>
          <p:cNvPicPr preferRelativeResize="0"/>
          <p:nvPr/>
        </p:nvPicPr>
        <p:blipFill rotWithShape="1">
          <a:blip r:embed="rId5">
            <a:alphaModFix/>
          </a:blip>
          <a:srcRect b="0" l="0" r="0" t="0"/>
          <a:stretch/>
        </p:blipFill>
        <p:spPr>
          <a:xfrm>
            <a:off x="9726454" y="1283137"/>
            <a:ext cx="4333637" cy="2678311"/>
          </a:xfrm>
          <a:prstGeom prst="rect">
            <a:avLst/>
          </a:prstGeom>
          <a:noFill/>
          <a:ln>
            <a:noFill/>
          </a:ln>
        </p:spPr>
      </p:pic>
      <p:sp>
        <p:nvSpPr>
          <p:cNvPr id="286" name="Google Shape;286;p14"/>
          <p:cNvSpPr/>
          <p:nvPr/>
        </p:nvSpPr>
        <p:spPr>
          <a:xfrm>
            <a:off x="4129921" y="7692986"/>
            <a:ext cx="2036921" cy="254556"/>
          </a:xfrm>
          <a:prstGeom prst="rect">
            <a:avLst/>
          </a:prstGeom>
          <a:noFill/>
          <a:ln>
            <a:noFill/>
          </a:ln>
        </p:spPr>
        <p:txBody>
          <a:bodyPr anchorCtr="0" anchor="t" bIns="0" lIns="0" spcFirstLastPara="1" rIns="0" wrap="square" tIns="0">
            <a:noAutofit/>
          </a:bodyPr>
          <a:lstStyle/>
          <a:p>
            <a:pPr indent="0" lvl="0" marL="0" marR="0" rtl="1" algn="ctr">
              <a:lnSpc>
                <a:spcPct val="71428"/>
              </a:lnSpc>
              <a:spcBef>
                <a:spcPts val="0"/>
              </a:spcBef>
              <a:spcAft>
                <a:spcPts val="0"/>
              </a:spcAft>
              <a:buClr>
                <a:srgbClr val="E0D6DE"/>
              </a:buClr>
              <a:buSzPts val="2800"/>
              <a:buFont typeface="Assistant"/>
              <a:buNone/>
            </a:pPr>
            <a:r>
              <a:rPr b="1" lang="en-US" sz="2800">
                <a:solidFill>
                  <a:srgbClr val="E0D6DE"/>
                </a:solidFill>
                <a:latin typeface="Assistant"/>
                <a:ea typeface="Assistant"/>
                <a:cs typeface="Assistant"/>
                <a:sym typeface="Assistant"/>
              </a:rPr>
              <a:t>חינוך</a:t>
            </a:r>
            <a:endParaRPr b="1" sz="2800">
              <a:solidFill>
                <a:schemeClr val="dk1"/>
              </a:solidFill>
              <a:latin typeface="Arial"/>
              <a:ea typeface="Arial"/>
              <a:cs typeface="Arial"/>
              <a:sym typeface="Arial"/>
            </a:endParaRPr>
          </a:p>
        </p:txBody>
      </p:sp>
      <p:pic>
        <p:nvPicPr>
          <p:cNvPr descr="preencoded.png" id="287" name="Google Shape;287;p14"/>
          <p:cNvPicPr preferRelativeResize="0"/>
          <p:nvPr/>
        </p:nvPicPr>
        <p:blipFill rotWithShape="1">
          <a:blip r:embed="rId6">
            <a:alphaModFix/>
          </a:blip>
          <a:srcRect b="0" l="0" r="0" t="0"/>
          <a:stretch/>
        </p:blipFill>
        <p:spPr>
          <a:xfrm>
            <a:off x="2981563" y="4778097"/>
            <a:ext cx="4333637" cy="2678311"/>
          </a:xfrm>
          <a:prstGeom prst="rect">
            <a:avLst/>
          </a:prstGeom>
          <a:noFill/>
          <a:ln>
            <a:noFill/>
          </a:ln>
        </p:spPr>
      </p:pic>
      <p:sp>
        <p:nvSpPr>
          <p:cNvPr id="288" name="Google Shape;288;p14"/>
          <p:cNvSpPr/>
          <p:nvPr/>
        </p:nvSpPr>
        <p:spPr>
          <a:xfrm>
            <a:off x="5156002" y="8148876"/>
            <a:ext cx="2036921" cy="254556"/>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1600"/>
              <a:buFont typeface="Assistant"/>
              <a:buNone/>
            </a:pPr>
            <a:r>
              <a:rPr lang="en-US" sz="1600">
                <a:solidFill>
                  <a:srgbClr val="E0D6DE"/>
                </a:solidFill>
                <a:latin typeface="Assistant"/>
                <a:ea typeface="Assistant"/>
                <a:cs typeface="Assistant"/>
                <a:sym typeface="Assistant"/>
              </a:rPr>
              <a:t>חינוך</a:t>
            </a:r>
            <a:endParaRPr sz="1600">
              <a:solidFill>
                <a:schemeClr val="dk1"/>
              </a:solidFill>
              <a:latin typeface="Arial"/>
              <a:ea typeface="Arial"/>
              <a:cs typeface="Arial"/>
              <a:sym typeface="Arial"/>
            </a:endParaRPr>
          </a:p>
        </p:txBody>
      </p:sp>
      <p:sp>
        <p:nvSpPr>
          <p:cNvPr id="289" name="Google Shape;289;p14"/>
          <p:cNvSpPr/>
          <p:nvPr/>
        </p:nvSpPr>
        <p:spPr>
          <a:xfrm>
            <a:off x="2859286" y="8501182"/>
            <a:ext cx="4333637" cy="260747"/>
          </a:xfrm>
          <a:prstGeom prst="rect">
            <a:avLst/>
          </a:prstGeom>
          <a:noFill/>
          <a:ln>
            <a:noFill/>
          </a:ln>
        </p:spPr>
        <p:txBody>
          <a:bodyPr anchorCtr="0" anchor="t" bIns="0" lIns="0" spcFirstLastPara="1" rIns="0" wrap="square" tIns="0">
            <a:noAutofit/>
          </a:bodyPr>
          <a:lstStyle/>
          <a:p>
            <a:pPr indent="0" lvl="0" marL="0" marR="0" rtl="1" algn="r">
              <a:lnSpc>
                <a:spcPct val="164000"/>
              </a:lnSpc>
              <a:spcBef>
                <a:spcPts val="0"/>
              </a:spcBef>
              <a:spcAft>
                <a:spcPts val="0"/>
              </a:spcAft>
              <a:buClr>
                <a:schemeClr val="dk1"/>
              </a:buClr>
              <a:buSzPts val="1250"/>
              <a:buFont typeface="Calibri"/>
              <a:buNone/>
            </a:pPr>
            <a:r>
              <a:t/>
            </a:r>
            <a:endParaRPr sz="1250">
              <a:solidFill>
                <a:schemeClr val="dk1"/>
              </a:solidFill>
              <a:latin typeface="Arial"/>
              <a:ea typeface="Arial"/>
              <a:cs typeface="Arial"/>
              <a:sym typeface="Arial"/>
            </a:endParaRPr>
          </a:p>
        </p:txBody>
      </p:sp>
      <p:pic>
        <p:nvPicPr>
          <p:cNvPr descr="preencoded.png" id="290" name="Google Shape;290;p14"/>
          <p:cNvPicPr preferRelativeResize="0"/>
          <p:nvPr/>
        </p:nvPicPr>
        <p:blipFill rotWithShape="1">
          <a:blip r:embed="rId7">
            <a:alphaModFix/>
          </a:blip>
          <a:srcRect b="0" l="0" r="0" t="0"/>
          <a:stretch/>
        </p:blipFill>
        <p:spPr>
          <a:xfrm>
            <a:off x="7559635" y="4778097"/>
            <a:ext cx="4333637" cy="2678311"/>
          </a:xfrm>
          <a:prstGeom prst="rect">
            <a:avLst/>
          </a:prstGeom>
          <a:noFill/>
          <a:ln>
            <a:noFill/>
          </a:ln>
        </p:spPr>
      </p:pic>
      <p:sp>
        <p:nvSpPr>
          <p:cNvPr id="291" name="Google Shape;291;p14"/>
          <p:cNvSpPr/>
          <p:nvPr/>
        </p:nvSpPr>
        <p:spPr>
          <a:xfrm>
            <a:off x="9734074" y="8148876"/>
            <a:ext cx="2036921" cy="254556"/>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1600"/>
              <a:buFont typeface="Assistant"/>
              <a:buNone/>
            </a:pPr>
            <a:r>
              <a:rPr lang="en-US" sz="1600">
                <a:solidFill>
                  <a:srgbClr val="E0D6DE"/>
                </a:solidFill>
                <a:latin typeface="Assistant"/>
                <a:ea typeface="Assistant"/>
                <a:cs typeface="Assistant"/>
                <a:sym typeface="Assistant"/>
              </a:rPr>
              <a:t>בידור</a:t>
            </a:r>
            <a:endParaRPr sz="1600">
              <a:solidFill>
                <a:schemeClr val="dk1"/>
              </a:solidFill>
              <a:latin typeface="Arial"/>
              <a:ea typeface="Arial"/>
              <a:cs typeface="Arial"/>
              <a:sym typeface="Arial"/>
            </a:endParaRPr>
          </a:p>
        </p:txBody>
      </p:sp>
      <p:sp>
        <p:nvSpPr>
          <p:cNvPr id="292" name="Google Shape;292;p14"/>
          <p:cNvSpPr/>
          <p:nvPr/>
        </p:nvSpPr>
        <p:spPr>
          <a:xfrm>
            <a:off x="11027211" y="4115753"/>
            <a:ext cx="2036921" cy="254556"/>
          </a:xfrm>
          <a:prstGeom prst="rect">
            <a:avLst/>
          </a:prstGeom>
          <a:noFill/>
          <a:ln>
            <a:noFill/>
          </a:ln>
        </p:spPr>
        <p:txBody>
          <a:bodyPr anchorCtr="0" anchor="t" bIns="0" lIns="0" spcFirstLastPara="1" rIns="0" wrap="square" tIns="0">
            <a:noAutofit/>
          </a:bodyPr>
          <a:lstStyle/>
          <a:p>
            <a:pPr indent="0" lvl="0" marL="0" marR="0" rtl="1" algn="ctr">
              <a:lnSpc>
                <a:spcPct val="71428"/>
              </a:lnSpc>
              <a:spcBef>
                <a:spcPts val="0"/>
              </a:spcBef>
              <a:spcAft>
                <a:spcPts val="0"/>
              </a:spcAft>
              <a:buClr>
                <a:srgbClr val="E0D6DE"/>
              </a:buClr>
              <a:buSzPts val="2800"/>
              <a:buFont typeface="Assistant"/>
              <a:buNone/>
            </a:pPr>
            <a:r>
              <a:rPr b="1" lang="en-US" sz="2800">
                <a:solidFill>
                  <a:srgbClr val="E0D6DE"/>
                </a:solidFill>
                <a:latin typeface="Assistant"/>
                <a:ea typeface="Assistant"/>
                <a:cs typeface="Assistant"/>
                <a:sym typeface="Assistant"/>
              </a:rPr>
              <a:t>רשתות חברתיות</a:t>
            </a:r>
            <a:endParaRPr b="1" sz="2800">
              <a:solidFill>
                <a:schemeClr val="dk1"/>
              </a:solidFill>
              <a:latin typeface="Arial"/>
              <a:ea typeface="Arial"/>
              <a:cs typeface="Arial"/>
              <a:sym typeface="Arial"/>
            </a:endParaRPr>
          </a:p>
        </p:txBody>
      </p:sp>
      <p:sp>
        <p:nvSpPr>
          <p:cNvPr id="293" name="Google Shape;293;p14"/>
          <p:cNvSpPr/>
          <p:nvPr/>
        </p:nvSpPr>
        <p:spPr>
          <a:xfrm>
            <a:off x="8860393" y="7692986"/>
            <a:ext cx="2036921" cy="254556"/>
          </a:xfrm>
          <a:prstGeom prst="rect">
            <a:avLst/>
          </a:prstGeom>
          <a:noFill/>
          <a:ln>
            <a:noFill/>
          </a:ln>
        </p:spPr>
        <p:txBody>
          <a:bodyPr anchorCtr="0" anchor="t" bIns="0" lIns="0" spcFirstLastPara="1" rIns="0" wrap="square" tIns="0">
            <a:noAutofit/>
          </a:bodyPr>
          <a:lstStyle/>
          <a:p>
            <a:pPr indent="0" lvl="0" marL="0" marR="0" rtl="1" algn="ctr">
              <a:lnSpc>
                <a:spcPct val="71428"/>
              </a:lnSpc>
              <a:spcBef>
                <a:spcPts val="0"/>
              </a:spcBef>
              <a:spcAft>
                <a:spcPts val="0"/>
              </a:spcAft>
              <a:buClr>
                <a:srgbClr val="E0D6DE"/>
              </a:buClr>
              <a:buSzPts val="2800"/>
              <a:buFont typeface="Assistant"/>
              <a:buNone/>
            </a:pPr>
            <a:r>
              <a:rPr b="1" lang="en-US" sz="2800">
                <a:solidFill>
                  <a:srgbClr val="E0D6DE"/>
                </a:solidFill>
                <a:latin typeface="Assistant"/>
                <a:ea typeface="Assistant"/>
                <a:cs typeface="Assistant"/>
                <a:sym typeface="Assistant"/>
              </a:rPr>
              <a:t>בידור</a:t>
            </a:r>
            <a:endParaRPr b="1" sz="28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5"/>
          <p:cNvSpPr/>
          <p:nvPr/>
        </p:nvSpPr>
        <p:spPr>
          <a:xfrm>
            <a:off x="1814035" y="794265"/>
            <a:ext cx="6038017" cy="633771"/>
          </a:xfrm>
          <a:prstGeom prst="rect">
            <a:avLst/>
          </a:prstGeom>
          <a:noFill/>
          <a:ln>
            <a:noFill/>
          </a:ln>
        </p:spPr>
        <p:txBody>
          <a:bodyPr anchorCtr="0" anchor="t" bIns="0" lIns="0" spcFirstLastPara="1" rIns="0" wrap="square" tIns="0">
            <a:noAutofit/>
          </a:bodyPr>
          <a:lstStyle/>
          <a:p>
            <a:pPr indent="0" lvl="0" marL="0" marR="0" rtl="1" algn="r">
              <a:lnSpc>
                <a:spcPct val="90909"/>
              </a:lnSpc>
              <a:spcBef>
                <a:spcPts val="0"/>
              </a:spcBef>
              <a:spcAft>
                <a:spcPts val="0"/>
              </a:spcAft>
              <a:buClr>
                <a:srgbClr val="97B8FF"/>
              </a:buClr>
              <a:buSzPts val="4400"/>
              <a:buFont typeface="Assistant"/>
              <a:buNone/>
            </a:pPr>
            <a:r>
              <a:rPr lang="en-US" sz="4400">
                <a:solidFill>
                  <a:srgbClr val="97B8FF"/>
                </a:solidFill>
                <a:latin typeface="Assistant"/>
                <a:ea typeface="Assistant"/>
                <a:cs typeface="Assistant"/>
                <a:sym typeface="Assistant"/>
              </a:rPr>
              <a:t>דיפ פייק ברשתות החברתיות</a:t>
            </a:r>
            <a:endParaRPr sz="4400">
              <a:solidFill>
                <a:schemeClr val="dk1"/>
              </a:solidFill>
              <a:latin typeface="Arial"/>
              <a:ea typeface="Arial"/>
              <a:cs typeface="Arial"/>
              <a:sym typeface="Arial"/>
            </a:endParaRPr>
          </a:p>
        </p:txBody>
      </p:sp>
      <p:sp>
        <p:nvSpPr>
          <p:cNvPr id="300" name="Google Shape;300;p15"/>
          <p:cNvSpPr/>
          <p:nvPr/>
        </p:nvSpPr>
        <p:spPr>
          <a:xfrm>
            <a:off x="570309" y="4517350"/>
            <a:ext cx="4333637" cy="260747"/>
          </a:xfrm>
          <a:prstGeom prst="rect">
            <a:avLst/>
          </a:prstGeom>
          <a:noFill/>
          <a:ln>
            <a:noFill/>
          </a:ln>
        </p:spPr>
        <p:txBody>
          <a:bodyPr anchorCtr="0" anchor="t" bIns="0" lIns="0" spcFirstLastPara="1" rIns="0" wrap="square" tIns="0">
            <a:noAutofit/>
          </a:bodyPr>
          <a:lstStyle/>
          <a:p>
            <a:pPr indent="0" lvl="0" marL="0" marR="0" rtl="1" algn="r">
              <a:lnSpc>
                <a:spcPct val="164000"/>
              </a:lnSpc>
              <a:spcBef>
                <a:spcPts val="0"/>
              </a:spcBef>
              <a:spcAft>
                <a:spcPts val="0"/>
              </a:spcAft>
              <a:buClr>
                <a:schemeClr val="dk1"/>
              </a:buClr>
              <a:buSzPts val="1250"/>
              <a:buFont typeface="Calibri"/>
              <a:buNone/>
            </a:pPr>
            <a:r>
              <a:t/>
            </a:r>
            <a:endParaRPr sz="1250">
              <a:solidFill>
                <a:schemeClr val="dk1"/>
              </a:solidFill>
              <a:latin typeface="Arial"/>
              <a:ea typeface="Arial"/>
              <a:cs typeface="Arial"/>
              <a:sym typeface="Arial"/>
            </a:endParaRPr>
          </a:p>
        </p:txBody>
      </p:sp>
      <p:pic>
        <p:nvPicPr>
          <p:cNvPr descr="preencoded.png" id="301" name="Google Shape;301;p15"/>
          <p:cNvPicPr preferRelativeResize="0"/>
          <p:nvPr/>
        </p:nvPicPr>
        <p:blipFill rotWithShape="1">
          <a:blip r:embed="rId3">
            <a:alphaModFix/>
          </a:blip>
          <a:srcRect b="0" l="31021" r="24053" t="0"/>
          <a:stretch/>
        </p:blipFill>
        <p:spPr>
          <a:xfrm>
            <a:off x="9726456" y="155971"/>
            <a:ext cx="4844415" cy="7947542"/>
          </a:xfrm>
          <a:prstGeom prst="rect">
            <a:avLst/>
          </a:prstGeom>
          <a:noFill/>
          <a:ln>
            <a:noFill/>
          </a:ln>
        </p:spPr>
      </p:pic>
      <p:sp>
        <p:nvSpPr>
          <p:cNvPr id="302" name="Google Shape;302;p15"/>
          <p:cNvSpPr/>
          <p:nvPr/>
        </p:nvSpPr>
        <p:spPr>
          <a:xfrm>
            <a:off x="5156002" y="8148876"/>
            <a:ext cx="2036921" cy="254556"/>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1600"/>
              <a:buFont typeface="Assistant"/>
              <a:buNone/>
            </a:pPr>
            <a:r>
              <a:rPr lang="en-US" sz="1600">
                <a:solidFill>
                  <a:srgbClr val="E0D6DE"/>
                </a:solidFill>
                <a:latin typeface="Assistant"/>
                <a:ea typeface="Assistant"/>
                <a:cs typeface="Assistant"/>
                <a:sym typeface="Assistant"/>
              </a:rPr>
              <a:t>חינוך</a:t>
            </a:r>
            <a:endParaRPr sz="1600">
              <a:solidFill>
                <a:schemeClr val="dk1"/>
              </a:solidFill>
              <a:latin typeface="Arial"/>
              <a:ea typeface="Arial"/>
              <a:cs typeface="Arial"/>
              <a:sym typeface="Arial"/>
            </a:endParaRPr>
          </a:p>
        </p:txBody>
      </p:sp>
      <p:sp>
        <p:nvSpPr>
          <p:cNvPr id="303" name="Google Shape;303;p15"/>
          <p:cNvSpPr/>
          <p:nvPr/>
        </p:nvSpPr>
        <p:spPr>
          <a:xfrm>
            <a:off x="2859286" y="8501182"/>
            <a:ext cx="4333637" cy="260747"/>
          </a:xfrm>
          <a:prstGeom prst="rect">
            <a:avLst/>
          </a:prstGeom>
          <a:noFill/>
          <a:ln>
            <a:noFill/>
          </a:ln>
        </p:spPr>
        <p:txBody>
          <a:bodyPr anchorCtr="0" anchor="t" bIns="0" lIns="0" spcFirstLastPara="1" rIns="0" wrap="square" tIns="0">
            <a:noAutofit/>
          </a:bodyPr>
          <a:lstStyle/>
          <a:p>
            <a:pPr indent="0" lvl="0" marL="0" marR="0" rtl="1" algn="r">
              <a:lnSpc>
                <a:spcPct val="164000"/>
              </a:lnSpc>
              <a:spcBef>
                <a:spcPts val="0"/>
              </a:spcBef>
              <a:spcAft>
                <a:spcPts val="0"/>
              </a:spcAft>
              <a:buClr>
                <a:schemeClr val="dk1"/>
              </a:buClr>
              <a:buSzPts val="1250"/>
              <a:buFont typeface="Calibri"/>
              <a:buNone/>
            </a:pPr>
            <a:r>
              <a:t/>
            </a:r>
            <a:endParaRPr sz="1250">
              <a:solidFill>
                <a:schemeClr val="dk1"/>
              </a:solidFill>
              <a:latin typeface="Arial"/>
              <a:ea typeface="Arial"/>
              <a:cs typeface="Arial"/>
              <a:sym typeface="Arial"/>
            </a:endParaRPr>
          </a:p>
        </p:txBody>
      </p:sp>
      <p:sp>
        <p:nvSpPr>
          <p:cNvPr id="304" name="Google Shape;304;p15"/>
          <p:cNvSpPr/>
          <p:nvPr/>
        </p:nvSpPr>
        <p:spPr>
          <a:xfrm>
            <a:off x="9734074" y="8148876"/>
            <a:ext cx="2036921" cy="254556"/>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1600"/>
              <a:buFont typeface="Assistant"/>
              <a:buNone/>
            </a:pPr>
            <a:r>
              <a:rPr lang="en-US" sz="1600">
                <a:solidFill>
                  <a:srgbClr val="E0D6DE"/>
                </a:solidFill>
                <a:latin typeface="Assistant"/>
                <a:ea typeface="Assistant"/>
                <a:cs typeface="Assistant"/>
                <a:sym typeface="Assistant"/>
              </a:rPr>
              <a:t>בידור</a:t>
            </a:r>
            <a:endParaRPr sz="1600">
              <a:solidFill>
                <a:schemeClr val="dk1"/>
              </a:solidFill>
              <a:latin typeface="Arial"/>
              <a:ea typeface="Arial"/>
              <a:cs typeface="Arial"/>
              <a:sym typeface="Arial"/>
            </a:endParaRPr>
          </a:p>
        </p:txBody>
      </p:sp>
      <p:sp>
        <p:nvSpPr>
          <p:cNvPr id="305" name="Google Shape;305;p15"/>
          <p:cNvSpPr/>
          <p:nvPr/>
        </p:nvSpPr>
        <p:spPr>
          <a:xfrm>
            <a:off x="284644" y="2516484"/>
            <a:ext cx="9148050" cy="994288"/>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Clr>
                <a:srgbClr val="97B8FF"/>
              </a:buClr>
              <a:buSzPts val="2800"/>
              <a:buFont typeface="Assistant"/>
              <a:buNone/>
            </a:pPr>
            <a:r>
              <a:rPr b="1" lang="en-US" sz="2800">
                <a:solidFill>
                  <a:srgbClr val="97B8FF"/>
                </a:solidFill>
                <a:latin typeface="Assistant"/>
                <a:ea typeface="Assistant"/>
                <a:cs typeface="Assistant"/>
                <a:sym typeface="Assistant"/>
              </a:rPr>
              <a:t>הדוגמה</a:t>
            </a:r>
            <a:endParaRPr b="1" sz="2800">
              <a:solidFill>
                <a:srgbClr val="97B8FF"/>
              </a:solidFill>
              <a:latin typeface="Assistant"/>
              <a:ea typeface="Assistant"/>
              <a:cs typeface="Assistant"/>
              <a:sym typeface="Assistant"/>
            </a:endParaRPr>
          </a:p>
          <a:p>
            <a:pPr indent="0" lvl="0" marL="0" marR="0" rtl="1" algn="r">
              <a:lnSpc>
                <a:spcPct val="73214"/>
              </a:lnSpc>
              <a:spcBef>
                <a:spcPts val="0"/>
              </a:spcBef>
              <a:spcAft>
                <a:spcPts val="0"/>
              </a:spcAft>
              <a:buClr>
                <a:schemeClr val="dk1"/>
              </a:buClr>
              <a:buSzPts val="2800"/>
              <a:buFont typeface="Calibri"/>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Clr>
                <a:schemeClr val="lt1"/>
              </a:buClr>
              <a:buSzPts val="2800"/>
              <a:buFont typeface="Assistant"/>
              <a:buNone/>
            </a:pPr>
            <a:r>
              <a:rPr lang="en-US" sz="2800">
                <a:solidFill>
                  <a:schemeClr val="lt1"/>
                </a:solidFill>
                <a:latin typeface="Assistant"/>
                <a:ea typeface="Assistant"/>
                <a:cs typeface="Assistant"/>
                <a:sym typeface="Assistant"/>
              </a:rPr>
              <a:t>פרשת הדיפ פייק של תלמידות בספרד (2023)</a:t>
            </a:r>
            <a:endParaRPr sz="2800">
              <a:solidFill>
                <a:schemeClr val="lt1"/>
              </a:solidFill>
              <a:latin typeface="Calibri"/>
              <a:ea typeface="Calibri"/>
              <a:cs typeface="Calibri"/>
              <a:sym typeface="Calibri"/>
            </a:endParaRPr>
          </a:p>
        </p:txBody>
      </p:sp>
      <p:sp>
        <p:nvSpPr>
          <p:cNvPr id="306" name="Google Shape;306;p15"/>
          <p:cNvSpPr/>
          <p:nvPr/>
        </p:nvSpPr>
        <p:spPr>
          <a:xfrm>
            <a:off x="284644" y="4002192"/>
            <a:ext cx="9148050" cy="930548"/>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מה קרה? </a:t>
            </a:r>
            <a:endParaRPr/>
          </a:p>
          <a:p>
            <a:pPr indent="0" lvl="0" marL="0" marR="0" rtl="1" algn="r">
              <a:lnSpc>
                <a:spcPct val="73214"/>
              </a:lnSpc>
              <a:spcBef>
                <a:spcPts val="0"/>
              </a:spcBef>
              <a:spcAft>
                <a:spcPts val="0"/>
              </a:spcAft>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תמונות מזויפות של תלמידות בית ספר הופצו בווטסאפ</a:t>
            </a:r>
            <a:endParaRPr sz="2800">
              <a:solidFill>
                <a:schemeClr val="lt1"/>
              </a:solidFill>
              <a:latin typeface="Calibri"/>
              <a:ea typeface="Calibri"/>
              <a:cs typeface="Calibri"/>
              <a:sym typeface="Calibri"/>
            </a:endParaRPr>
          </a:p>
        </p:txBody>
      </p:sp>
      <p:sp>
        <p:nvSpPr>
          <p:cNvPr id="307" name="Google Shape;307;p15"/>
          <p:cNvSpPr/>
          <p:nvPr/>
        </p:nvSpPr>
        <p:spPr>
          <a:xfrm>
            <a:off x="284644" y="5457992"/>
            <a:ext cx="9148050" cy="1032230"/>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ההשפעה</a:t>
            </a:r>
            <a:endParaRPr b="1" sz="2800">
              <a:solidFill>
                <a:srgbClr val="97B8FF"/>
              </a:solidFill>
              <a:latin typeface="Assistant"/>
              <a:ea typeface="Assistant"/>
              <a:cs typeface="Assistant"/>
              <a:sym typeface="Assistant"/>
            </a:endParaRPr>
          </a:p>
          <a:p>
            <a:pPr indent="-165100" lvl="0" marL="342900" marR="0" rtl="1" algn="r">
              <a:lnSpc>
                <a:spcPct val="73214"/>
              </a:lnSpc>
              <a:spcBef>
                <a:spcPts val="0"/>
              </a:spcBef>
              <a:spcAft>
                <a:spcPts val="0"/>
              </a:spcAft>
              <a:buClr>
                <a:schemeClr val="dk1"/>
              </a:buClr>
              <a:buSzPts val="2800"/>
              <a:buFont typeface="Calibri"/>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פגיעה נפשית קשה בקורבנות, דיון ציבורי על הגנת קטינים</a:t>
            </a:r>
            <a:endParaRPr sz="2800">
              <a:solidFill>
                <a:schemeClr val="lt1"/>
              </a:solidFill>
              <a:latin typeface="Calibri"/>
              <a:ea typeface="Calibri"/>
              <a:cs typeface="Calibri"/>
              <a:sym typeface="Calibri"/>
            </a:endParaRPr>
          </a:p>
        </p:txBody>
      </p:sp>
      <p:sp>
        <p:nvSpPr>
          <p:cNvPr id="308" name="Google Shape;308;p15"/>
          <p:cNvSpPr/>
          <p:nvPr/>
        </p:nvSpPr>
        <p:spPr>
          <a:xfrm>
            <a:off x="233392" y="7015475"/>
            <a:ext cx="9199302" cy="994288"/>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הלקח</a:t>
            </a:r>
            <a:endParaRPr b="1" sz="2800">
              <a:solidFill>
                <a:srgbClr val="97B8FF"/>
              </a:solidFill>
              <a:latin typeface="Assistant"/>
              <a:ea typeface="Assistant"/>
              <a:cs typeface="Assistant"/>
              <a:sym typeface="Assistant"/>
            </a:endParaRPr>
          </a:p>
          <a:p>
            <a:pPr indent="0" lvl="0" marL="0" marR="0" rtl="1" algn="r">
              <a:lnSpc>
                <a:spcPct val="73214"/>
              </a:lnSpc>
              <a:spcBef>
                <a:spcPts val="0"/>
              </a:spcBef>
              <a:spcAft>
                <a:spcPts val="0"/>
              </a:spcAft>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חשיבות החקיקה והאכיפה בנושא דיפ פייק של קטינים</a:t>
            </a:r>
            <a:endParaRPr sz="2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6"/>
          <p:cNvSpPr/>
          <p:nvPr/>
        </p:nvSpPr>
        <p:spPr>
          <a:xfrm>
            <a:off x="3790950" y="794265"/>
            <a:ext cx="4061102" cy="633771"/>
          </a:xfrm>
          <a:prstGeom prst="rect">
            <a:avLst/>
          </a:prstGeom>
          <a:noFill/>
          <a:ln>
            <a:noFill/>
          </a:ln>
        </p:spPr>
        <p:txBody>
          <a:bodyPr anchorCtr="0" anchor="t" bIns="0" lIns="0" spcFirstLastPara="1" rIns="0" wrap="square" tIns="0">
            <a:noAutofit/>
          </a:bodyPr>
          <a:lstStyle/>
          <a:p>
            <a:pPr indent="0" lvl="0" marL="0" marR="0" rtl="1" algn="r">
              <a:lnSpc>
                <a:spcPct val="90909"/>
              </a:lnSpc>
              <a:spcBef>
                <a:spcPts val="0"/>
              </a:spcBef>
              <a:spcAft>
                <a:spcPts val="0"/>
              </a:spcAft>
              <a:buClr>
                <a:srgbClr val="97B8FF"/>
              </a:buClr>
              <a:buSzPts val="4400"/>
              <a:buFont typeface="Assistant"/>
              <a:buNone/>
            </a:pPr>
            <a:r>
              <a:rPr lang="en-US" sz="4400">
                <a:solidFill>
                  <a:srgbClr val="97B8FF"/>
                </a:solidFill>
                <a:latin typeface="Assistant"/>
                <a:ea typeface="Assistant"/>
                <a:cs typeface="Assistant"/>
                <a:sym typeface="Assistant"/>
              </a:rPr>
              <a:t>דיפ פייק בתקשורת</a:t>
            </a:r>
            <a:endParaRPr sz="4400">
              <a:solidFill>
                <a:schemeClr val="dk1"/>
              </a:solidFill>
              <a:latin typeface="Arial"/>
              <a:ea typeface="Arial"/>
              <a:cs typeface="Arial"/>
              <a:sym typeface="Arial"/>
            </a:endParaRPr>
          </a:p>
        </p:txBody>
      </p:sp>
      <p:sp>
        <p:nvSpPr>
          <p:cNvPr id="315" name="Google Shape;315;p16"/>
          <p:cNvSpPr/>
          <p:nvPr/>
        </p:nvSpPr>
        <p:spPr>
          <a:xfrm>
            <a:off x="570309" y="4517350"/>
            <a:ext cx="4333637" cy="260747"/>
          </a:xfrm>
          <a:prstGeom prst="rect">
            <a:avLst/>
          </a:prstGeom>
          <a:noFill/>
          <a:ln>
            <a:noFill/>
          </a:ln>
        </p:spPr>
        <p:txBody>
          <a:bodyPr anchorCtr="0" anchor="t" bIns="0" lIns="0" spcFirstLastPara="1" rIns="0" wrap="square" tIns="0">
            <a:noAutofit/>
          </a:bodyPr>
          <a:lstStyle/>
          <a:p>
            <a:pPr indent="0" lvl="0" marL="0" marR="0" rtl="1" algn="r">
              <a:lnSpc>
                <a:spcPct val="164000"/>
              </a:lnSpc>
              <a:spcBef>
                <a:spcPts val="0"/>
              </a:spcBef>
              <a:spcAft>
                <a:spcPts val="0"/>
              </a:spcAft>
              <a:buClr>
                <a:schemeClr val="dk1"/>
              </a:buClr>
              <a:buSzPts val="1250"/>
              <a:buFont typeface="Calibri"/>
              <a:buNone/>
            </a:pPr>
            <a:r>
              <a:t/>
            </a:r>
            <a:endParaRPr sz="1250">
              <a:solidFill>
                <a:schemeClr val="dk1"/>
              </a:solidFill>
              <a:latin typeface="Arial"/>
              <a:ea typeface="Arial"/>
              <a:cs typeface="Arial"/>
              <a:sym typeface="Arial"/>
            </a:endParaRPr>
          </a:p>
        </p:txBody>
      </p:sp>
      <p:sp>
        <p:nvSpPr>
          <p:cNvPr id="316" name="Google Shape;316;p16"/>
          <p:cNvSpPr/>
          <p:nvPr/>
        </p:nvSpPr>
        <p:spPr>
          <a:xfrm>
            <a:off x="5156002" y="8148876"/>
            <a:ext cx="2036921" cy="254556"/>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1600"/>
              <a:buFont typeface="Assistant"/>
              <a:buNone/>
            </a:pPr>
            <a:r>
              <a:rPr lang="en-US" sz="1600">
                <a:solidFill>
                  <a:srgbClr val="E0D6DE"/>
                </a:solidFill>
                <a:latin typeface="Assistant"/>
                <a:ea typeface="Assistant"/>
                <a:cs typeface="Assistant"/>
                <a:sym typeface="Assistant"/>
              </a:rPr>
              <a:t>חינוך</a:t>
            </a:r>
            <a:endParaRPr sz="1600">
              <a:solidFill>
                <a:schemeClr val="dk1"/>
              </a:solidFill>
              <a:latin typeface="Arial"/>
              <a:ea typeface="Arial"/>
              <a:cs typeface="Arial"/>
              <a:sym typeface="Arial"/>
            </a:endParaRPr>
          </a:p>
        </p:txBody>
      </p:sp>
      <p:sp>
        <p:nvSpPr>
          <p:cNvPr id="317" name="Google Shape;317;p16"/>
          <p:cNvSpPr/>
          <p:nvPr/>
        </p:nvSpPr>
        <p:spPr>
          <a:xfrm>
            <a:off x="2859286" y="8501182"/>
            <a:ext cx="4333637" cy="260747"/>
          </a:xfrm>
          <a:prstGeom prst="rect">
            <a:avLst/>
          </a:prstGeom>
          <a:noFill/>
          <a:ln>
            <a:noFill/>
          </a:ln>
        </p:spPr>
        <p:txBody>
          <a:bodyPr anchorCtr="0" anchor="t" bIns="0" lIns="0" spcFirstLastPara="1" rIns="0" wrap="square" tIns="0">
            <a:noAutofit/>
          </a:bodyPr>
          <a:lstStyle/>
          <a:p>
            <a:pPr indent="0" lvl="0" marL="0" marR="0" rtl="1" algn="r">
              <a:lnSpc>
                <a:spcPct val="164000"/>
              </a:lnSpc>
              <a:spcBef>
                <a:spcPts val="0"/>
              </a:spcBef>
              <a:spcAft>
                <a:spcPts val="0"/>
              </a:spcAft>
              <a:buClr>
                <a:schemeClr val="dk1"/>
              </a:buClr>
              <a:buSzPts val="1250"/>
              <a:buFont typeface="Calibri"/>
              <a:buNone/>
            </a:pPr>
            <a:r>
              <a:t/>
            </a:r>
            <a:endParaRPr sz="1250">
              <a:solidFill>
                <a:schemeClr val="dk1"/>
              </a:solidFill>
              <a:latin typeface="Arial"/>
              <a:ea typeface="Arial"/>
              <a:cs typeface="Arial"/>
              <a:sym typeface="Arial"/>
            </a:endParaRPr>
          </a:p>
        </p:txBody>
      </p:sp>
      <p:sp>
        <p:nvSpPr>
          <p:cNvPr id="318" name="Google Shape;318;p16"/>
          <p:cNvSpPr/>
          <p:nvPr/>
        </p:nvSpPr>
        <p:spPr>
          <a:xfrm>
            <a:off x="9734074" y="8148876"/>
            <a:ext cx="2036921" cy="254556"/>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1600"/>
              <a:buFont typeface="Assistant"/>
              <a:buNone/>
            </a:pPr>
            <a:r>
              <a:rPr lang="en-US" sz="1600">
                <a:solidFill>
                  <a:srgbClr val="E0D6DE"/>
                </a:solidFill>
                <a:latin typeface="Assistant"/>
                <a:ea typeface="Assistant"/>
                <a:cs typeface="Assistant"/>
                <a:sym typeface="Assistant"/>
              </a:rPr>
              <a:t>בידור</a:t>
            </a:r>
            <a:endParaRPr sz="1600">
              <a:solidFill>
                <a:schemeClr val="dk1"/>
              </a:solidFill>
              <a:latin typeface="Arial"/>
              <a:ea typeface="Arial"/>
              <a:cs typeface="Arial"/>
              <a:sym typeface="Arial"/>
            </a:endParaRPr>
          </a:p>
        </p:txBody>
      </p:sp>
      <p:sp>
        <p:nvSpPr>
          <p:cNvPr id="319" name="Google Shape;319;p16"/>
          <p:cNvSpPr/>
          <p:nvPr/>
        </p:nvSpPr>
        <p:spPr>
          <a:xfrm>
            <a:off x="284644" y="2516484"/>
            <a:ext cx="9148050" cy="994288"/>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Clr>
                <a:srgbClr val="97B8FF"/>
              </a:buClr>
              <a:buSzPts val="2800"/>
              <a:buFont typeface="Assistant"/>
              <a:buNone/>
            </a:pPr>
            <a:r>
              <a:rPr b="1" lang="en-US" sz="2800">
                <a:solidFill>
                  <a:srgbClr val="97B8FF"/>
                </a:solidFill>
                <a:latin typeface="Assistant"/>
                <a:ea typeface="Assistant"/>
                <a:cs typeface="Assistant"/>
                <a:sym typeface="Assistant"/>
              </a:rPr>
              <a:t>הדוגמה</a:t>
            </a:r>
            <a:endParaRPr b="1" sz="2800">
              <a:solidFill>
                <a:srgbClr val="97B8FF"/>
              </a:solidFill>
              <a:latin typeface="Assistant"/>
              <a:ea typeface="Assistant"/>
              <a:cs typeface="Assistant"/>
              <a:sym typeface="Assistant"/>
            </a:endParaRPr>
          </a:p>
          <a:p>
            <a:pPr indent="0" lvl="0" marL="0" marR="0" rtl="1" algn="r">
              <a:lnSpc>
                <a:spcPct val="73214"/>
              </a:lnSpc>
              <a:spcBef>
                <a:spcPts val="0"/>
              </a:spcBef>
              <a:spcAft>
                <a:spcPts val="0"/>
              </a:spcAft>
              <a:buClr>
                <a:schemeClr val="dk1"/>
              </a:buClr>
              <a:buSzPts val="2800"/>
              <a:buFont typeface="Calibri"/>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סרטון הדיפ פייק של ביידן מכריז על גיוס חובה (2023)</a:t>
            </a:r>
            <a:endParaRPr sz="2800">
              <a:solidFill>
                <a:schemeClr val="lt1"/>
              </a:solidFill>
              <a:latin typeface="Calibri"/>
              <a:ea typeface="Calibri"/>
              <a:cs typeface="Calibri"/>
              <a:sym typeface="Calibri"/>
            </a:endParaRPr>
          </a:p>
        </p:txBody>
      </p:sp>
      <p:sp>
        <p:nvSpPr>
          <p:cNvPr id="320" name="Google Shape;320;p16"/>
          <p:cNvSpPr/>
          <p:nvPr/>
        </p:nvSpPr>
        <p:spPr>
          <a:xfrm>
            <a:off x="284644" y="4002192"/>
            <a:ext cx="9148050" cy="930548"/>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מה קרה? </a:t>
            </a:r>
            <a:endParaRPr/>
          </a:p>
          <a:p>
            <a:pPr indent="0" lvl="0" marL="0" marR="0" rtl="1" algn="r">
              <a:lnSpc>
                <a:spcPct val="73214"/>
              </a:lnSpc>
              <a:spcBef>
                <a:spcPts val="0"/>
              </a:spcBef>
              <a:spcAft>
                <a:spcPts val="0"/>
              </a:spcAft>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הופץ סרטון שבו נראה הנשיא ביידן מכריז על גיוס חובה</a:t>
            </a:r>
            <a:endParaRPr sz="2800">
              <a:solidFill>
                <a:schemeClr val="lt1"/>
              </a:solidFill>
              <a:latin typeface="Calibri"/>
              <a:ea typeface="Calibri"/>
              <a:cs typeface="Calibri"/>
              <a:sym typeface="Calibri"/>
            </a:endParaRPr>
          </a:p>
        </p:txBody>
      </p:sp>
      <p:sp>
        <p:nvSpPr>
          <p:cNvPr id="321" name="Google Shape;321;p16"/>
          <p:cNvSpPr/>
          <p:nvPr/>
        </p:nvSpPr>
        <p:spPr>
          <a:xfrm>
            <a:off x="284644" y="5457992"/>
            <a:ext cx="9148050" cy="1032230"/>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ההשפעה</a:t>
            </a:r>
            <a:endParaRPr b="1" sz="2800">
              <a:solidFill>
                <a:srgbClr val="97B8FF"/>
              </a:solidFill>
              <a:latin typeface="Assistant"/>
              <a:ea typeface="Assistant"/>
              <a:cs typeface="Assistant"/>
              <a:sym typeface="Assistant"/>
            </a:endParaRPr>
          </a:p>
          <a:p>
            <a:pPr indent="-165100" lvl="0" marL="342900" marR="0" rtl="1" algn="r">
              <a:lnSpc>
                <a:spcPct val="73214"/>
              </a:lnSpc>
              <a:spcBef>
                <a:spcPts val="0"/>
              </a:spcBef>
              <a:spcAft>
                <a:spcPts val="0"/>
              </a:spcAft>
              <a:buClr>
                <a:schemeClr val="dk1"/>
              </a:buClr>
              <a:buSzPts val="2800"/>
              <a:buFont typeface="Calibri"/>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בלבול בקרב צעירים אמריקאים, צורך בהכחשה רשמית</a:t>
            </a:r>
            <a:endParaRPr sz="2800">
              <a:solidFill>
                <a:schemeClr val="lt1"/>
              </a:solidFill>
              <a:latin typeface="Calibri"/>
              <a:ea typeface="Calibri"/>
              <a:cs typeface="Calibri"/>
              <a:sym typeface="Calibri"/>
            </a:endParaRPr>
          </a:p>
        </p:txBody>
      </p:sp>
      <p:sp>
        <p:nvSpPr>
          <p:cNvPr id="322" name="Google Shape;322;p16"/>
          <p:cNvSpPr/>
          <p:nvPr/>
        </p:nvSpPr>
        <p:spPr>
          <a:xfrm>
            <a:off x="233392" y="7015475"/>
            <a:ext cx="9199302" cy="994288"/>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הלקח</a:t>
            </a:r>
            <a:endParaRPr b="1" sz="2800">
              <a:solidFill>
                <a:srgbClr val="97B8FF"/>
              </a:solidFill>
              <a:latin typeface="Assistant"/>
              <a:ea typeface="Assistant"/>
              <a:cs typeface="Assistant"/>
              <a:sym typeface="Assistant"/>
            </a:endParaRPr>
          </a:p>
          <a:p>
            <a:pPr indent="0" lvl="0" marL="0" marR="0" rtl="1" algn="r">
              <a:lnSpc>
                <a:spcPct val="73214"/>
              </a:lnSpc>
              <a:spcBef>
                <a:spcPts val="0"/>
              </a:spcBef>
              <a:spcAft>
                <a:spcPts val="0"/>
              </a:spcAft>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חשיבות האוריינות התקשורתית ובדיקת מקורות מידע</a:t>
            </a:r>
            <a:endParaRPr sz="2800">
              <a:solidFill>
                <a:schemeClr val="lt1"/>
              </a:solidFill>
              <a:latin typeface="Calibri"/>
              <a:ea typeface="Calibri"/>
              <a:cs typeface="Calibri"/>
              <a:sym typeface="Calibri"/>
            </a:endParaRPr>
          </a:p>
        </p:txBody>
      </p:sp>
      <p:pic>
        <p:nvPicPr>
          <p:cNvPr descr="preencoded.png" id="323" name="Google Shape;323;p16"/>
          <p:cNvPicPr preferRelativeResize="0"/>
          <p:nvPr/>
        </p:nvPicPr>
        <p:blipFill rotWithShape="1">
          <a:blip r:embed="rId3">
            <a:alphaModFix/>
          </a:blip>
          <a:srcRect b="0" l="33050" r="27954" t="0"/>
          <a:stretch/>
        </p:blipFill>
        <p:spPr>
          <a:xfrm>
            <a:off x="9718359" y="1"/>
            <a:ext cx="5143535" cy="8229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7"/>
          <p:cNvSpPr/>
          <p:nvPr/>
        </p:nvSpPr>
        <p:spPr>
          <a:xfrm>
            <a:off x="3790950" y="794265"/>
            <a:ext cx="4061102" cy="633771"/>
          </a:xfrm>
          <a:prstGeom prst="rect">
            <a:avLst/>
          </a:prstGeom>
          <a:noFill/>
          <a:ln>
            <a:noFill/>
          </a:ln>
        </p:spPr>
        <p:txBody>
          <a:bodyPr anchorCtr="0" anchor="t" bIns="0" lIns="0" spcFirstLastPara="1" rIns="0" wrap="square" tIns="0">
            <a:noAutofit/>
          </a:bodyPr>
          <a:lstStyle/>
          <a:p>
            <a:pPr indent="0" lvl="0" marL="0" marR="0" rtl="1" algn="r">
              <a:lnSpc>
                <a:spcPct val="90909"/>
              </a:lnSpc>
              <a:spcBef>
                <a:spcPts val="0"/>
              </a:spcBef>
              <a:spcAft>
                <a:spcPts val="0"/>
              </a:spcAft>
              <a:buClr>
                <a:srgbClr val="97B8FF"/>
              </a:buClr>
              <a:buSzPts val="4400"/>
              <a:buFont typeface="Assistant"/>
              <a:buNone/>
            </a:pPr>
            <a:r>
              <a:rPr lang="en-US" sz="4400">
                <a:solidFill>
                  <a:srgbClr val="97B8FF"/>
                </a:solidFill>
                <a:latin typeface="Assistant"/>
                <a:ea typeface="Assistant"/>
                <a:cs typeface="Assistant"/>
                <a:sym typeface="Assistant"/>
              </a:rPr>
              <a:t>דיפ פייק בפוליטיקה</a:t>
            </a:r>
            <a:endParaRPr sz="4400">
              <a:solidFill>
                <a:schemeClr val="dk1"/>
              </a:solidFill>
              <a:latin typeface="Arial"/>
              <a:ea typeface="Arial"/>
              <a:cs typeface="Arial"/>
              <a:sym typeface="Arial"/>
            </a:endParaRPr>
          </a:p>
        </p:txBody>
      </p:sp>
      <p:sp>
        <p:nvSpPr>
          <p:cNvPr id="330" name="Google Shape;330;p17"/>
          <p:cNvSpPr/>
          <p:nvPr/>
        </p:nvSpPr>
        <p:spPr>
          <a:xfrm>
            <a:off x="570309" y="4517350"/>
            <a:ext cx="4333637" cy="260747"/>
          </a:xfrm>
          <a:prstGeom prst="rect">
            <a:avLst/>
          </a:prstGeom>
          <a:noFill/>
          <a:ln>
            <a:noFill/>
          </a:ln>
        </p:spPr>
        <p:txBody>
          <a:bodyPr anchorCtr="0" anchor="t" bIns="0" lIns="0" spcFirstLastPara="1" rIns="0" wrap="square" tIns="0">
            <a:noAutofit/>
          </a:bodyPr>
          <a:lstStyle/>
          <a:p>
            <a:pPr indent="0" lvl="0" marL="0" marR="0" rtl="1" algn="r">
              <a:lnSpc>
                <a:spcPct val="164000"/>
              </a:lnSpc>
              <a:spcBef>
                <a:spcPts val="0"/>
              </a:spcBef>
              <a:spcAft>
                <a:spcPts val="0"/>
              </a:spcAft>
              <a:buClr>
                <a:schemeClr val="dk1"/>
              </a:buClr>
              <a:buSzPts val="1250"/>
              <a:buFont typeface="Calibri"/>
              <a:buNone/>
            </a:pPr>
            <a:r>
              <a:t/>
            </a:r>
            <a:endParaRPr sz="1250">
              <a:solidFill>
                <a:schemeClr val="dk1"/>
              </a:solidFill>
              <a:latin typeface="Arial"/>
              <a:ea typeface="Arial"/>
              <a:cs typeface="Arial"/>
              <a:sym typeface="Arial"/>
            </a:endParaRPr>
          </a:p>
        </p:txBody>
      </p:sp>
      <p:sp>
        <p:nvSpPr>
          <p:cNvPr id="331" name="Google Shape;331;p17"/>
          <p:cNvSpPr/>
          <p:nvPr/>
        </p:nvSpPr>
        <p:spPr>
          <a:xfrm>
            <a:off x="5156002" y="8148876"/>
            <a:ext cx="2036921" cy="254556"/>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1600"/>
              <a:buFont typeface="Assistant"/>
              <a:buNone/>
            </a:pPr>
            <a:r>
              <a:rPr lang="en-US" sz="1600">
                <a:solidFill>
                  <a:srgbClr val="E0D6DE"/>
                </a:solidFill>
                <a:latin typeface="Assistant"/>
                <a:ea typeface="Assistant"/>
                <a:cs typeface="Assistant"/>
                <a:sym typeface="Assistant"/>
              </a:rPr>
              <a:t>חינוך</a:t>
            </a:r>
            <a:endParaRPr sz="1600">
              <a:solidFill>
                <a:schemeClr val="dk1"/>
              </a:solidFill>
              <a:latin typeface="Arial"/>
              <a:ea typeface="Arial"/>
              <a:cs typeface="Arial"/>
              <a:sym typeface="Arial"/>
            </a:endParaRPr>
          </a:p>
        </p:txBody>
      </p:sp>
      <p:sp>
        <p:nvSpPr>
          <p:cNvPr id="332" name="Google Shape;332;p17"/>
          <p:cNvSpPr/>
          <p:nvPr/>
        </p:nvSpPr>
        <p:spPr>
          <a:xfrm>
            <a:off x="2859286" y="8501182"/>
            <a:ext cx="4333637" cy="260747"/>
          </a:xfrm>
          <a:prstGeom prst="rect">
            <a:avLst/>
          </a:prstGeom>
          <a:noFill/>
          <a:ln>
            <a:noFill/>
          </a:ln>
        </p:spPr>
        <p:txBody>
          <a:bodyPr anchorCtr="0" anchor="t" bIns="0" lIns="0" spcFirstLastPara="1" rIns="0" wrap="square" tIns="0">
            <a:noAutofit/>
          </a:bodyPr>
          <a:lstStyle/>
          <a:p>
            <a:pPr indent="0" lvl="0" marL="0" marR="0" rtl="1" algn="r">
              <a:lnSpc>
                <a:spcPct val="164000"/>
              </a:lnSpc>
              <a:spcBef>
                <a:spcPts val="0"/>
              </a:spcBef>
              <a:spcAft>
                <a:spcPts val="0"/>
              </a:spcAft>
              <a:buClr>
                <a:schemeClr val="dk1"/>
              </a:buClr>
              <a:buSzPts val="1250"/>
              <a:buFont typeface="Calibri"/>
              <a:buNone/>
            </a:pPr>
            <a:r>
              <a:t/>
            </a:r>
            <a:endParaRPr sz="1250">
              <a:solidFill>
                <a:schemeClr val="dk1"/>
              </a:solidFill>
              <a:latin typeface="Arial"/>
              <a:ea typeface="Arial"/>
              <a:cs typeface="Arial"/>
              <a:sym typeface="Arial"/>
            </a:endParaRPr>
          </a:p>
        </p:txBody>
      </p:sp>
      <p:sp>
        <p:nvSpPr>
          <p:cNvPr id="333" name="Google Shape;333;p17"/>
          <p:cNvSpPr/>
          <p:nvPr/>
        </p:nvSpPr>
        <p:spPr>
          <a:xfrm>
            <a:off x="9734074" y="8148876"/>
            <a:ext cx="2036921" cy="254556"/>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1600"/>
              <a:buFont typeface="Assistant"/>
              <a:buNone/>
            </a:pPr>
            <a:r>
              <a:rPr lang="en-US" sz="1600">
                <a:solidFill>
                  <a:srgbClr val="E0D6DE"/>
                </a:solidFill>
                <a:latin typeface="Assistant"/>
                <a:ea typeface="Assistant"/>
                <a:cs typeface="Assistant"/>
                <a:sym typeface="Assistant"/>
              </a:rPr>
              <a:t>בידור</a:t>
            </a:r>
            <a:endParaRPr sz="1600">
              <a:solidFill>
                <a:schemeClr val="dk1"/>
              </a:solidFill>
              <a:latin typeface="Arial"/>
              <a:ea typeface="Arial"/>
              <a:cs typeface="Arial"/>
              <a:sym typeface="Arial"/>
            </a:endParaRPr>
          </a:p>
        </p:txBody>
      </p:sp>
      <p:sp>
        <p:nvSpPr>
          <p:cNvPr id="334" name="Google Shape;334;p17"/>
          <p:cNvSpPr/>
          <p:nvPr/>
        </p:nvSpPr>
        <p:spPr>
          <a:xfrm>
            <a:off x="310270" y="2152823"/>
            <a:ext cx="9148050" cy="994288"/>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Clr>
                <a:srgbClr val="97B8FF"/>
              </a:buClr>
              <a:buSzPts val="2800"/>
              <a:buFont typeface="Assistant"/>
              <a:buNone/>
            </a:pPr>
            <a:r>
              <a:rPr b="1" lang="en-US" sz="2800">
                <a:solidFill>
                  <a:srgbClr val="97B8FF"/>
                </a:solidFill>
                <a:latin typeface="Assistant"/>
                <a:ea typeface="Assistant"/>
                <a:cs typeface="Assistant"/>
                <a:sym typeface="Assistant"/>
              </a:rPr>
              <a:t>הדוגמה</a:t>
            </a:r>
            <a:endParaRPr b="1" sz="2800">
              <a:solidFill>
                <a:srgbClr val="97B8FF"/>
              </a:solidFill>
              <a:latin typeface="Assistant"/>
              <a:ea typeface="Assistant"/>
              <a:cs typeface="Assistant"/>
              <a:sym typeface="Assistant"/>
            </a:endParaRPr>
          </a:p>
          <a:p>
            <a:pPr indent="0" lvl="0" marL="0" marR="0" rtl="1" algn="r">
              <a:lnSpc>
                <a:spcPct val="73214"/>
              </a:lnSpc>
              <a:spcBef>
                <a:spcPts val="0"/>
              </a:spcBef>
              <a:spcAft>
                <a:spcPts val="0"/>
              </a:spcAft>
              <a:buClr>
                <a:schemeClr val="dk1"/>
              </a:buClr>
              <a:buSzPts val="2800"/>
              <a:buFont typeface="Calibri"/>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סרטון הדיפ פייק של נשיא אוקראינה זלנסקי (2022)</a:t>
            </a:r>
            <a:endParaRPr sz="2800">
              <a:solidFill>
                <a:schemeClr val="lt1"/>
              </a:solidFill>
              <a:latin typeface="Calibri"/>
              <a:ea typeface="Calibri"/>
              <a:cs typeface="Calibri"/>
              <a:sym typeface="Calibri"/>
            </a:endParaRPr>
          </a:p>
        </p:txBody>
      </p:sp>
      <p:sp>
        <p:nvSpPr>
          <p:cNvPr id="335" name="Google Shape;335;p17"/>
          <p:cNvSpPr/>
          <p:nvPr/>
        </p:nvSpPr>
        <p:spPr>
          <a:xfrm>
            <a:off x="259018" y="3615850"/>
            <a:ext cx="9148050" cy="1378152"/>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מה קרה? </a:t>
            </a:r>
            <a:endParaRPr/>
          </a:p>
          <a:p>
            <a:pPr indent="0" lvl="0" marL="0" marR="0" rtl="1" algn="r">
              <a:lnSpc>
                <a:spcPct val="73214"/>
              </a:lnSpc>
              <a:spcBef>
                <a:spcPts val="0"/>
              </a:spcBef>
              <a:spcAft>
                <a:spcPts val="0"/>
              </a:spcAft>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במהלך המלחמה באוקראינה הופץ סרטון דיפ פייק </a:t>
            </a:r>
            <a:endParaRPr/>
          </a:p>
          <a:p>
            <a:pPr indent="0" lvl="0" marL="0" marR="0" rtl="1" algn="r">
              <a:spcBef>
                <a:spcPts val="0"/>
              </a:spcBef>
              <a:spcAft>
                <a:spcPts val="0"/>
              </a:spcAft>
              <a:buNone/>
            </a:pPr>
            <a:r>
              <a:rPr lang="en-US" sz="2800">
                <a:solidFill>
                  <a:schemeClr val="lt1"/>
                </a:solidFill>
                <a:latin typeface="Assistant"/>
                <a:ea typeface="Assistant"/>
                <a:cs typeface="Assistant"/>
                <a:sym typeface="Assistant"/>
              </a:rPr>
              <a:t>שבו נראה זלנסקי קורא לחייליו להניח את נשקם</a:t>
            </a:r>
            <a:endParaRPr sz="2800">
              <a:solidFill>
                <a:schemeClr val="lt1"/>
              </a:solidFill>
              <a:latin typeface="Calibri"/>
              <a:ea typeface="Calibri"/>
              <a:cs typeface="Calibri"/>
              <a:sym typeface="Calibri"/>
            </a:endParaRPr>
          </a:p>
        </p:txBody>
      </p:sp>
      <p:sp>
        <p:nvSpPr>
          <p:cNvPr id="336" name="Google Shape;336;p17"/>
          <p:cNvSpPr/>
          <p:nvPr/>
        </p:nvSpPr>
        <p:spPr>
          <a:xfrm>
            <a:off x="259018" y="5281063"/>
            <a:ext cx="9148050" cy="1032230"/>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ההשפעה</a:t>
            </a:r>
            <a:endParaRPr b="1" sz="2800">
              <a:solidFill>
                <a:srgbClr val="97B8FF"/>
              </a:solidFill>
              <a:latin typeface="Assistant"/>
              <a:ea typeface="Assistant"/>
              <a:cs typeface="Assistant"/>
              <a:sym typeface="Assistant"/>
            </a:endParaRPr>
          </a:p>
          <a:p>
            <a:pPr indent="-165100" lvl="0" marL="342900" marR="0" rtl="1" algn="r">
              <a:lnSpc>
                <a:spcPct val="73214"/>
              </a:lnSpc>
              <a:spcBef>
                <a:spcPts val="0"/>
              </a:spcBef>
              <a:spcAft>
                <a:spcPts val="0"/>
              </a:spcAft>
              <a:buClr>
                <a:schemeClr val="dk1"/>
              </a:buClr>
              <a:buSzPts val="2800"/>
              <a:buFont typeface="Calibri"/>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הסרטון גרם לבלבול זמני אך זוהה מהר כמזויף</a:t>
            </a:r>
            <a:endParaRPr sz="2800">
              <a:solidFill>
                <a:schemeClr val="lt1"/>
              </a:solidFill>
              <a:latin typeface="Calibri"/>
              <a:ea typeface="Calibri"/>
              <a:cs typeface="Calibri"/>
              <a:sym typeface="Calibri"/>
            </a:endParaRPr>
          </a:p>
        </p:txBody>
      </p:sp>
      <p:sp>
        <p:nvSpPr>
          <p:cNvPr id="337" name="Google Shape;337;p17"/>
          <p:cNvSpPr/>
          <p:nvPr/>
        </p:nvSpPr>
        <p:spPr>
          <a:xfrm>
            <a:off x="259018" y="6672972"/>
            <a:ext cx="9199302" cy="1032231"/>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הלקח</a:t>
            </a:r>
            <a:endParaRPr b="1" sz="2800">
              <a:solidFill>
                <a:srgbClr val="97B8FF"/>
              </a:solidFill>
              <a:latin typeface="Assistant"/>
              <a:ea typeface="Assistant"/>
              <a:cs typeface="Assistant"/>
              <a:sym typeface="Assistant"/>
            </a:endParaRPr>
          </a:p>
          <a:p>
            <a:pPr indent="0" lvl="0" marL="0" marR="0" rtl="1" algn="r">
              <a:lnSpc>
                <a:spcPct val="73214"/>
              </a:lnSpc>
              <a:spcBef>
                <a:spcPts val="0"/>
              </a:spcBef>
              <a:spcAft>
                <a:spcPts val="0"/>
              </a:spcAft>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חשיבות האימות המהיר והתגובה המיידית של מנהיגים במקרי דיפ פייק</a:t>
            </a:r>
            <a:endParaRPr sz="2800">
              <a:solidFill>
                <a:schemeClr val="lt1"/>
              </a:solidFill>
              <a:latin typeface="Calibri"/>
              <a:ea typeface="Calibri"/>
              <a:cs typeface="Calibri"/>
              <a:sym typeface="Calibri"/>
            </a:endParaRPr>
          </a:p>
        </p:txBody>
      </p:sp>
      <p:pic>
        <p:nvPicPr>
          <p:cNvPr descr="preencoded.png" id="338" name="Google Shape;338;p17"/>
          <p:cNvPicPr preferRelativeResize="0"/>
          <p:nvPr/>
        </p:nvPicPr>
        <p:blipFill rotWithShape="1">
          <a:blip r:embed="rId3">
            <a:alphaModFix/>
          </a:blip>
          <a:srcRect b="0" l="30825" r="30738" t="0"/>
          <a:stretch/>
        </p:blipFill>
        <p:spPr>
          <a:xfrm>
            <a:off x="9718359" y="-40779"/>
            <a:ext cx="5143535" cy="827037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8"/>
          <p:cNvSpPr/>
          <p:nvPr/>
        </p:nvSpPr>
        <p:spPr>
          <a:xfrm>
            <a:off x="2239805" y="794265"/>
            <a:ext cx="5612247" cy="633771"/>
          </a:xfrm>
          <a:prstGeom prst="rect">
            <a:avLst/>
          </a:prstGeom>
          <a:noFill/>
          <a:ln>
            <a:noFill/>
          </a:ln>
        </p:spPr>
        <p:txBody>
          <a:bodyPr anchorCtr="0" anchor="t" bIns="0" lIns="0" spcFirstLastPara="1" rIns="0" wrap="square" tIns="0">
            <a:noAutofit/>
          </a:bodyPr>
          <a:lstStyle/>
          <a:p>
            <a:pPr indent="0" lvl="0" marL="0" marR="0" rtl="1" algn="r">
              <a:lnSpc>
                <a:spcPct val="90909"/>
              </a:lnSpc>
              <a:spcBef>
                <a:spcPts val="0"/>
              </a:spcBef>
              <a:spcAft>
                <a:spcPts val="0"/>
              </a:spcAft>
              <a:buClr>
                <a:srgbClr val="97B8FF"/>
              </a:buClr>
              <a:buSzPts val="4400"/>
              <a:buFont typeface="Assistant"/>
              <a:buNone/>
            </a:pPr>
            <a:r>
              <a:rPr lang="en-US" sz="4400">
                <a:solidFill>
                  <a:srgbClr val="97B8FF"/>
                </a:solidFill>
                <a:latin typeface="Assistant"/>
                <a:ea typeface="Assistant"/>
                <a:cs typeface="Assistant"/>
                <a:sym typeface="Assistant"/>
              </a:rPr>
              <a:t>דיפ פייק בתעשיית הבידור</a:t>
            </a:r>
            <a:endParaRPr sz="4400">
              <a:solidFill>
                <a:schemeClr val="dk1"/>
              </a:solidFill>
              <a:latin typeface="Arial"/>
              <a:ea typeface="Arial"/>
              <a:cs typeface="Arial"/>
              <a:sym typeface="Arial"/>
            </a:endParaRPr>
          </a:p>
        </p:txBody>
      </p:sp>
      <p:sp>
        <p:nvSpPr>
          <p:cNvPr id="345" name="Google Shape;345;p18"/>
          <p:cNvSpPr/>
          <p:nvPr/>
        </p:nvSpPr>
        <p:spPr>
          <a:xfrm>
            <a:off x="570309" y="4517350"/>
            <a:ext cx="4333637" cy="260747"/>
          </a:xfrm>
          <a:prstGeom prst="rect">
            <a:avLst/>
          </a:prstGeom>
          <a:noFill/>
          <a:ln>
            <a:noFill/>
          </a:ln>
        </p:spPr>
        <p:txBody>
          <a:bodyPr anchorCtr="0" anchor="t" bIns="0" lIns="0" spcFirstLastPara="1" rIns="0" wrap="square" tIns="0">
            <a:noAutofit/>
          </a:bodyPr>
          <a:lstStyle/>
          <a:p>
            <a:pPr indent="0" lvl="0" marL="0" marR="0" rtl="1" algn="r">
              <a:lnSpc>
                <a:spcPct val="164000"/>
              </a:lnSpc>
              <a:spcBef>
                <a:spcPts val="0"/>
              </a:spcBef>
              <a:spcAft>
                <a:spcPts val="0"/>
              </a:spcAft>
              <a:buClr>
                <a:schemeClr val="dk1"/>
              </a:buClr>
              <a:buSzPts val="1250"/>
              <a:buFont typeface="Calibri"/>
              <a:buNone/>
            </a:pPr>
            <a:r>
              <a:t/>
            </a:r>
            <a:endParaRPr sz="1250">
              <a:solidFill>
                <a:schemeClr val="dk1"/>
              </a:solidFill>
              <a:latin typeface="Arial"/>
              <a:ea typeface="Arial"/>
              <a:cs typeface="Arial"/>
              <a:sym typeface="Arial"/>
            </a:endParaRPr>
          </a:p>
        </p:txBody>
      </p:sp>
      <p:sp>
        <p:nvSpPr>
          <p:cNvPr id="346" name="Google Shape;346;p18"/>
          <p:cNvSpPr/>
          <p:nvPr/>
        </p:nvSpPr>
        <p:spPr>
          <a:xfrm>
            <a:off x="5156002" y="8148876"/>
            <a:ext cx="2036921" cy="254556"/>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1600"/>
              <a:buFont typeface="Assistant"/>
              <a:buNone/>
            </a:pPr>
            <a:r>
              <a:rPr lang="en-US" sz="1600">
                <a:solidFill>
                  <a:srgbClr val="E0D6DE"/>
                </a:solidFill>
                <a:latin typeface="Assistant"/>
                <a:ea typeface="Assistant"/>
                <a:cs typeface="Assistant"/>
                <a:sym typeface="Assistant"/>
              </a:rPr>
              <a:t>חינוך</a:t>
            </a:r>
            <a:endParaRPr sz="1600">
              <a:solidFill>
                <a:schemeClr val="dk1"/>
              </a:solidFill>
              <a:latin typeface="Arial"/>
              <a:ea typeface="Arial"/>
              <a:cs typeface="Arial"/>
              <a:sym typeface="Arial"/>
            </a:endParaRPr>
          </a:p>
        </p:txBody>
      </p:sp>
      <p:sp>
        <p:nvSpPr>
          <p:cNvPr id="347" name="Google Shape;347;p18"/>
          <p:cNvSpPr/>
          <p:nvPr/>
        </p:nvSpPr>
        <p:spPr>
          <a:xfrm>
            <a:off x="2859286" y="8501182"/>
            <a:ext cx="4333637" cy="260747"/>
          </a:xfrm>
          <a:prstGeom prst="rect">
            <a:avLst/>
          </a:prstGeom>
          <a:noFill/>
          <a:ln>
            <a:noFill/>
          </a:ln>
        </p:spPr>
        <p:txBody>
          <a:bodyPr anchorCtr="0" anchor="t" bIns="0" lIns="0" spcFirstLastPara="1" rIns="0" wrap="square" tIns="0">
            <a:noAutofit/>
          </a:bodyPr>
          <a:lstStyle/>
          <a:p>
            <a:pPr indent="0" lvl="0" marL="0" marR="0" rtl="1" algn="r">
              <a:lnSpc>
                <a:spcPct val="164000"/>
              </a:lnSpc>
              <a:spcBef>
                <a:spcPts val="0"/>
              </a:spcBef>
              <a:spcAft>
                <a:spcPts val="0"/>
              </a:spcAft>
              <a:buClr>
                <a:schemeClr val="dk1"/>
              </a:buClr>
              <a:buSzPts val="1250"/>
              <a:buFont typeface="Calibri"/>
              <a:buNone/>
            </a:pPr>
            <a:r>
              <a:t/>
            </a:r>
            <a:endParaRPr sz="1250">
              <a:solidFill>
                <a:schemeClr val="dk1"/>
              </a:solidFill>
              <a:latin typeface="Arial"/>
              <a:ea typeface="Arial"/>
              <a:cs typeface="Arial"/>
              <a:sym typeface="Arial"/>
            </a:endParaRPr>
          </a:p>
        </p:txBody>
      </p:sp>
      <p:sp>
        <p:nvSpPr>
          <p:cNvPr id="348" name="Google Shape;348;p18"/>
          <p:cNvSpPr/>
          <p:nvPr/>
        </p:nvSpPr>
        <p:spPr>
          <a:xfrm>
            <a:off x="9734074" y="8148876"/>
            <a:ext cx="2036921" cy="254556"/>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1600"/>
              <a:buFont typeface="Assistant"/>
              <a:buNone/>
            </a:pPr>
            <a:r>
              <a:rPr lang="en-US" sz="1600">
                <a:solidFill>
                  <a:srgbClr val="E0D6DE"/>
                </a:solidFill>
                <a:latin typeface="Assistant"/>
                <a:ea typeface="Assistant"/>
                <a:cs typeface="Assistant"/>
                <a:sym typeface="Assistant"/>
              </a:rPr>
              <a:t>בידור</a:t>
            </a:r>
            <a:endParaRPr sz="1600">
              <a:solidFill>
                <a:schemeClr val="dk1"/>
              </a:solidFill>
              <a:latin typeface="Arial"/>
              <a:ea typeface="Arial"/>
              <a:cs typeface="Arial"/>
              <a:sym typeface="Arial"/>
            </a:endParaRPr>
          </a:p>
        </p:txBody>
      </p:sp>
      <p:sp>
        <p:nvSpPr>
          <p:cNvPr id="349" name="Google Shape;349;p18"/>
          <p:cNvSpPr/>
          <p:nvPr/>
        </p:nvSpPr>
        <p:spPr>
          <a:xfrm>
            <a:off x="284644" y="2516484"/>
            <a:ext cx="9148050" cy="994288"/>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Clr>
                <a:srgbClr val="97B8FF"/>
              </a:buClr>
              <a:buSzPts val="2800"/>
              <a:buFont typeface="Assistant"/>
              <a:buNone/>
            </a:pPr>
            <a:r>
              <a:rPr b="1" lang="en-US" sz="2800">
                <a:solidFill>
                  <a:srgbClr val="97B8FF"/>
                </a:solidFill>
                <a:latin typeface="Assistant"/>
                <a:ea typeface="Assistant"/>
                <a:cs typeface="Assistant"/>
                <a:sym typeface="Assistant"/>
              </a:rPr>
              <a:t>הדוגמה</a:t>
            </a:r>
            <a:endParaRPr b="1" sz="2800">
              <a:solidFill>
                <a:srgbClr val="97B8FF"/>
              </a:solidFill>
              <a:latin typeface="Assistant"/>
              <a:ea typeface="Assistant"/>
              <a:cs typeface="Assistant"/>
              <a:sym typeface="Assistant"/>
            </a:endParaRPr>
          </a:p>
          <a:p>
            <a:pPr indent="0" lvl="0" marL="0" marR="0" rtl="1" algn="r">
              <a:lnSpc>
                <a:spcPct val="73214"/>
              </a:lnSpc>
              <a:spcBef>
                <a:spcPts val="0"/>
              </a:spcBef>
              <a:spcAft>
                <a:spcPts val="0"/>
              </a:spcAft>
              <a:buClr>
                <a:schemeClr val="dk1"/>
              </a:buClr>
              <a:buSzPts val="2800"/>
              <a:buFont typeface="Calibri"/>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פרשת טום האנקס והפרסומת לשירותי דנטלים (2024)</a:t>
            </a:r>
            <a:endParaRPr sz="2800">
              <a:solidFill>
                <a:schemeClr val="lt1"/>
              </a:solidFill>
              <a:latin typeface="Calibri"/>
              <a:ea typeface="Calibri"/>
              <a:cs typeface="Calibri"/>
              <a:sym typeface="Calibri"/>
            </a:endParaRPr>
          </a:p>
        </p:txBody>
      </p:sp>
      <p:sp>
        <p:nvSpPr>
          <p:cNvPr id="350" name="Google Shape;350;p18"/>
          <p:cNvSpPr/>
          <p:nvPr/>
        </p:nvSpPr>
        <p:spPr>
          <a:xfrm>
            <a:off x="284644" y="4002192"/>
            <a:ext cx="9148050" cy="930548"/>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מה קרה? </a:t>
            </a:r>
            <a:endParaRPr/>
          </a:p>
          <a:p>
            <a:pPr indent="0" lvl="0" marL="0" marR="0" rtl="1" algn="r">
              <a:lnSpc>
                <a:spcPct val="73214"/>
              </a:lnSpc>
              <a:spcBef>
                <a:spcPts val="0"/>
              </a:spcBef>
              <a:spcAft>
                <a:spcPts val="0"/>
              </a:spcAft>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חברת שירותים דנטלים השתמשה בדיפ פייק של השחקן ללא אישורו</a:t>
            </a:r>
            <a:endParaRPr sz="2800">
              <a:solidFill>
                <a:schemeClr val="lt1"/>
              </a:solidFill>
              <a:latin typeface="Calibri"/>
              <a:ea typeface="Calibri"/>
              <a:cs typeface="Calibri"/>
              <a:sym typeface="Calibri"/>
            </a:endParaRPr>
          </a:p>
        </p:txBody>
      </p:sp>
      <p:sp>
        <p:nvSpPr>
          <p:cNvPr id="351" name="Google Shape;351;p18"/>
          <p:cNvSpPr/>
          <p:nvPr/>
        </p:nvSpPr>
        <p:spPr>
          <a:xfrm>
            <a:off x="284644" y="5457992"/>
            <a:ext cx="9148050" cy="1032230"/>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ההשפעה</a:t>
            </a:r>
            <a:endParaRPr b="1" sz="2800">
              <a:solidFill>
                <a:srgbClr val="97B8FF"/>
              </a:solidFill>
              <a:latin typeface="Assistant"/>
              <a:ea typeface="Assistant"/>
              <a:cs typeface="Assistant"/>
              <a:sym typeface="Assistant"/>
            </a:endParaRPr>
          </a:p>
          <a:p>
            <a:pPr indent="-165100" lvl="0" marL="342900" marR="0" rtl="1" algn="r">
              <a:lnSpc>
                <a:spcPct val="73214"/>
              </a:lnSpc>
              <a:spcBef>
                <a:spcPts val="0"/>
              </a:spcBef>
              <a:spcAft>
                <a:spcPts val="0"/>
              </a:spcAft>
              <a:buClr>
                <a:schemeClr val="dk1"/>
              </a:buClr>
              <a:buSzPts val="2800"/>
              <a:buFont typeface="Calibri"/>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תביעה משפטית, דיון על זכויות יוצרים בעידן הדיפ פייק</a:t>
            </a:r>
            <a:endParaRPr sz="2800">
              <a:solidFill>
                <a:schemeClr val="lt1"/>
              </a:solidFill>
              <a:latin typeface="Calibri"/>
              <a:ea typeface="Calibri"/>
              <a:cs typeface="Calibri"/>
              <a:sym typeface="Calibri"/>
            </a:endParaRPr>
          </a:p>
        </p:txBody>
      </p:sp>
      <p:sp>
        <p:nvSpPr>
          <p:cNvPr id="352" name="Google Shape;352;p18"/>
          <p:cNvSpPr/>
          <p:nvPr/>
        </p:nvSpPr>
        <p:spPr>
          <a:xfrm>
            <a:off x="233392" y="7015475"/>
            <a:ext cx="9199302" cy="994288"/>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הלקח</a:t>
            </a:r>
            <a:endParaRPr b="1" sz="2800">
              <a:solidFill>
                <a:srgbClr val="97B8FF"/>
              </a:solidFill>
              <a:latin typeface="Assistant"/>
              <a:ea typeface="Assistant"/>
              <a:cs typeface="Assistant"/>
              <a:sym typeface="Assistant"/>
            </a:endParaRPr>
          </a:p>
          <a:p>
            <a:pPr indent="0" lvl="0" marL="0" marR="0" rtl="1" algn="r">
              <a:lnSpc>
                <a:spcPct val="73214"/>
              </a:lnSpc>
              <a:spcBef>
                <a:spcPts val="0"/>
              </a:spcBef>
              <a:spcAft>
                <a:spcPts val="0"/>
              </a:spcAft>
              <a:buNone/>
            </a:pPr>
            <a:r>
              <a:t/>
            </a:r>
            <a:endParaRPr b="1" sz="2800">
              <a:solidFill>
                <a:srgbClr val="97B8FF"/>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 הצורך בהסדרה משפטית של שימוש בדמויות מפורסמות</a:t>
            </a:r>
            <a:endParaRPr sz="2800">
              <a:solidFill>
                <a:schemeClr val="lt1"/>
              </a:solidFill>
              <a:latin typeface="Calibri"/>
              <a:ea typeface="Calibri"/>
              <a:cs typeface="Calibri"/>
              <a:sym typeface="Calibri"/>
            </a:endParaRPr>
          </a:p>
        </p:txBody>
      </p:sp>
      <p:pic>
        <p:nvPicPr>
          <p:cNvPr descr="preencoded.png" id="353" name="Google Shape;353;p18"/>
          <p:cNvPicPr preferRelativeResize="0"/>
          <p:nvPr/>
        </p:nvPicPr>
        <p:blipFill rotWithShape="1">
          <a:blip r:embed="rId3">
            <a:alphaModFix/>
          </a:blip>
          <a:srcRect b="0" l="39826" r="18438" t="0"/>
          <a:stretch/>
        </p:blipFill>
        <p:spPr>
          <a:xfrm>
            <a:off x="9576376" y="-81103"/>
            <a:ext cx="5612247" cy="83107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9"/>
          <p:cNvSpPr/>
          <p:nvPr/>
        </p:nvSpPr>
        <p:spPr>
          <a:xfrm>
            <a:off x="1814035" y="794265"/>
            <a:ext cx="6038017" cy="633771"/>
          </a:xfrm>
          <a:prstGeom prst="rect">
            <a:avLst/>
          </a:prstGeom>
          <a:noFill/>
          <a:ln>
            <a:noFill/>
          </a:ln>
        </p:spPr>
        <p:txBody>
          <a:bodyPr anchorCtr="0" anchor="t" bIns="0" lIns="0" spcFirstLastPara="1" rIns="0" wrap="square" tIns="0">
            <a:noAutofit/>
          </a:bodyPr>
          <a:lstStyle/>
          <a:p>
            <a:pPr indent="0" lvl="0" marL="0" marR="0" rtl="1" algn="r">
              <a:lnSpc>
                <a:spcPct val="90909"/>
              </a:lnSpc>
              <a:spcBef>
                <a:spcPts val="0"/>
              </a:spcBef>
              <a:spcAft>
                <a:spcPts val="0"/>
              </a:spcAft>
              <a:buClr>
                <a:srgbClr val="97B8FF"/>
              </a:buClr>
              <a:buSzPts val="4400"/>
              <a:buFont typeface="Assistant"/>
              <a:buNone/>
            </a:pPr>
            <a:r>
              <a:rPr lang="en-US" sz="4400">
                <a:solidFill>
                  <a:srgbClr val="97B8FF"/>
                </a:solidFill>
                <a:latin typeface="Assistant"/>
                <a:ea typeface="Assistant"/>
                <a:cs typeface="Assistant"/>
                <a:sym typeface="Assistant"/>
              </a:rPr>
              <a:t>דיפ פייק בחינוך</a:t>
            </a:r>
            <a:endParaRPr sz="4400">
              <a:solidFill>
                <a:schemeClr val="dk1"/>
              </a:solidFill>
              <a:latin typeface="Arial"/>
              <a:ea typeface="Arial"/>
              <a:cs typeface="Arial"/>
              <a:sym typeface="Arial"/>
            </a:endParaRPr>
          </a:p>
        </p:txBody>
      </p:sp>
      <p:sp>
        <p:nvSpPr>
          <p:cNvPr id="360" name="Google Shape;360;p19"/>
          <p:cNvSpPr/>
          <p:nvPr/>
        </p:nvSpPr>
        <p:spPr>
          <a:xfrm>
            <a:off x="570309" y="4517350"/>
            <a:ext cx="4333637" cy="260747"/>
          </a:xfrm>
          <a:prstGeom prst="rect">
            <a:avLst/>
          </a:prstGeom>
          <a:noFill/>
          <a:ln>
            <a:noFill/>
          </a:ln>
        </p:spPr>
        <p:txBody>
          <a:bodyPr anchorCtr="0" anchor="t" bIns="0" lIns="0" spcFirstLastPara="1" rIns="0" wrap="square" tIns="0">
            <a:noAutofit/>
          </a:bodyPr>
          <a:lstStyle/>
          <a:p>
            <a:pPr indent="0" lvl="0" marL="0" marR="0" rtl="1" algn="r">
              <a:lnSpc>
                <a:spcPct val="164000"/>
              </a:lnSpc>
              <a:spcBef>
                <a:spcPts val="0"/>
              </a:spcBef>
              <a:spcAft>
                <a:spcPts val="0"/>
              </a:spcAft>
              <a:buClr>
                <a:schemeClr val="dk1"/>
              </a:buClr>
              <a:buSzPts val="1250"/>
              <a:buFont typeface="Calibri"/>
              <a:buNone/>
            </a:pPr>
            <a:r>
              <a:t/>
            </a:r>
            <a:endParaRPr sz="1250">
              <a:solidFill>
                <a:schemeClr val="dk1"/>
              </a:solidFill>
              <a:latin typeface="Arial"/>
              <a:ea typeface="Arial"/>
              <a:cs typeface="Arial"/>
              <a:sym typeface="Arial"/>
            </a:endParaRPr>
          </a:p>
        </p:txBody>
      </p:sp>
      <p:sp>
        <p:nvSpPr>
          <p:cNvPr id="361" name="Google Shape;361;p19"/>
          <p:cNvSpPr/>
          <p:nvPr/>
        </p:nvSpPr>
        <p:spPr>
          <a:xfrm>
            <a:off x="5156002" y="8148876"/>
            <a:ext cx="2036921" cy="254556"/>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1600"/>
              <a:buFont typeface="Assistant"/>
              <a:buNone/>
            </a:pPr>
            <a:r>
              <a:rPr lang="en-US" sz="1600">
                <a:solidFill>
                  <a:srgbClr val="E0D6DE"/>
                </a:solidFill>
                <a:latin typeface="Assistant"/>
                <a:ea typeface="Assistant"/>
                <a:cs typeface="Assistant"/>
                <a:sym typeface="Assistant"/>
              </a:rPr>
              <a:t>חינוך</a:t>
            </a:r>
            <a:endParaRPr sz="1600">
              <a:solidFill>
                <a:schemeClr val="dk1"/>
              </a:solidFill>
              <a:latin typeface="Arial"/>
              <a:ea typeface="Arial"/>
              <a:cs typeface="Arial"/>
              <a:sym typeface="Arial"/>
            </a:endParaRPr>
          </a:p>
        </p:txBody>
      </p:sp>
      <p:sp>
        <p:nvSpPr>
          <p:cNvPr id="362" name="Google Shape;362;p19"/>
          <p:cNvSpPr/>
          <p:nvPr/>
        </p:nvSpPr>
        <p:spPr>
          <a:xfrm>
            <a:off x="2859286" y="8501182"/>
            <a:ext cx="4333637" cy="260747"/>
          </a:xfrm>
          <a:prstGeom prst="rect">
            <a:avLst/>
          </a:prstGeom>
          <a:noFill/>
          <a:ln>
            <a:noFill/>
          </a:ln>
        </p:spPr>
        <p:txBody>
          <a:bodyPr anchorCtr="0" anchor="t" bIns="0" lIns="0" spcFirstLastPara="1" rIns="0" wrap="square" tIns="0">
            <a:noAutofit/>
          </a:bodyPr>
          <a:lstStyle/>
          <a:p>
            <a:pPr indent="0" lvl="0" marL="0" marR="0" rtl="1" algn="r">
              <a:lnSpc>
                <a:spcPct val="164000"/>
              </a:lnSpc>
              <a:spcBef>
                <a:spcPts val="0"/>
              </a:spcBef>
              <a:spcAft>
                <a:spcPts val="0"/>
              </a:spcAft>
              <a:buClr>
                <a:schemeClr val="dk1"/>
              </a:buClr>
              <a:buSzPts val="1250"/>
              <a:buFont typeface="Calibri"/>
              <a:buNone/>
            </a:pPr>
            <a:r>
              <a:t/>
            </a:r>
            <a:endParaRPr sz="1250">
              <a:solidFill>
                <a:schemeClr val="dk1"/>
              </a:solidFill>
              <a:latin typeface="Arial"/>
              <a:ea typeface="Arial"/>
              <a:cs typeface="Arial"/>
              <a:sym typeface="Arial"/>
            </a:endParaRPr>
          </a:p>
        </p:txBody>
      </p:sp>
      <p:sp>
        <p:nvSpPr>
          <p:cNvPr id="363" name="Google Shape;363;p19"/>
          <p:cNvSpPr/>
          <p:nvPr/>
        </p:nvSpPr>
        <p:spPr>
          <a:xfrm>
            <a:off x="9734074" y="8148876"/>
            <a:ext cx="2036921" cy="254556"/>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1600"/>
              <a:buFont typeface="Assistant"/>
              <a:buNone/>
            </a:pPr>
            <a:r>
              <a:rPr lang="en-US" sz="1600">
                <a:solidFill>
                  <a:srgbClr val="E0D6DE"/>
                </a:solidFill>
                <a:latin typeface="Assistant"/>
                <a:ea typeface="Assistant"/>
                <a:cs typeface="Assistant"/>
                <a:sym typeface="Assistant"/>
              </a:rPr>
              <a:t>בידור</a:t>
            </a:r>
            <a:endParaRPr sz="1600">
              <a:solidFill>
                <a:schemeClr val="dk1"/>
              </a:solidFill>
              <a:latin typeface="Arial"/>
              <a:ea typeface="Arial"/>
              <a:cs typeface="Arial"/>
              <a:sym typeface="Arial"/>
            </a:endParaRPr>
          </a:p>
        </p:txBody>
      </p:sp>
      <p:sp>
        <p:nvSpPr>
          <p:cNvPr id="364" name="Google Shape;364;p19"/>
          <p:cNvSpPr/>
          <p:nvPr/>
        </p:nvSpPr>
        <p:spPr>
          <a:xfrm>
            <a:off x="284644" y="2516484"/>
            <a:ext cx="9148050" cy="994288"/>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Clr>
                <a:srgbClr val="97B8FF"/>
              </a:buClr>
              <a:buSzPts val="2800"/>
              <a:buFont typeface="Assistant"/>
              <a:buNone/>
            </a:pPr>
            <a:r>
              <a:rPr b="1" lang="en-US" sz="2800">
                <a:solidFill>
                  <a:srgbClr val="97B8FF"/>
                </a:solidFill>
                <a:latin typeface="Assistant"/>
                <a:ea typeface="Assistant"/>
                <a:cs typeface="Assistant"/>
                <a:sym typeface="Assistant"/>
              </a:rPr>
              <a:t>הדוגמה</a:t>
            </a:r>
            <a:endParaRPr b="1" sz="2800">
              <a:solidFill>
                <a:srgbClr val="97B8FF"/>
              </a:solidFill>
              <a:latin typeface="Assistant"/>
              <a:ea typeface="Assistant"/>
              <a:cs typeface="Assistant"/>
              <a:sym typeface="Assistant"/>
            </a:endParaRPr>
          </a:p>
          <a:p>
            <a:pPr indent="0" lvl="0" marL="0" marR="0" rtl="1" algn="r">
              <a:lnSpc>
                <a:spcPct val="73214"/>
              </a:lnSpc>
              <a:spcBef>
                <a:spcPts val="0"/>
              </a:spcBef>
              <a:spcAft>
                <a:spcPts val="0"/>
              </a:spcAft>
              <a:buClr>
                <a:schemeClr val="dk1"/>
              </a:buClr>
              <a:buSzPts val="2800"/>
              <a:buFont typeface="Calibri"/>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פרויקט "מפגשים היסטוריים" במוזיאון השואה (2023)</a:t>
            </a:r>
            <a:endParaRPr sz="2800">
              <a:solidFill>
                <a:schemeClr val="lt1"/>
              </a:solidFill>
              <a:latin typeface="Calibri"/>
              <a:ea typeface="Calibri"/>
              <a:cs typeface="Calibri"/>
              <a:sym typeface="Calibri"/>
            </a:endParaRPr>
          </a:p>
        </p:txBody>
      </p:sp>
      <p:sp>
        <p:nvSpPr>
          <p:cNvPr id="365" name="Google Shape;365;p19"/>
          <p:cNvSpPr/>
          <p:nvPr/>
        </p:nvSpPr>
        <p:spPr>
          <a:xfrm>
            <a:off x="284644" y="4002192"/>
            <a:ext cx="9148050" cy="930548"/>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מה קרה? </a:t>
            </a:r>
            <a:endParaRPr/>
          </a:p>
          <a:p>
            <a:pPr indent="0" lvl="0" marL="0" marR="0" rtl="1" algn="r">
              <a:lnSpc>
                <a:spcPct val="73214"/>
              </a:lnSpc>
              <a:spcBef>
                <a:spcPts val="0"/>
              </a:spcBef>
              <a:spcAft>
                <a:spcPts val="0"/>
              </a:spcAft>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שימוש בדיפ פייק להחייאת עדויות של ניצולי שואה</a:t>
            </a:r>
            <a:endParaRPr sz="2800">
              <a:solidFill>
                <a:schemeClr val="lt1"/>
              </a:solidFill>
              <a:latin typeface="Calibri"/>
              <a:ea typeface="Calibri"/>
              <a:cs typeface="Calibri"/>
              <a:sym typeface="Calibri"/>
            </a:endParaRPr>
          </a:p>
        </p:txBody>
      </p:sp>
      <p:sp>
        <p:nvSpPr>
          <p:cNvPr id="366" name="Google Shape;366;p19"/>
          <p:cNvSpPr/>
          <p:nvPr/>
        </p:nvSpPr>
        <p:spPr>
          <a:xfrm>
            <a:off x="284644" y="5457992"/>
            <a:ext cx="9148050" cy="1032230"/>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ההשפעה</a:t>
            </a:r>
            <a:endParaRPr b="1" sz="2800">
              <a:solidFill>
                <a:srgbClr val="97B8FF"/>
              </a:solidFill>
              <a:latin typeface="Assistant"/>
              <a:ea typeface="Assistant"/>
              <a:cs typeface="Assistant"/>
              <a:sym typeface="Assistant"/>
            </a:endParaRPr>
          </a:p>
          <a:p>
            <a:pPr indent="-165100" lvl="0" marL="342900" marR="0" rtl="1" algn="r">
              <a:lnSpc>
                <a:spcPct val="73214"/>
              </a:lnSpc>
              <a:spcBef>
                <a:spcPts val="0"/>
              </a:spcBef>
              <a:spcAft>
                <a:spcPts val="0"/>
              </a:spcAft>
              <a:buClr>
                <a:schemeClr val="dk1"/>
              </a:buClr>
              <a:buSzPts val="2800"/>
              <a:buFont typeface="Calibri"/>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דיון ציבורי על האתיקה של שימוש בדיפ פייק למטרות חינוכיות</a:t>
            </a:r>
            <a:endParaRPr sz="2800">
              <a:solidFill>
                <a:schemeClr val="lt1"/>
              </a:solidFill>
              <a:latin typeface="Calibri"/>
              <a:ea typeface="Calibri"/>
              <a:cs typeface="Calibri"/>
              <a:sym typeface="Calibri"/>
            </a:endParaRPr>
          </a:p>
        </p:txBody>
      </p:sp>
      <p:sp>
        <p:nvSpPr>
          <p:cNvPr id="367" name="Google Shape;367;p19"/>
          <p:cNvSpPr/>
          <p:nvPr/>
        </p:nvSpPr>
        <p:spPr>
          <a:xfrm>
            <a:off x="284644" y="6929725"/>
            <a:ext cx="9199302" cy="994288"/>
          </a:xfrm>
          <a:prstGeom prst="rect">
            <a:avLst/>
          </a:prstGeom>
          <a:noFill/>
          <a:ln>
            <a:noFill/>
          </a:ln>
        </p:spPr>
        <p:txBody>
          <a:bodyPr anchorCtr="0" anchor="t" bIns="0" lIns="0" spcFirstLastPara="1" rIns="0" wrap="square" tIns="0">
            <a:noAutofit/>
          </a:bodyPr>
          <a:lstStyle/>
          <a:p>
            <a:pPr indent="0" lvl="0" marL="0" marR="0" rtl="1" algn="r">
              <a:lnSpc>
                <a:spcPct val="73214"/>
              </a:lnSpc>
              <a:spcBef>
                <a:spcPts val="0"/>
              </a:spcBef>
              <a:spcAft>
                <a:spcPts val="0"/>
              </a:spcAft>
              <a:buNone/>
            </a:pPr>
            <a:r>
              <a:rPr b="1" lang="en-US" sz="2800">
                <a:solidFill>
                  <a:srgbClr val="97B8FF"/>
                </a:solidFill>
                <a:latin typeface="Assistant"/>
                <a:ea typeface="Assistant"/>
                <a:cs typeface="Assistant"/>
                <a:sym typeface="Assistant"/>
              </a:rPr>
              <a:t>הלקח</a:t>
            </a:r>
            <a:endParaRPr b="1" sz="2800">
              <a:solidFill>
                <a:srgbClr val="97B8FF"/>
              </a:solidFill>
              <a:latin typeface="Assistant"/>
              <a:ea typeface="Assistant"/>
              <a:cs typeface="Assistant"/>
              <a:sym typeface="Assistant"/>
            </a:endParaRPr>
          </a:p>
          <a:p>
            <a:pPr indent="0" lvl="0" marL="0" marR="0" rtl="1" algn="r">
              <a:lnSpc>
                <a:spcPct val="73214"/>
              </a:lnSpc>
              <a:spcBef>
                <a:spcPts val="0"/>
              </a:spcBef>
              <a:spcAft>
                <a:spcPts val="0"/>
              </a:spcAft>
              <a:buNone/>
            </a:pPr>
            <a:r>
              <a:t/>
            </a:r>
            <a:endParaRPr sz="2800">
              <a:solidFill>
                <a:schemeClr val="lt1"/>
              </a:solidFill>
              <a:latin typeface="Assistant"/>
              <a:ea typeface="Assistant"/>
              <a:cs typeface="Assistant"/>
              <a:sym typeface="Assistant"/>
            </a:endParaRPr>
          </a:p>
          <a:p>
            <a:pPr indent="0" lvl="0" marL="0" marR="0" rtl="1" algn="r">
              <a:lnSpc>
                <a:spcPct val="73214"/>
              </a:lnSpc>
              <a:spcBef>
                <a:spcPts val="0"/>
              </a:spcBef>
              <a:spcAft>
                <a:spcPts val="0"/>
              </a:spcAft>
              <a:buNone/>
            </a:pPr>
            <a:r>
              <a:rPr lang="en-US" sz="2800">
                <a:solidFill>
                  <a:schemeClr val="lt1"/>
                </a:solidFill>
                <a:latin typeface="Assistant"/>
                <a:ea typeface="Assistant"/>
                <a:cs typeface="Assistant"/>
                <a:sym typeface="Assistant"/>
              </a:rPr>
              <a:t>חשיבות האיזון בין חדשנות טכנולוגית לרגישות היסטורית</a:t>
            </a:r>
            <a:endParaRPr sz="2800">
              <a:solidFill>
                <a:schemeClr val="lt1"/>
              </a:solidFill>
              <a:latin typeface="Calibri"/>
              <a:ea typeface="Calibri"/>
              <a:cs typeface="Calibri"/>
              <a:sym typeface="Calibri"/>
            </a:endParaRPr>
          </a:p>
        </p:txBody>
      </p:sp>
      <p:pic>
        <p:nvPicPr>
          <p:cNvPr descr="preencoded.png" id="368" name="Google Shape;368;p19"/>
          <p:cNvPicPr preferRelativeResize="0"/>
          <p:nvPr/>
        </p:nvPicPr>
        <p:blipFill rotWithShape="1">
          <a:blip r:embed="rId3">
            <a:alphaModFix/>
          </a:blip>
          <a:srcRect b="0" l="31300" r="30311" t="0"/>
          <a:stretch/>
        </p:blipFill>
        <p:spPr>
          <a:xfrm>
            <a:off x="9592748" y="0"/>
            <a:ext cx="5111830" cy="8229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p:nvPr/>
        </p:nvSpPr>
        <p:spPr>
          <a:xfrm>
            <a:off x="5553075" y="1703427"/>
            <a:ext cx="8283535" cy="978218"/>
          </a:xfrm>
          <a:prstGeom prst="rect">
            <a:avLst/>
          </a:prstGeom>
          <a:noFill/>
          <a:ln>
            <a:noFill/>
          </a:ln>
        </p:spPr>
        <p:txBody>
          <a:bodyPr anchorCtr="0" anchor="t" bIns="0" lIns="0" spcFirstLastPara="1" rIns="0" wrap="square" tIns="0">
            <a:noAutofit/>
          </a:bodyPr>
          <a:lstStyle/>
          <a:p>
            <a:pPr indent="0" lvl="0" marL="0" marR="0" rtl="1" algn="r">
              <a:lnSpc>
                <a:spcPct val="125203"/>
              </a:lnSpc>
              <a:spcBef>
                <a:spcPts val="0"/>
              </a:spcBef>
              <a:spcAft>
                <a:spcPts val="0"/>
              </a:spcAft>
              <a:buClr>
                <a:srgbClr val="97B8FF"/>
              </a:buClr>
              <a:buSzPts val="6150"/>
              <a:buFont typeface="Assistant"/>
              <a:buNone/>
            </a:pPr>
            <a:r>
              <a:rPr lang="en-US" sz="6150">
                <a:solidFill>
                  <a:srgbClr val="97B8FF"/>
                </a:solidFill>
                <a:latin typeface="Assistant"/>
                <a:ea typeface="Assistant"/>
                <a:cs typeface="Assistant"/>
                <a:sym typeface="Assistant"/>
              </a:rPr>
              <a:t>ערוץ הטיקטוק של טום קרוז</a:t>
            </a:r>
            <a:endParaRPr sz="6150">
              <a:solidFill>
                <a:schemeClr val="dk1"/>
              </a:solidFill>
              <a:latin typeface="Arial"/>
              <a:ea typeface="Arial"/>
              <a:cs typeface="Arial"/>
              <a:sym typeface="Arial"/>
            </a:endParaRPr>
          </a:p>
        </p:txBody>
      </p:sp>
      <p:sp>
        <p:nvSpPr>
          <p:cNvPr id="101" name="Google Shape;101;p2"/>
          <p:cNvSpPr/>
          <p:nvPr/>
        </p:nvSpPr>
        <p:spPr>
          <a:xfrm>
            <a:off x="793790" y="3021806"/>
            <a:ext cx="13042821" cy="362903"/>
          </a:xfrm>
          <a:prstGeom prst="rect">
            <a:avLst/>
          </a:prstGeom>
          <a:noFill/>
          <a:ln>
            <a:noFill/>
          </a:ln>
        </p:spPr>
        <p:txBody>
          <a:bodyPr anchorCtr="0" anchor="t" bIns="0" lIns="0" spcFirstLastPara="1" rIns="0" wrap="square" tIns="0">
            <a:noAutofit/>
          </a:bodyPr>
          <a:lstStyle/>
          <a:p>
            <a:pPr indent="0" lvl="0" marL="0" marR="0" rtl="1" algn="r">
              <a:lnSpc>
                <a:spcPct val="162857"/>
              </a:lnSpc>
              <a:spcBef>
                <a:spcPts val="0"/>
              </a:spcBef>
              <a:spcAft>
                <a:spcPts val="0"/>
              </a:spcAft>
              <a:buClr>
                <a:schemeClr val="dk1"/>
              </a:buClr>
              <a:buSzPts val="1750"/>
              <a:buFont typeface="Calibri"/>
              <a:buNone/>
            </a:pPr>
            <a:r>
              <a:t/>
            </a:r>
            <a:endParaRPr sz="1750">
              <a:solidFill>
                <a:schemeClr val="dk1"/>
              </a:solidFill>
              <a:latin typeface="Arial"/>
              <a:ea typeface="Arial"/>
              <a:cs typeface="Arial"/>
              <a:sym typeface="Arial"/>
            </a:endParaRPr>
          </a:p>
        </p:txBody>
      </p:sp>
      <p:sp>
        <p:nvSpPr>
          <p:cNvPr id="102" name="Google Shape;102;p2"/>
          <p:cNvSpPr/>
          <p:nvPr/>
        </p:nvSpPr>
        <p:spPr>
          <a:xfrm>
            <a:off x="5553076" y="3203257"/>
            <a:ext cx="8283535" cy="2179003"/>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rgbClr val="97B8FF"/>
              </a:buClr>
              <a:buSzPts val="2800"/>
              <a:buFont typeface="Assistant"/>
              <a:buNone/>
            </a:pPr>
            <a:r>
              <a:rPr lang="en-US" sz="2800">
                <a:solidFill>
                  <a:srgbClr val="97B8FF"/>
                </a:solidFill>
                <a:latin typeface="Assistant"/>
                <a:ea typeface="Assistant"/>
                <a:cs typeface="Assistant"/>
                <a:sym typeface="Assistant"/>
              </a:rPr>
              <a:t>שחקן הוליוודי מפורסם, משחק בסרטים שוברי קופות </a:t>
            </a:r>
            <a:endParaRPr/>
          </a:p>
          <a:p>
            <a:pPr indent="0" lvl="0" marL="0" marR="0" rtl="1" algn="r">
              <a:lnSpc>
                <a:spcPct val="150000"/>
              </a:lnSpc>
              <a:spcBef>
                <a:spcPts val="0"/>
              </a:spcBef>
              <a:spcAft>
                <a:spcPts val="0"/>
              </a:spcAft>
              <a:buClr>
                <a:srgbClr val="97B8FF"/>
              </a:buClr>
              <a:buSzPts val="2800"/>
              <a:buFont typeface="Assistant"/>
              <a:buNone/>
            </a:pPr>
            <a:r>
              <a:rPr lang="en-US" sz="2800">
                <a:solidFill>
                  <a:srgbClr val="97B8FF"/>
                </a:solidFill>
                <a:latin typeface="Assistant"/>
                <a:ea typeface="Assistant"/>
                <a:cs typeface="Assistant"/>
                <a:sym typeface="Assistant"/>
              </a:rPr>
              <a:t>וידוע בהתנהגות פרובוקטיבית המעוררת לעיתים סערות ברשת</a:t>
            </a:r>
            <a:endParaRPr sz="2800">
              <a:solidFill>
                <a:schemeClr val="dk1"/>
              </a:solidFill>
              <a:latin typeface="Arial"/>
              <a:ea typeface="Arial"/>
              <a:cs typeface="Arial"/>
              <a:sym typeface="Arial"/>
            </a:endParaRPr>
          </a:p>
        </p:txBody>
      </p:sp>
      <p:pic>
        <p:nvPicPr>
          <p:cNvPr id="103" name="Google Shape;103;p2">
            <a:hlinkClick r:id="rId3"/>
          </p:cNvPr>
          <p:cNvPicPr preferRelativeResize="0"/>
          <p:nvPr/>
        </p:nvPicPr>
        <p:blipFill rotWithShape="1">
          <a:blip r:embed="rId4">
            <a:alphaModFix/>
          </a:blip>
          <a:srcRect b="0" l="0" r="0" t="0"/>
          <a:stretch/>
        </p:blipFill>
        <p:spPr>
          <a:xfrm>
            <a:off x="336589" y="778594"/>
            <a:ext cx="4235411" cy="7028327"/>
          </a:xfrm>
          <a:prstGeom prst="rect">
            <a:avLst/>
          </a:prstGeom>
          <a:noFill/>
          <a:ln>
            <a:noFill/>
          </a:ln>
        </p:spPr>
      </p:pic>
      <p:sp>
        <p:nvSpPr>
          <p:cNvPr id="104" name="Google Shape;104;p2"/>
          <p:cNvSpPr/>
          <p:nvPr/>
        </p:nvSpPr>
        <p:spPr>
          <a:xfrm>
            <a:off x="0" y="0"/>
            <a:ext cx="14630400" cy="0"/>
          </a:xfrm>
          <a:prstGeom prst="rect">
            <a:avLst/>
          </a:prstGeom>
          <a:noFill/>
          <a:ln>
            <a:noFill/>
          </a:ln>
        </p:spPr>
        <p:txBody>
          <a:bodyPr anchorCtr="0" anchor="ctr" bIns="45700" lIns="91425" spcFirstLastPara="1" rIns="91425" wrap="square" tIns="45700">
            <a:sp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pic>
        <p:nvPicPr>
          <p:cNvPr descr="תמונה שמכילה לוגו, גרפיקה, סמל, Carmine&#10;&#10;התיאור נוצר באופן אוטומטי" id="105" name="Google Shape;105;p2">
            <a:hlinkClick r:id="rId5"/>
          </p:cNvPr>
          <p:cNvPicPr preferRelativeResize="0"/>
          <p:nvPr/>
        </p:nvPicPr>
        <p:blipFill rotWithShape="1">
          <a:blip r:embed="rId6">
            <a:alphaModFix/>
          </a:blip>
          <a:srcRect b="0" l="0" r="0" t="0"/>
          <a:stretch/>
        </p:blipFill>
        <p:spPr>
          <a:xfrm>
            <a:off x="1892300" y="3203257"/>
            <a:ext cx="1771650" cy="1771650"/>
          </a:xfrm>
          <a:prstGeom prst="rect">
            <a:avLst/>
          </a:prstGeom>
          <a:noFill/>
          <a:ln>
            <a:noFill/>
          </a:ln>
        </p:spPr>
      </p:pic>
      <p:sp>
        <p:nvSpPr>
          <p:cNvPr id="106" name="Google Shape;106;p2"/>
          <p:cNvSpPr/>
          <p:nvPr/>
        </p:nvSpPr>
        <p:spPr>
          <a:xfrm>
            <a:off x="9334500" y="5820490"/>
            <a:ext cx="4362411" cy="705683"/>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chemeClr val="lt1"/>
              </a:buClr>
              <a:buSzPts val="2800"/>
              <a:buFont typeface="Assistant"/>
              <a:buNone/>
            </a:pPr>
            <a:r>
              <a:rPr lang="en-US" sz="2800">
                <a:solidFill>
                  <a:schemeClr val="lt1"/>
                </a:solidFill>
                <a:latin typeface="Assistant"/>
                <a:ea typeface="Assistant"/>
                <a:cs typeface="Assistant"/>
                <a:sym typeface="Assistant"/>
              </a:rPr>
              <a:t>בואו נציץ במקבץ סרטונים</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0"/>
          <p:cNvSpPr/>
          <p:nvPr/>
        </p:nvSpPr>
        <p:spPr>
          <a:xfrm>
            <a:off x="874177" y="699321"/>
            <a:ext cx="13042821" cy="948609"/>
          </a:xfrm>
          <a:prstGeom prst="rect">
            <a:avLst/>
          </a:prstGeom>
          <a:noFill/>
          <a:ln>
            <a:noFill/>
          </a:ln>
        </p:spPr>
        <p:txBody>
          <a:bodyPr anchorCtr="0" anchor="t" bIns="0" lIns="0" spcFirstLastPara="1" rIns="0" wrap="square" tIns="0">
            <a:noAutofit/>
          </a:bodyPr>
          <a:lstStyle/>
          <a:p>
            <a:pPr indent="0" lvl="0" marL="0" marR="0" rtl="1" algn="r">
              <a:lnSpc>
                <a:spcPct val="175000"/>
              </a:lnSpc>
              <a:spcBef>
                <a:spcPts val="0"/>
              </a:spcBef>
              <a:spcAft>
                <a:spcPts val="0"/>
              </a:spcAft>
              <a:buClr>
                <a:srgbClr val="97B8FF"/>
              </a:buClr>
              <a:buSzPts val="4400"/>
              <a:buFont typeface="Assistant"/>
              <a:buNone/>
            </a:pPr>
            <a:r>
              <a:rPr lang="en-US" sz="4400">
                <a:solidFill>
                  <a:srgbClr val="97B8FF"/>
                </a:solidFill>
                <a:latin typeface="Assistant"/>
                <a:ea typeface="Assistant"/>
                <a:cs typeface="Assistant"/>
                <a:sym typeface="Assistant"/>
              </a:rPr>
              <a:t>מה עלול לקרות כשמעלים תמונות וסרטונים לרשת</a:t>
            </a:r>
            <a:endParaRPr sz="4400">
              <a:solidFill>
                <a:schemeClr val="dk1"/>
              </a:solidFill>
              <a:latin typeface="Arial"/>
              <a:ea typeface="Arial"/>
              <a:cs typeface="Arial"/>
              <a:sym typeface="Arial"/>
            </a:endParaRPr>
          </a:p>
        </p:txBody>
      </p:sp>
      <p:pic>
        <p:nvPicPr>
          <p:cNvPr descr="preencoded.png" id="375" name="Google Shape;375;p20">
            <a:hlinkClick r:id="rId3"/>
          </p:cNvPr>
          <p:cNvPicPr preferRelativeResize="0"/>
          <p:nvPr/>
        </p:nvPicPr>
        <p:blipFill rotWithShape="1">
          <a:blip r:embed="rId4">
            <a:alphaModFix/>
          </a:blip>
          <a:srcRect b="0" l="0" r="0" t="0"/>
          <a:stretch/>
        </p:blipFill>
        <p:spPr>
          <a:xfrm>
            <a:off x="793789" y="3248460"/>
            <a:ext cx="13042821" cy="2268260"/>
          </a:xfrm>
          <a:prstGeom prst="rect">
            <a:avLst/>
          </a:prstGeom>
          <a:noFill/>
          <a:ln>
            <a:noFill/>
          </a:ln>
        </p:spPr>
      </p:pic>
      <p:sp>
        <p:nvSpPr>
          <p:cNvPr id="376" name="Google Shape;376;p20"/>
          <p:cNvSpPr/>
          <p:nvPr/>
        </p:nvSpPr>
        <p:spPr>
          <a:xfrm>
            <a:off x="793790" y="6343293"/>
            <a:ext cx="13042821" cy="362903"/>
          </a:xfrm>
          <a:prstGeom prst="rect">
            <a:avLst/>
          </a:prstGeom>
          <a:noFill/>
          <a:ln>
            <a:noFill/>
          </a:ln>
        </p:spPr>
        <p:txBody>
          <a:bodyPr anchorCtr="0" anchor="t" bIns="0" lIns="0" spcFirstLastPara="1" rIns="0" wrap="square" tIns="0">
            <a:noAutofit/>
          </a:bodyPr>
          <a:lstStyle/>
          <a:p>
            <a:pPr indent="0" lvl="0" marL="0" marR="0" rtl="1" algn="r">
              <a:lnSpc>
                <a:spcPct val="162857"/>
              </a:lnSpc>
              <a:spcBef>
                <a:spcPts val="0"/>
              </a:spcBef>
              <a:spcAft>
                <a:spcPts val="0"/>
              </a:spcAft>
              <a:buClr>
                <a:schemeClr val="dk1"/>
              </a:buClr>
              <a:buSzPts val="1750"/>
              <a:buFont typeface="Calibri"/>
              <a:buNone/>
            </a:pPr>
            <a:r>
              <a:t/>
            </a:r>
            <a:endParaRPr sz="1750">
              <a:solidFill>
                <a:schemeClr val="dk1"/>
              </a:solidFill>
              <a:latin typeface="Arial"/>
              <a:ea typeface="Arial"/>
              <a:cs typeface="Arial"/>
              <a:sym typeface="Arial"/>
            </a:endParaRPr>
          </a:p>
        </p:txBody>
      </p:sp>
      <p:sp>
        <p:nvSpPr>
          <p:cNvPr id="377" name="Google Shape;377;p20"/>
          <p:cNvSpPr/>
          <p:nvPr/>
        </p:nvSpPr>
        <p:spPr>
          <a:xfrm>
            <a:off x="4628716" y="1947591"/>
            <a:ext cx="9288282" cy="254556"/>
          </a:xfrm>
          <a:prstGeom prst="rect">
            <a:avLst/>
          </a:prstGeom>
          <a:noFill/>
          <a:ln>
            <a:noFill/>
          </a:ln>
        </p:spPr>
        <p:txBody>
          <a:bodyPr anchorCtr="0" anchor="t" bIns="0" lIns="0" spcFirstLastPara="1" rIns="0" wrap="square" tIns="0">
            <a:noAutofit/>
          </a:bodyPr>
          <a:lstStyle/>
          <a:p>
            <a:pPr indent="0" lvl="0" marL="0" marR="0" rtl="1" algn="r">
              <a:lnSpc>
                <a:spcPct val="71428"/>
              </a:lnSpc>
              <a:spcBef>
                <a:spcPts val="0"/>
              </a:spcBef>
              <a:spcAft>
                <a:spcPts val="0"/>
              </a:spcAft>
              <a:buClr>
                <a:schemeClr val="dk1"/>
              </a:buClr>
              <a:buSzPts val="2800"/>
              <a:buFont typeface="Calibri"/>
              <a:buNone/>
            </a:pPr>
            <a:r>
              <a:t/>
            </a:r>
            <a:endParaRPr b="1" sz="280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descr="preencoded.png" id="383" name="Google Shape;383;p21"/>
          <p:cNvPicPr preferRelativeResize="0"/>
          <p:nvPr/>
        </p:nvPicPr>
        <p:blipFill rotWithShape="1">
          <a:blip r:embed="rId3">
            <a:alphaModFix/>
          </a:blip>
          <a:srcRect b="0" l="0" r="0" t="0"/>
          <a:stretch/>
        </p:blipFill>
        <p:spPr>
          <a:xfrm>
            <a:off x="0" y="-2977"/>
            <a:ext cx="14630400" cy="8232577"/>
          </a:xfrm>
          <a:prstGeom prst="rect">
            <a:avLst/>
          </a:prstGeom>
          <a:noFill/>
          <a:ln>
            <a:noFill/>
          </a:ln>
        </p:spPr>
      </p:pic>
      <p:sp>
        <p:nvSpPr>
          <p:cNvPr id="384" name="Google Shape;384;p21"/>
          <p:cNvSpPr/>
          <p:nvPr/>
        </p:nvSpPr>
        <p:spPr>
          <a:xfrm>
            <a:off x="0" y="0"/>
            <a:ext cx="14630400" cy="8232577"/>
          </a:xfrm>
          <a:prstGeom prst="rect">
            <a:avLst/>
          </a:prstGeom>
          <a:solidFill>
            <a:srgbClr val="07070C">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1"/>
          <p:cNvSpPr/>
          <p:nvPr/>
        </p:nvSpPr>
        <p:spPr>
          <a:xfrm>
            <a:off x="3745559" y="3218893"/>
            <a:ext cx="7139281" cy="894418"/>
          </a:xfrm>
          <a:prstGeom prst="rect">
            <a:avLst/>
          </a:prstGeom>
          <a:noFill/>
          <a:ln>
            <a:noFill/>
          </a:ln>
        </p:spPr>
        <p:txBody>
          <a:bodyPr anchorCtr="0" anchor="t" bIns="0" lIns="0" spcFirstLastPara="1" rIns="0" wrap="square" tIns="0">
            <a:noAutofit/>
          </a:bodyPr>
          <a:lstStyle/>
          <a:p>
            <a:pPr indent="0" lvl="0" marL="0" marR="0" rtl="1" algn="ctr">
              <a:lnSpc>
                <a:spcPct val="84090"/>
              </a:lnSpc>
              <a:spcBef>
                <a:spcPts val="0"/>
              </a:spcBef>
              <a:spcAft>
                <a:spcPts val="0"/>
              </a:spcAft>
              <a:buClr>
                <a:srgbClr val="97B8FF"/>
              </a:buClr>
              <a:buSzPts val="6600"/>
              <a:buFont typeface="Assistant"/>
              <a:buNone/>
            </a:pPr>
            <a:r>
              <a:rPr b="1" lang="en-US" sz="6600">
                <a:solidFill>
                  <a:srgbClr val="97B8FF"/>
                </a:solidFill>
                <a:latin typeface="Assistant"/>
                <a:ea typeface="Assistant"/>
                <a:cs typeface="Assistant"/>
                <a:sym typeface="Assistant"/>
              </a:rPr>
              <a:t>מתקדמים למשימה 2</a:t>
            </a:r>
            <a:endParaRPr b="1" sz="6600">
              <a:solidFill>
                <a:schemeClr val="dk1"/>
              </a:solidFill>
              <a:latin typeface="Assistant SemiBold"/>
              <a:ea typeface="Assistant SemiBold"/>
              <a:cs typeface="Assistant SemiBold"/>
              <a:sym typeface="Assistant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descr="preencoded.png" id="391" name="Google Shape;391;p22"/>
          <p:cNvPicPr preferRelativeResize="0"/>
          <p:nvPr/>
        </p:nvPicPr>
        <p:blipFill rotWithShape="1">
          <a:blip r:embed="rId3">
            <a:alphaModFix/>
          </a:blip>
          <a:srcRect b="0" l="0" r="0" t="0"/>
          <a:stretch/>
        </p:blipFill>
        <p:spPr>
          <a:xfrm>
            <a:off x="0" y="0"/>
            <a:ext cx="14630400" cy="8229600"/>
          </a:xfrm>
          <a:prstGeom prst="rect">
            <a:avLst/>
          </a:prstGeom>
          <a:noFill/>
          <a:ln>
            <a:noFill/>
          </a:ln>
        </p:spPr>
      </p:pic>
      <p:sp>
        <p:nvSpPr>
          <p:cNvPr id="392" name="Google Shape;392;p22"/>
          <p:cNvSpPr/>
          <p:nvPr/>
        </p:nvSpPr>
        <p:spPr>
          <a:xfrm>
            <a:off x="0" y="0"/>
            <a:ext cx="14630400" cy="8229600"/>
          </a:xfrm>
          <a:prstGeom prst="rect">
            <a:avLst/>
          </a:prstGeom>
          <a:solidFill>
            <a:srgbClr val="FBFAFF">
              <a:alpha val="8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2"/>
          <p:cNvSpPr/>
          <p:nvPr/>
        </p:nvSpPr>
        <p:spPr>
          <a:xfrm>
            <a:off x="2792671" y="545068"/>
            <a:ext cx="11501318" cy="2579846"/>
          </a:xfrm>
          <a:prstGeom prst="rect">
            <a:avLst/>
          </a:prstGeom>
          <a:noFill/>
          <a:ln>
            <a:noFill/>
          </a:ln>
        </p:spPr>
        <p:txBody>
          <a:bodyPr anchorCtr="0" anchor="t" bIns="0" lIns="0" spcFirstLastPara="1" rIns="0" wrap="square" tIns="0">
            <a:noAutofit/>
          </a:bodyPr>
          <a:lstStyle/>
          <a:p>
            <a:pPr indent="0" lvl="0" marL="0" marR="0" rtl="1" algn="r">
              <a:lnSpc>
                <a:spcPct val="260937"/>
              </a:lnSpc>
              <a:spcBef>
                <a:spcPts val="0"/>
              </a:spcBef>
              <a:spcAft>
                <a:spcPts val="0"/>
              </a:spcAft>
              <a:buClr>
                <a:srgbClr val="403CCF"/>
              </a:buClr>
              <a:buSzPts val="3200"/>
              <a:buFont typeface="Assistant"/>
              <a:buNone/>
            </a:pPr>
            <a:r>
              <a:rPr lang="en-US" sz="3200">
                <a:solidFill>
                  <a:srgbClr val="403CCF"/>
                </a:solidFill>
                <a:latin typeface="Assistant"/>
                <a:ea typeface="Assistant"/>
                <a:cs typeface="Assistant"/>
                <a:sym typeface="Assistant"/>
              </a:rPr>
              <a:t>משימה 2</a:t>
            </a:r>
            <a:endParaRPr sz="3200">
              <a:solidFill>
                <a:srgbClr val="403CCF"/>
              </a:solidFill>
              <a:latin typeface="Assistant"/>
              <a:ea typeface="Assistant"/>
              <a:cs typeface="Assistant"/>
              <a:sym typeface="Assistant"/>
            </a:endParaRPr>
          </a:p>
          <a:p>
            <a:pPr indent="0" lvl="0" marL="0" marR="0" rtl="1" algn="r">
              <a:lnSpc>
                <a:spcPct val="124626"/>
              </a:lnSpc>
              <a:spcBef>
                <a:spcPts val="0"/>
              </a:spcBef>
              <a:spcAft>
                <a:spcPts val="0"/>
              </a:spcAft>
              <a:buClr>
                <a:srgbClr val="403CCF"/>
              </a:buClr>
              <a:buSzPts val="6700"/>
              <a:buFont typeface="Assistant"/>
              <a:buNone/>
            </a:pPr>
            <a:r>
              <a:rPr lang="en-US" sz="6700">
                <a:solidFill>
                  <a:srgbClr val="403CCF"/>
                </a:solidFill>
                <a:latin typeface="Assistant"/>
                <a:ea typeface="Assistant"/>
                <a:cs typeface="Assistant"/>
                <a:sym typeface="Assistant"/>
              </a:rPr>
              <a:t>עבודה קבוצתית-תרחישי דיפ פייק </a:t>
            </a:r>
            <a:endParaRPr sz="6700">
              <a:solidFill>
                <a:schemeClr val="dk1"/>
              </a:solidFill>
              <a:latin typeface="Calibri"/>
              <a:ea typeface="Calibri"/>
              <a:cs typeface="Calibri"/>
              <a:sym typeface="Calibri"/>
            </a:endParaRPr>
          </a:p>
        </p:txBody>
      </p:sp>
      <p:sp>
        <p:nvSpPr>
          <p:cNvPr id="394" name="Google Shape;394;p22"/>
          <p:cNvSpPr/>
          <p:nvPr/>
        </p:nvSpPr>
        <p:spPr>
          <a:xfrm>
            <a:off x="864037" y="4082415"/>
            <a:ext cx="12902327" cy="2490311"/>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rgbClr val="403CCF"/>
              </a:buClr>
              <a:buSzPts val="2800"/>
              <a:buFont typeface="Assistant"/>
              <a:buNone/>
            </a:pPr>
            <a:r>
              <a:rPr b="1" lang="en-US" sz="2800">
                <a:solidFill>
                  <a:srgbClr val="403CCF"/>
                </a:solidFill>
                <a:latin typeface="Assistant"/>
                <a:ea typeface="Assistant"/>
                <a:cs typeface="Assistant"/>
                <a:sym typeface="Assistant"/>
              </a:rPr>
              <a:t>משימה זו מציגה חמישה תרחישים שונים של שימוש בטכנולוגיית דיפ פייק, כולל בפוליטיקה, ברשתות חברתיות, בחדשות, בתעשיית הבידור ובחינוך. </a:t>
            </a:r>
            <a:endParaRPr/>
          </a:p>
          <a:p>
            <a:pPr indent="0" lvl="0" marL="0" marR="0" rtl="1" algn="r">
              <a:lnSpc>
                <a:spcPct val="150000"/>
              </a:lnSpc>
              <a:spcBef>
                <a:spcPts val="0"/>
              </a:spcBef>
              <a:spcAft>
                <a:spcPts val="0"/>
              </a:spcAft>
              <a:buClr>
                <a:schemeClr val="dk1"/>
              </a:buClr>
              <a:buSzPts val="2800"/>
              <a:buFont typeface="Calibri"/>
              <a:buNone/>
            </a:pPr>
            <a:r>
              <a:t/>
            </a:r>
            <a:endParaRPr sz="2800">
              <a:solidFill>
                <a:srgbClr val="49495A"/>
              </a:solidFill>
              <a:latin typeface="Assistant"/>
              <a:ea typeface="Assistant"/>
              <a:cs typeface="Assistant"/>
              <a:sym typeface="Assistant"/>
            </a:endParaRPr>
          </a:p>
          <a:p>
            <a:pPr indent="0" lvl="0" marL="0" marR="0" rtl="1" algn="r">
              <a:lnSpc>
                <a:spcPct val="150000"/>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פעלו על פי ההנחיות בשקופית הבאה</a:t>
            </a:r>
            <a:endParaRPr/>
          </a:p>
          <a:p>
            <a:pPr indent="0" lvl="0" marL="0" marR="0" rtl="1" algn="r">
              <a:lnSpc>
                <a:spcPct val="150000"/>
              </a:lnSpc>
              <a:spcBef>
                <a:spcPts val="0"/>
              </a:spcBef>
              <a:spcAft>
                <a:spcPts val="0"/>
              </a:spcAft>
              <a:buClr>
                <a:schemeClr val="dk1"/>
              </a:buClr>
              <a:buSzPts val="2800"/>
              <a:buFont typeface="Calibri"/>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3"/>
          <p:cNvSpPr/>
          <p:nvPr/>
        </p:nvSpPr>
        <p:spPr>
          <a:xfrm>
            <a:off x="174786" y="3805"/>
            <a:ext cx="14630400" cy="8229601"/>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2400">
              <a:solidFill>
                <a:schemeClr val="dk1"/>
              </a:solidFill>
              <a:latin typeface="Calibri"/>
              <a:ea typeface="Calibri"/>
              <a:cs typeface="Calibri"/>
              <a:sym typeface="Calibri"/>
            </a:endParaRPr>
          </a:p>
        </p:txBody>
      </p:sp>
      <p:pic>
        <p:nvPicPr>
          <p:cNvPr descr="preencoded.png" id="400" name="Google Shape;400;p23"/>
          <p:cNvPicPr preferRelativeResize="0"/>
          <p:nvPr/>
        </p:nvPicPr>
        <p:blipFill rotWithShape="1">
          <a:blip r:embed="rId3">
            <a:alphaModFix/>
          </a:blip>
          <a:srcRect b="0" l="0" r="0" t="0"/>
          <a:stretch/>
        </p:blipFill>
        <p:spPr>
          <a:xfrm>
            <a:off x="0" y="0"/>
            <a:ext cx="3657600" cy="8229600"/>
          </a:xfrm>
          <a:prstGeom prst="rect">
            <a:avLst/>
          </a:prstGeom>
          <a:noFill/>
          <a:ln>
            <a:noFill/>
          </a:ln>
        </p:spPr>
      </p:pic>
      <p:sp>
        <p:nvSpPr>
          <p:cNvPr id="401" name="Google Shape;401;p23"/>
          <p:cNvSpPr/>
          <p:nvPr/>
        </p:nvSpPr>
        <p:spPr>
          <a:xfrm>
            <a:off x="8292584" y="612934"/>
            <a:ext cx="5559504" cy="694849"/>
          </a:xfrm>
          <a:prstGeom prst="rect">
            <a:avLst/>
          </a:prstGeom>
          <a:noFill/>
          <a:ln>
            <a:noFill/>
          </a:ln>
        </p:spPr>
        <p:txBody>
          <a:bodyPr anchorCtr="0" anchor="t" bIns="0" lIns="0" spcFirstLastPara="1" rIns="0" wrap="square" tIns="0">
            <a:noAutofit/>
          </a:bodyPr>
          <a:lstStyle/>
          <a:p>
            <a:pPr indent="0" lvl="0" marL="0" marR="0" rtl="1" algn="r">
              <a:lnSpc>
                <a:spcPct val="125287"/>
              </a:lnSpc>
              <a:spcBef>
                <a:spcPts val="0"/>
              </a:spcBef>
              <a:spcAft>
                <a:spcPts val="0"/>
              </a:spcAft>
              <a:buClr>
                <a:srgbClr val="403CCF"/>
              </a:buClr>
              <a:buSzPts val="4350"/>
              <a:buFont typeface="Assistant"/>
              <a:buNone/>
            </a:pPr>
            <a:r>
              <a:rPr lang="en-US" sz="4350">
                <a:solidFill>
                  <a:srgbClr val="403CCF"/>
                </a:solidFill>
                <a:latin typeface="Assistant"/>
                <a:ea typeface="Assistant"/>
                <a:cs typeface="Assistant"/>
                <a:sym typeface="Assistant"/>
              </a:rPr>
              <a:t>הנחיות המשימה</a:t>
            </a:r>
            <a:endParaRPr sz="4350">
              <a:solidFill>
                <a:schemeClr val="dk1"/>
              </a:solidFill>
              <a:latin typeface="Calibri"/>
              <a:ea typeface="Calibri"/>
              <a:cs typeface="Calibri"/>
              <a:sym typeface="Calibri"/>
            </a:endParaRPr>
          </a:p>
        </p:txBody>
      </p:sp>
      <p:sp>
        <p:nvSpPr>
          <p:cNvPr id="402" name="Google Shape;402;p23"/>
          <p:cNvSpPr/>
          <p:nvPr/>
        </p:nvSpPr>
        <p:spPr>
          <a:xfrm>
            <a:off x="13815655" y="2715693"/>
            <a:ext cx="500301" cy="500301"/>
          </a:xfrm>
          <a:prstGeom prst="roundRect">
            <a:avLst>
              <a:gd fmla="val 6668" name="adj"/>
            </a:avLst>
          </a:prstGeom>
          <a:solidFill>
            <a:srgbClr val="EAE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3"/>
          <p:cNvSpPr/>
          <p:nvPr/>
        </p:nvSpPr>
        <p:spPr>
          <a:xfrm>
            <a:off x="13991391" y="2799037"/>
            <a:ext cx="148828" cy="333613"/>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49495A"/>
              </a:buClr>
              <a:buSzPts val="2600"/>
              <a:buFont typeface="Assistant"/>
              <a:buNone/>
            </a:pPr>
            <a:r>
              <a:rPr lang="en-US" sz="2600">
                <a:solidFill>
                  <a:srgbClr val="49495A"/>
                </a:solidFill>
                <a:latin typeface="Assistant"/>
                <a:ea typeface="Assistant"/>
                <a:cs typeface="Assistant"/>
                <a:sym typeface="Assistant"/>
              </a:rPr>
              <a:t>1</a:t>
            </a:r>
            <a:endParaRPr sz="2600">
              <a:solidFill>
                <a:schemeClr val="dk1"/>
              </a:solidFill>
              <a:latin typeface="Calibri"/>
              <a:ea typeface="Calibri"/>
              <a:cs typeface="Calibri"/>
              <a:sym typeface="Calibri"/>
            </a:endParaRPr>
          </a:p>
        </p:txBody>
      </p:sp>
      <p:sp>
        <p:nvSpPr>
          <p:cNvPr id="404" name="Google Shape;404;p23"/>
          <p:cNvSpPr/>
          <p:nvPr/>
        </p:nvSpPr>
        <p:spPr>
          <a:xfrm>
            <a:off x="10896599" y="2782964"/>
            <a:ext cx="2779752" cy="347424"/>
          </a:xfrm>
          <a:prstGeom prst="rect">
            <a:avLst/>
          </a:prstGeom>
          <a:noFill/>
          <a:ln>
            <a:noFill/>
          </a:ln>
        </p:spPr>
        <p:txBody>
          <a:bodyPr anchorCtr="0" anchor="t" bIns="0" lIns="0" spcFirstLastPara="1" rIns="0" wrap="square" tIns="0">
            <a:noAutofit/>
          </a:bodyPr>
          <a:lstStyle/>
          <a:p>
            <a:pPr indent="0" lvl="0" marL="0" marR="0" rtl="1" algn="r">
              <a:lnSpc>
                <a:spcPct val="96428"/>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התחלקו ל5  קבוצות</a:t>
            </a:r>
            <a:endParaRPr sz="2800">
              <a:solidFill>
                <a:schemeClr val="dk1"/>
              </a:solidFill>
              <a:latin typeface="Calibri"/>
              <a:ea typeface="Calibri"/>
              <a:cs typeface="Calibri"/>
              <a:sym typeface="Calibri"/>
            </a:endParaRPr>
          </a:p>
        </p:txBody>
      </p:sp>
      <p:sp>
        <p:nvSpPr>
          <p:cNvPr id="405" name="Google Shape;405;p23"/>
          <p:cNvSpPr/>
          <p:nvPr/>
        </p:nvSpPr>
        <p:spPr>
          <a:xfrm>
            <a:off x="4982765" y="3263738"/>
            <a:ext cx="8693587" cy="355759"/>
          </a:xfrm>
          <a:prstGeom prst="rect">
            <a:avLst/>
          </a:prstGeom>
          <a:noFill/>
          <a:ln>
            <a:noFill/>
          </a:ln>
        </p:spPr>
        <p:txBody>
          <a:bodyPr anchorCtr="0" anchor="t" bIns="0" lIns="0" spcFirstLastPara="1" rIns="0" wrap="square" tIns="0">
            <a:noAutofit/>
          </a:bodyPr>
          <a:lstStyle/>
          <a:p>
            <a:pPr indent="0" lvl="0" marL="0" marR="0" rtl="1" algn="r">
              <a:lnSpc>
                <a:spcPct val="160000"/>
              </a:lnSpc>
              <a:spcBef>
                <a:spcPts val="0"/>
              </a:spcBef>
              <a:spcAft>
                <a:spcPts val="0"/>
              </a:spcAft>
              <a:buClr>
                <a:schemeClr val="dk1"/>
              </a:buClr>
              <a:buSzPts val="1750"/>
              <a:buFont typeface="Calibri"/>
              <a:buNone/>
            </a:pPr>
            <a:r>
              <a:t/>
            </a:r>
            <a:endParaRPr sz="1750">
              <a:solidFill>
                <a:schemeClr val="dk1"/>
              </a:solidFill>
              <a:latin typeface="Calibri"/>
              <a:ea typeface="Calibri"/>
              <a:cs typeface="Calibri"/>
              <a:sym typeface="Calibri"/>
            </a:endParaRPr>
          </a:p>
        </p:txBody>
      </p:sp>
      <p:sp>
        <p:nvSpPr>
          <p:cNvPr id="406" name="Google Shape;406;p23"/>
          <p:cNvSpPr/>
          <p:nvPr/>
        </p:nvSpPr>
        <p:spPr>
          <a:xfrm>
            <a:off x="13815655" y="4024666"/>
            <a:ext cx="500301" cy="500301"/>
          </a:xfrm>
          <a:prstGeom prst="roundRect">
            <a:avLst>
              <a:gd fmla="val 6668" name="adj"/>
            </a:avLst>
          </a:prstGeom>
          <a:solidFill>
            <a:srgbClr val="EAE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3"/>
          <p:cNvSpPr/>
          <p:nvPr/>
        </p:nvSpPr>
        <p:spPr>
          <a:xfrm>
            <a:off x="13963054" y="4108010"/>
            <a:ext cx="205502" cy="333613"/>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49495A"/>
              </a:buClr>
              <a:buSzPts val="2600"/>
              <a:buFont typeface="Assistant"/>
              <a:buNone/>
            </a:pPr>
            <a:r>
              <a:rPr lang="en-US" sz="2600">
                <a:solidFill>
                  <a:srgbClr val="49495A"/>
                </a:solidFill>
                <a:latin typeface="Assistant"/>
                <a:ea typeface="Assistant"/>
                <a:cs typeface="Assistant"/>
                <a:sym typeface="Assistant"/>
              </a:rPr>
              <a:t>2</a:t>
            </a:r>
            <a:endParaRPr sz="2600">
              <a:solidFill>
                <a:schemeClr val="dk1"/>
              </a:solidFill>
              <a:latin typeface="Calibri"/>
              <a:ea typeface="Calibri"/>
              <a:cs typeface="Calibri"/>
              <a:sym typeface="Calibri"/>
            </a:endParaRPr>
          </a:p>
        </p:txBody>
      </p:sp>
      <p:sp>
        <p:nvSpPr>
          <p:cNvPr id="408" name="Google Shape;408;p23"/>
          <p:cNvSpPr/>
          <p:nvPr/>
        </p:nvSpPr>
        <p:spPr>
          <a:xfrm>
            <a:off x="4065747" y="4118606"/>
            <a:ext cx="9610604" cy="394578"/>
          </a:xfrm>
          <a:prstGeom prst="rect">
            <a:avLst/>
          </a:prstGeom>
          <a:noFill/>
          <a:ln>
            <a:noFill/>
          </a:ln>
        </p:spPr>
        <p:txBody>
          <a:bodyPr anchorCtr="0" anchor="t" bIns="0" lIns="0" spcFirstLastPara="1" rIns="0" wrap="square" tIns="0">
            <a:noAutofit/>
          </a:bodyPr>
          <a:lstStyle/>
          <a:p>
            <a:pPr indent="0" lvl="0" marL="0" marR="0" rtl="1" algn="r">
              <a:lnSpc>
                <a:spcPct val="96428"/>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דונו באחד התרחישים  שניתנו לכם בנושא השפעות של  דיפ פייק על החברה</a:t>
            </a:r>
            <a:endParaRPr sz="2800">
              <a:solidFill>
                <a:schemeClr val="dk1"/>
              </a:solidFill>
              <a:latin typeface="Calibri"/>
              <a:ea typeface="Calibri"/>
              <a:cs typeface="Calibri"/>
              <a:sym typeface="Calibri"/>
            </a:endParaRPr>
          </a:p>
        </p:txBody>
      </p:sp>
      <p:sp>
        <p:nvSpPr>
          <p:cNvPr id="409" name="Google Shape;409;p23"/>
          <p:cNvSpPr/>
          <p:nvPr/>
        </p:nvSpPr>
        <p:spPr>
          <a:xfrm>
            <a:off x="4982765" y="4572711"/>
            <a:ext cx="8693587" cy="355759"/>
          </a:xfrm>
          <a:prstGeom prst="rect">
            <a:avLst/>
          </a:prstGeom>
          <a:noFill/>
          <a:ln>
            <a:noFill/>
          </a:ln>
        </p:spPr>
        <p:txBody>
          <a:bodyPr anchorCtr="0" anchor="t" bIns="0" lIns="0" spcFirstLastPara="1" rIns="0" wrap="square" tIns="0">
            <a:noAutofit/>
          </a:bodyPr>
          <a:lstStyle/>
          <a:p>
            <a:pPr indent="0" lvl="0" marL="0" marR="0" rtl="1" algn="r">
              <a:lnSpc>
                <a:spcPct val="160000"/>
              </a:lnSpc>
              <a:spcBef>
                <a:spcPts val="0"/>
              </a:spcBef>
              <a:spcAft>
                <a:spcPts val="0"/>
              </a:spcAft>
              <a:buClr>
                <a:schemeClr val="dk1"/>
              </a:buClr>
              <a:buSzPts val="1750"/>
              <a:buFont typeface="Calibri"/>
              <a:buNone/>
            </a:pPr>
            <a:r>
              <a:t/>
            </a:r>
            <a:endParaRPr sz="1750">
              <a:solidFill>
                <a:schemeClr val="dk1"/>
              </a:solidFill>
              <a:latin typeface="Calibri"/>
              <a:ea typeface="Calibri"/>
              <a:cs typeface="Calibri"/>
              <a:sym typeface="Calibri"/>
            </a:endParaRPr>
          </a:p>
        </p:txBody>
      </p:sp>
      <p:sp>
        <p:nvSpPr>
          <p:cNvPr id="410" name="Google Shape;410;p23"/>
          <p:cNvSpPr/>
          <p:nvPr/>
        </p:nvSpPr>
        <p:spPr>
          <a:xfrm>
            <a:off x="13815655" y="5333639"/>
            <a:ext cx="500301" cy="500301"/>
          </a:xfrm>
          <a:prstGeom prst="roundRect">
            <a:avLst>
              <a:gd fmla="val 6668" name="adj"/>
            </a:avLst>
          </a:prstGeom>
          <a:solidFill>
            <a:srgbClr val="EAE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3"/>
          <p:cNvSpPr/>
          <p:nvPr/>
        </p:nvSpPr>
        <p:spPr>
          <a:xfrm>
            <a:off x="13963054" y="5416983"/>
            <a:ext cx="205502" cy="333613"/>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49495A"/>
              </a:buClr>
              <a:buSzPts val="2600"/>
              <a:buFont typeface="Assistant"/>
              <a:buNone/>
            </a:pPr>
            <a:r>
              <a:rPr lang="en-US" sz="2600">
                <a:solidFill>
                  <a:srgbClr val="49495A"/>
                </a:solidFill>
                <a:latin typeface="Assistant"/>
                <a:ea typeface="Assistant"/>
                <a:cs typeface="Assistant"/>
                <a:sym typeface="Assistant"/>
              </a:rPr>
              <a:t>3</a:t>
            </a:r>
            <a:endParaRPr sz="2600">
              <a:solidFill>
                <a:schemeClr val="dk1"/>
              </a:solidFill>
              <a:latin typeface="Calibri"/>
              <a:ea typeface="Calibri"/>
              <a:cs typeface="Calibri"/>
              <a:sym typeface="Calibri"/>
            </a:endParaRPr>
          </a:p>
        </p:txBody>
      </p:sp>
      <p:sp>
        <p:nvSpPr>
          <p:cNvPr id="412" name="Google Shape;412;p23"/>
          <p:cNvSpPr/>
          <p:nvPr/>
        </p:nvSpPr>
        <p:spPr>
          <a:xfrm>
            <a:off x="8777763" y="5400909"/>
            <a:ext cx="4898588" cy="404575"/>
          </a:xfrm>
          <a:prstGeom prst="rect">
            <a:avLst/>
          </a:prstGeom>
          <a:noFill/>
          <a:ln>
            <a:noFill/>
          </a:ln>
        </p:spPr>
        <p:txBody>
          <a:bodyPr anchorCtr="0" anchor="t" bIns="0" lIns="0" spcFirstLastPara="1" rIns="0" wrap="square" tIns="0">
            <a:noAutofit/>
          </a:bodyPr>
          <a:lstStyle/>
          <a:p>
            <a:pPr indent="0" lvl="0" marL="0" marR="0" rtl="1" algn="r">
              <a:lnSpc>
                <a:spcPct val="96428"/>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ענו על השאלות המוצגות בכל תרחיש</a:t>
            </a:r>
            <a:endParaRPr sz="2800">
              <a:solidFill>
                <a:schemeClr val="dk1"/>
              </a:solidFill>
              <a:latin typeface="Calibri"/>
              <a:ea typeface="Calibri"/>
              <a:cs typeface="Calibri"/>
              <a:sym typeface="Calibri"/>
            </a:endParaRPr>
          </a:p>
        </p:txBody>
      </p:sp>
      <p:sp>
        <p:nvSpPr>
          <p:cNvPr id="413" name="Google Shape;413;p23"/>
          <p:cNvSpPr/>
          <p:nvPr/>
        </p:nvSpPr>
        <p:spPr>
          <a:xfrm>
            <a:off x="4982765" y="5881685"/>
            <a:ext cx="8693587" cy="355759"/>
          </a:xfrm>
          <a:prstGeom prst="rect">
            <a:avLst/>
          </a:prstGeom>
          <a:noFill/>
          <a:ln>
            <a:noFill/>
          </a:ln>
        </p:spPr>
        <p:txBody>
          <a:bodyPr anchorCtr="0" anchor="t" bIns="0" lIns="0" spcFirstLastPara="1" rIns="0" wrap="square" tIns="0">
            <a:noAutofit/>
          </a:bodyPr>
          <a:lstStyle/>
          <a:p>
            <a:pPr indent="0" lvl="0" marL="0" marR="0" rtl="1" algn="r">
              <a:lnSpc>
                <a:spcPct val="160000"/>
              </a:lnSpc>
              <a:spcBef>
                <a:spcPts val="0"/>
              </a:spcBef>
              <a:spcAft>
                <a:spcPts val="0"/>
              </a:spcAft>
              <a:buClr>
                <a:schemeClr val="dk1"/>
              </a:buClr>
              <a:buSzPts val="1750"/>
              <a:buFont typeface="Calibri"/>
              <a:buNone/>
            </a:pPr>
            <a:r>
              <a:t/>
            </a:r>
            <a:endParaRPr sz="1750">
              <a:solidFill>
                <a:schemeClr val="dk1"/>
              </a:solidFill>
              <a:latin typeface="Calibri"/>
              <a:ea typeface="Calibri"/>
              <a:cs typeface="Calibri"/>
              <a:sym typeface="Calibri"/>
            </a:endParaRPr>
          </a:p>
        </p:txBody>
      </p:sp>
      <p:sp>
        <p:nvSpPr>
          <p:cNvPr id="414" name="Google Shape;414;p23"/>
          <p:cNvSpPr/>
          <p:nvPr/>
        </p:nvSpPr>
        <p:spPr>
          <a:xfrm>
            <a:off x="13815655" y="6642612"/>
            <a:ext cx="500301" cy="500301"/>
          </a:xfrm>
          <a:prstGeom prst="roundRect">
            <a:avLst>
              <a:gd fmla="val 6668" name="adj"/>
            </a:avLst>
          </a:prstGeom>
          <a:solidFill>
            <a:srgbClr val="EAE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3"/>
          <p:cNvSpPr/>
          <p:nvPr/>
        </p:nvSpPr>
        <p:spPr>
          <a:xfrm>
            <a:off x="13968174" y="6725956"/>
            <a:ext cx="195143" cy="333613"/>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49495A"/>
              </a:buClr>
              <a:buSzPts val="2600"/>
              <a:buFont typeface="Assistant"/>
              <a:buNone/>
            </a:pPr>
            <a:r>
              <a:rPr lang="en-US" sz="2600">
                <a:solidFill>
                  <a:srgbClr val="49495A"/>
                </a:solidFill>
                <a:latin typeface="Assistant"/>
                <a:ea typeface="Assistant"/>
                <a:cs typeface="Assistant"/>
                <a:sym typeface="Assistant"/>
              </a:rPr>
              <a:t>4</a:t>
            </a:r>
            <a:endParaRPr sz="2600">
              <a:solidFill>
                <a:schemeClr val="dk1"/>
              </a:solidFill>
              <a:latin typeface="Calibri"/>
              <a:ea typeface="Calibri"/>
              <a:cs typeface="Calibri"/>
              <a:sym typeface="Calibri"/>
            </a:endParaRPr>
          </a:p>
        </p:txBody>
      </p:sp>
      <p:sp>
        <p:nvSpPr>
          <p:cNvPr id="416" name="Google Shape;416;p23"/>
          <p:cNvSpPr/>
          <p:nvPr/>
        </p:nvSpPr>
        <p:spPr>
          <a:xfrm>
            <a:off x="6553200" y="6725955"/>
            <a:ext cx="7123151" cy="416957"/>
          </a:xfrm>
          <a:prstGeom prst="rect">
            <a:avLst/>
          </a:prstGeom>
          <a:noFill/>
          <a:ln>
            <a:noFill/>
          </a:ln>
        </p:spPr>
        <p:txBody>
          <a:bodyPr anchorCtr="0" anchor="t" bIns="0" lIns="0" spcFirstLastPara="1" rIns="0" wrap="square" tIns="0">
            <a:noAutofit/>
          </a:bodyPr>
          <a:lstStyle/>
          <a:p>
            <a:pPr indent="0" lvl="0" marL="0" marR="0" rtl="1" algn="r">
              <a:lnSpc>
                <a:spcPct val="96428"/>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הציגו את התרחיש והמסקנות וההמלצות שלכם לכיתה</a:t>
            </a:r>
            <a:endParaRPr sz="2800">
              <a:solidFill>
                <a:schemeClr val="dk1"/>
              </a:solidFill>
              <a:latin typeface="Calibri"/>
              <a:ea typeface="Calibri"/>
              <a:cs typeface="Calibri"/>
              <a:sym typeface="Calibri"/>
            </a:endParaRPr>
          </a:p>
        </p:txBody>
      </p:sp>
      <p:sp>
        <p:nvSpPr>
          <p:cNvPr id="417" name="Google Shape;417;p23"/>
          <p:cNvSpPr/>
          <p:nvPr/>
        </p:nvSpPr>
        <p:spPr>
          <a:xfrm>
            <a:off x="3982164" y="1563403"/>
            <a:ext cx="10333792" cy="978458"/>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בשקופיות הבאות מוצגות 5 תרחישים של מקרי דיפ פייק המשפיעות על החברה </a:t>
            </a:r>
            <a:endParaRPr sz="2800">
              <a:solidFill>
                <a:schemeClr val="dk1"/>
              </a:solidFill>
              <a:latin typeface="Assistant"/>
              <a:ea typeface="Assistant"/>
              <a:cs typeface="Assistant"/>
              <a:sym typeface="Assistan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4"/>
          <p:cNvSpPr/>
          <p:nvPr/>
        </p:nvSpPr>
        <p:spPr>
          <a:xfrm>
            <a:off x="0" y="-1"/>
            <a:ext cx="14630400" cy="8229601"/>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24"/>
          <p:cNvSpPr/>
          <p:nvPr/>
        </p:nvSpPr>
        <p:spPr>
          <a:xfrm>
            <a:off x="6495098" y="936308"/>
            <a:ext cx="7271266" cy="771525"/>
          </a:xfrm>
          <a:prstGeom prst="rect">
            <a:avLst/>
          </a:prstGeom>
          <a:noFill/>
          <a:ln>
            <a:noFill/>
          </a:ln>
        </p:spPr>
        <p:txBody>
          <a:bodyPr anchorCtr="0" anchor="t" bIns="0" lIns="0" spcFirstLastPara="1" rIns="0" wrap="square" tIns="0">
            <a:noAutofit/>
          </a:bodyPr>
          <a:lstStyle/>
          <a:p>
            <a:pPr indent="0" lvl="0" marL="0" marR="0" rtl="1" algn="r">
              <a:lnSpc>
                <a:spcPct val="124742"/>
              </a:lnSpc>
              <a:spcBef>
                <a:spcPts val="0"/>
              </a:spcBef>
              <a:spcAft>
                <a:spcPts val="0"/>
              </a:spcAft>
              <a:buClr>
                <a:srgbClr val="403CCF"/>
              </a:buClr>
              <a:buSzPts val="4850"/>
              <a:buFont typeface="Assistant"/>
              <a:buNone/>
            </a:pPr>
            <a:r>
              <a:rPr lang="en-US" sz="4850">
                <a:solidFill>
                  <a:srgbClr val="403CCF"/>
                </a:solidFill>
                <a:latin typeface="Assistant"/>
                <a:ea typeface="Assistant"/>
                <a:cs typeface="Assistant"/>
                <a:sym typeface="Assistant"/>
              </a:rPr>
              <a:t>תרחיש 1: דיפ פייק בפוליטיקה</a:t>
            </a:r>
            <a:endParaRPr sz="4850">
              <a:solidFill>
                <a:schemeClr val="dk1"/>
              </a:solidFill>
              <a:latin typeface="Calibri"/>
              <a:ea typeface="Calibri"/>
              <a:cs typeface="Calibri"/>
              <a:sym typeface="Calibri"/>
            </a:endParaRPr>
          </a:p>
        </p:txBody>
      </p:sp>
      <p:sp>
        <p:nvSpPr>
          <p:cNvPr id="425" name="Google Shape;425;p24"/>
          <p:cNvSpPr/>
          <p:nvPr/>
        </p:nvSpPr>
        <p:spPr>
          <a:xfrm>
            <a:off x="8828603" y="2078117"/>
            <a:ext cx="4937760" cy="617101"/>
          </a:xfrm>
          <a:prstGeom prst="rect">
            <a:avLst/>
          </a:prstGeom>
          <a:noFill/>
          <a:ln>
            <a:noFill/>
          </a:ln>
        </p:spPr>
        <p:txBody>
          <a:bodyPr anchorCtr="0" anchor="t" bIns="0" lIns="0" spcFirstLastPara="1" rIns="0" wrap="square" tIns="0">
            <a:noAutofit/>
          </a:bodyPr>
          <a:lstStyle/>
          <a:p>
            <a:pPr indent="0" lvl="0" marL="0" marR="0" rtl="1" algn="r">
              <a:lnSpc>
                <a:spcPct val="125974"/>
              </a:lnSpc>
              <a:spcBef>
                <a:spcPts val="0"/>
              </a:spcBef>
              <a:spcAft>
                <a:spcPts val="0"/>
              </a:spcAft>
              <a:buClr>
                <a:srgbClr val="403CCF"/>
              </a:buClr>
              <a:buSzPts val="3850"/>
              <a:buFont typeface="Assistant"/>
              <a:buNone/>
            </a:pPr>
            <a:r>
              <a:rPr lang="en-US" sz="3850">
                <a:solidFill>
                  <a:srgbClr val="403CCF"/>
                </a:solidFill>
                <a:latin typeface="Assistant"/>
                <a:ea typeface="Assistant"/>
                <a:cs typeface="Assistant"/>
                <a:sym typeface="Assistant"/>
              </a:rPr>
              <a:t>"נאום שלא היה"</a:t>
            </a:r>
            <a:endParaRPr sz="3850">
              <a:solidFill>
                <a:schemeClr val="dk1"/>
              </a:solidFill>
              <a:latin typeface="Calibri"/>
              <a:ea typeface="Calibri"/>
              <a:cs typeface="Calibri"/>
              <a:sym typeface="Calibri"/>
            </a:endParaRPr>
          </a:p>
        </p:txBody>
      </p:sp>
      <p:sp>
        <p:nvSpPr>
          <p:cNvPr id="426" name="Google Shape;426;p24"/>
          <p:cNvSpPr/>
          <p:nvPr/>
        </p:nvSpPr>
        <p:spPr>
          <a:xfrm>
            <a:off x="864037" y="3065501"/>
            <a:ext cx="12902327" cy="1555433"/>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rgbClr val="49495A"/>
              </a:buClr>
              <a:buSzPts val="2200"/>
              <a:buFont typeface="Assistant"/>
              <a:buNone/>
            </a:pPr>
            <a:r>
              <a:rPr lang="en-US" sz="2200">
                <a:solidFill>
                  <a:srgbClr val="49495A"/>
                </a:solidFill>
                <a:latin typeface="Assistant"/>
                <a:ea typeface="Assistant"/>
                <a:cs typeface="Assistant"/>
                <a:sym typeface="Assistant"/>
              </a:rPr>
              <a:t>יומיים לפני הבחירות המקומיות, מופץ ברשתות החברתיות סרטון של מועמד לראשות העיר. בסרטון, שנראה כאילו צולם במסיבת עיתונאים, נראה המועמד מודה שקיבל כספים מגורמים עסקיים בתמורה להבטחות שלטוניות. הסרטון מתפשט במהירות בקבוצות הווטסאפ השכונתיות.</a:t>
            </a:r>
            <a:endParaRPr sz="2200">
              <a:solidFill>
                <a:schemeClr val="dk1"/>
              </a:solidFill>
              <a:latin typeface="Calibri"/>
              <a:ea typeface="Calibri"/>
              <a:cs typeface="Calibri"/>
              <a:sym typeface="Calibri"/>
            </a:endParaRPr>
          </a:p>
        </p:txBody>
      </p:sp>
      <p:sp>
        <p:nvSpPr>
          <p:cNvPr id="427" name="Google Shape;427;p24"/>
          <p:cNvSpPr/>
          <p:nvPr/>
        </p:nvSpPr>
        <p:spPr>
          <a:xfrm>
            <a:off x="10063043" y="4972645"/>
            <a:ext cx="3703320" cy="462796"/>
          </a:xfrm>
          <a:prstGeom prst="rect">
            <a:avLst/>
          </a:prstGeom>
          <a:noFill/>
          <a:ln>
            <a:noFill/>
          </a:ln>
        </p:spPr>
        <p:txBody>
          <a:bodyPr anchorCtr="0" anchor="t" bIns="0" lIns="0" spcFirstLastPara="1" rIns="0" wrap="square" tIns="0">
            <a:noAutofit/>
          </a:bodyPr>
          <a:lstStyle/>
          <a:p>
            <a:pPr indent="0" lvl="0" marL="0" marR="0" rtl="1" algn="r">
              <a:lnSpc>
                <a:spcPct val="124137"/>
              </a:lnSpc>
              <a:spcBef>
                <a:spcPts val="0"/>
              </a:spcBef>
              <a:spcAft>
                <a:spcPts val="0"/>
              </a:spcAft>
              <a:buClr>
                <a:srgbClr val="403CCF"/>
              </a:buClr>
              <a:buSzPts val="2900"/>
              <a:buFont typeface="Assistant"/>
              <a:buNone/>
            </a:pPr>
            <a:r>
              <a:rPr lang="en-US" sz="2900">
                <a:solidFill>
                  <a:srgbClr val="403CCF"/>
                </a:solidFill>
                <a:latin typeface="Assistant"/>
                <a:ea typeface="Assistant"/>
                <a:cs typeface="Assistant"/>
                <a:sym typeface="Assistant"/>
              </a:rPr>
              <a:t>סוגיות לדיון:</a:t>
            </a:r>
            <a:endParaRPr sz="2900">
              <a:solidFill>
                <a:schemeClr val="dk1"/>
              </a:solidFill>
              <a:latin typeface="Calibri"/>
              <a:ea typeface="Calibri"/>
              <a:cs typeface="Calibri"/>
              <a:sym typeface="Calibri"/>
            </a:endParaRPr>
          </a:p>
        </p:txBody>
      </p:sp>
      <p:sp>
        <p:nvSpPr>
          <p:cNvPr id="428" name="Google Shape;428;p24"/>
          <p:cNvSpPr/>
          <p:nvPr/>
        </p:nvSpPr>
        <p:spPr>
          <a:xfrm>
            <a:off x="864037" y="5454015"/>
            <a:ext cx="12902327" cy="518477"/>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a:pPr>
            <a:r>
              <a:rPr lang="en-US" sz="2200">
                <a:solidFill>
                  <a:srgbClr val="49495A"/>
                </a:solidFill>
                <a:latin typeface="Assistant"/>
                <a:ea typeface="Assistant"/>
                <a:cs typeface="Assistant"/>
                <a:sym typeface="Assistant"/>
              </a:rPr>
              <a:t>איך הסרטון עלול להשפיע על תוצאות הבחירות?</a:t>
            </a:r>
            <a:endParaRPr sz="2200">
              <a:solidFill>
                <a:schemeClr val="dk1"/>
              </a:solidFill>
              <a:latin typeface="Calibri"/>
              <a:ea typeface="Calibri"/>
              <a:cs typeface="Calibri"/>
              <a:sym typeface="Calibri"/>
            </a:endParaRPr>
          </a:p>
        </p:txBody>
      </p:sp>
      <p:sp>
        <p:nvSpPr>
          <p:cNvPr id="429" name="Google Shape;429;p24"/>
          <p:cNvSpPr/>
          <p:nvPr/>
        </p:nvSpPr>
        <p:spPr>
          <a:xfrm>
            <a:off x="864037" y="5935385"/>
            <a:ext cx="12902327" cy="518477"/>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2"/>
            </a:pPr>
            <a:r>
              <a:rPr lang="en-US" sz="2200">
                <a:solidFill>
                  <a:srgbClr val="49495A"/>
                </a:solidFill>
                <a:latin typeface="Assistant"/>
                <a:ea typeface="Assistant"/>
                <a:cs typeface="Assistant"/>
                <a:sym typeface="Assistant"/>
              </a:rPr>
              <a:t>מה האחריות של הרשתות החברתיות במקרה כזה?</a:t>
            </a:r>
            <a:endParaRPr sz="2200">
              <a:solidFill>
                <a:schemeClr val="dk1"/>
              </a:solidFill>
              <a:latin typeface="Calibri"/>
              <a:ea typeface="Calibri"/>
              <a:cs typeface="Calibri"/>
              <a:sym typeface="Calibri"/>
            </a:endParaRPr>
          </a:p>
        </p:txBody>
      </p:sp>
      <p:sp>
        <p:nvSpPr>
          <p:cNvPr id="430" name="Google Shape;430;p24"/>
          <p:cNvSpPr/>
          <p:nvPr/>
        </p:nvSpPr>
        <p:spPr>
          <a:xfrm>
            <a:off x="864037" y="6416754"/>
            <a:ext cx="12902327" cy="518477"/>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3"/>
            </a:pPr>
            <a:r>
              <a:rPr lang="en-US" sz="2200">
                <a:solidFill>
                  <a:srgbClr val="49495A"/>
                </a:solidFill>
                <a:latin typeface="Assistant"/>
                <a:ea typeface="Assistant"/>
                <a:cs typeface="Assistant"/>
                <a:sym typeface="Assistant"/>
              </a:rPr>
              <a:t>איך אפשר להילחם בתופעה כזו בזמן אמת?</a:t>
            </a:r>
            <a:endParaRPr sz="2200">
              <a:solidFill>
                <a:schemeClr val="dk1"/>
              </a:solidFill>
              <a:latin typeface="Calibri"/>
              <a:ea typeface="Calibri"/>
              <a:cs typeface="Calibri"/>
              <a:sym typeface="Calibri"/>
            </a:endParaRPr>
          </a:p>
        </p:txBody>
      </p:sp>
      <p:sp>
        <p:nvSpPr>
          <p:cNvPr id="431" name="Google Shape;431;p24"/>
          <p:cNvSpPr/>
          <p:nvPr/>
        </p:nvSpPr>
        <p:spPr>
          <a:xfrm>
            <a:off x="864037" y="6898124"/>
            <a:ext cx="12902327" cy="518477"/>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4"/>
            </a:pPr>
            <a:r>
              <a:rPr lang="en-US" sz="2200">
                <a:solidFill>
                  <a:srgbClr val="49495A"/>
                </a:solidFill>
                <a:latin typeface="Assistant"/>
                <a:ea typeface="Assistant"/>
                <a:cs typeface="Assistant"/>
                <a:sym typeface="Assistant"/>
              </a:rPr>
              <a:t>מה צריך להיות העונש על יצירה והפצה של דיפ פייק פוליטי?</a:t>
            </a:r>
            <a:endParaRPr sz="22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5"/>
          <p:cNvSpPr/>
          <p:nvPr/>
        </p:nvSpPr>
        <p:spPr>
          <a:xfrm>
            <a:off x="0" y="-1"/>
            <a:ext cx="14630400" cy="8229601"/>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50000"/>
              </a:lnSpc>
              <a:spcBef>
                <a:spcPts val="0"/>
              </a:spcBef>
              <a:spcAft>
                <a:spcPts val="0"/>
              </a:spcAft>
              <a:buNone/>
            </a:pPr>
            <a:r>
              <a:t/>
            </a:r>
            <a:endParaRPr sz="2200">
              <a:solidFill>
                <a:schemeClr val="dk1"/>
              </a:solidFill>
              <a:latin typeface="Calibri"/>
              <a:ea typeface="Calibri"/>
              <a:cs typeface="Calibri"/>
              <a:sym typeface="Calibri"/>
            </a:endParaRPr>
          </a:p>
        </p:txBody>
      </p:sp>
      <p:sp>
        <p:nvSpPr>
          <p:cNvPr id="438" name="Google Shape;438;p25"/>
          <p:cNvSpPr/>
          <p:nvPr/>
        </p:nvSpPr>
        <p:spPr>
          <a:xfrm>
            <a:off x="4681180" y="936308"/>
            <a:ext cx="9085183" cy="771525"/>
          </a:xfrm>
          <a:prstGeom prst="rect">
            <a:avLst/>
          </a:prstGeom>
          <a:noFill/>
          <a:ln>
            <a:noFill/>
          </a:ln>
        </p:spPr>
        <p:txBody>
          <a:bodyPr anchorCtr="0" anchor="t" bIns="0" lIns="0" spcFirstLastPara="1" rIns="0" wrap="square" tIns="0">
            <a:noAutofit/>
          </a:bodyPr>
          <a:lstStyle/>
          <a:p>
            <a:pPr indent="0" lvl="0" marL="0" marR="0" rtl="1" algn="r">
              <a:lnSpc>
                <a:spcPct val="124742"/>
              </a:lnSpc>
              <a:spcBef>
                <a:spcPts val="0"/>
              </a:spcBef>
              <a:spcAft>
                <a:spcPts val="0"/>
              </a:spcAft>
              <a:buClr>
                <a:srgbClr val="403CCF"/>
              </a:buClr>
              <a:buSzPts val="4850"/>
              <a:buFont typeface="Assistant"/>
              <a:buNone/>
            </a:pPr>
            <a:r>
              <a:rPr lang="en-US" sz="4850">
                <a:solidFill>
                  <a:srgbClr val="403CCF"/>
                </a:solidFill>
                <a:latin typeface="Assistant"/>
                <a:ea typeface="Assistant"/>
                <a:cs typeface="Assistant"/>
                <a:sym typeface="Assistant"/>
              </a:rPr>
              <a:t>תרחיש 2: דיפ פייק ברשתות חברתיות</a:t>
            </a:r>
            <a:endParaRPr sz="4850">
              <a:solidFill>
                <a:schemeClr val="dk1"/>
              </a:solidFill>
              <a:latin typeface="Calibri"/>
              <a:ea typeface="Calibri"/>
              <a:cs typeface="Calibri"/>
              <a:sym typeface="Calibri"/>
            </a:endParaRPr>
          </a:p>
        </p:txBody>
      </p:sp>
      <p:sp>
        <p:nvSpPr>
          <p:cNvPr id="439" name="Google Shape;439;p25"/>
          <p:cNvSpPr/>
          <p:nvPr/>
        </p:nvSpPr>
        <p:spPr>
          <a:xfrm>
            <a:off x="7905631" y="2078117"/>
            <a:ext cx="5860733" cy="617101"/>
          </a:xfrm>
          <a:prstGeom prst="rect">
            <a:avLst/>
          </a:prstGeom>
          <a:noFill/>
          <a:ln>
            <a:noFill/>
          </a:ln>
        </p:spPr>
        <p:txBody>
          <a:bodyPr anchorCtr="0" anchor="t" bIns="0" lIns="0" spcFirstLastPara="1" rIns="0" wrap="square" tIns="0">
            <a:noAutofit/>
          </a:bodyPr>
          <a:lstStyle/>
          <a:p>
            <a:pPr indent="0" lvl="0" marL="0" marR="0" rtl="1" algn="r">
              <a:lnSpc>
                <a:spcPct val="125974"/>
              </a:lnSpc>
              <a:spcBef>
                <a:spcPts val="0"/>
              </a:spcBef>
              <a:spcAft>
                <a:spcPts val="0"/>
              </a:spcAft>
              <a:buClr>
                <a:srgbClr val="403CCF"/>
              </a:buClr>
              <a:buSzPts val="3850"/>
              <a:buFont typeface="Assistant"/>
              <a:buNone/>
            </a:pPr>
            <a:r>
              <a:rPr lang="en-US" sz="3850">
                <a:solidFill>
                  <a:srgbClr val="403CCF"/>
                </a:solidFill>
                <a:latin typeface="Assistant"/>
                <a:ea typeface="Assistant"/>
                <a:cs typeface="Assistant"/>
                <a:sym typeface="Assistant"/>
              </a:rPr>
              <a:t>"הבריונות הדיגיטלית החדשה"</a:t>
            </a:r>
            <a:endParaRPr sz="3850">
              <a:solidFill>
                <a:schemeClr val="dk1"/>
              </a:solidFill>
              <a:latin typeface="Calibri"/>
              <a:ea typeface="Calibri"/>
              <a:cs typeface="Calibri"/>
              <a:sym typeface="Calibri"/>
            </a:endParaRPr>
          </a:p>
        </p:txBody>
      </p:sp>
      <p:sp>
        <p:nvSpPr>
          <p:cNvPr id="440" name="Google Shape;440;p25"/>
          <p:cNvSpPr/>
          <p:nvPr/>
        </p:nvSpPr>
        <p:spPr>
          <a:xfrm>
            <a:off x="864037" y="3065502"/>
            <a:ext cx="12902327" cy="1452086"/>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rgbClr val="49495A"/>
              </a:buClr>
              <a:buSzPts val="2200"/>
              <a:buFont typeface="Assistant"/>
              <a:buNone/>
            </a:pPr>
            <a:r>
              <a:rPr lang="en-US" sz="2200">
                <a:solidFill>
                  <a:srgbClr val="49495A"/>
                </a:solidFill>
                <a:latin typeface="Assistant"/>
                <a:ea typeface="Assistant"/>
                <a:cs typeface="Assistant"/>
                <a:sym typeface="Assistant"/>
              </a:rPr>
              <a:t>תלמידה בכיתה י' מגלה שמישהו יצר סרטון דיפ פייק שבו היא נראית רוקדת בצורה מביכה במסיבה. הסרטון הופץ באינסטגרם ובטיקטוק, וכבר זכה לאלפי צפיות ותגובות. התלמידה מתביישת להגיע לבית הספר, ומספר תלמידים כבר החלו להטריד אותה בהודעות פרטיות.</a:t>
            </a:r>
            <a:endParaRPr sz="2200">
              <a:solidFill>
                <a:schemeClr val="dk1"/>
              </a:solidFill>
              <a:latin typeface="Calibri"/>
              <a:ea typeface="Calibri"/>
              <a:cs typeface="Calibri"/>
              <a:sym typeface="Calibri"/>
            </a:endParaRPr>
          </a:p>
        </p:txBody>
      </p:sp>
      <p:sp>
        <p:nvSpPr>
          <p:cNvPr id="441" name="Google Shape;441;p25"/>
          <p:cNvSpPr/>
          <p:nvPr/>
        </p:nvSpPr>
        <p:spPr>
          <a:xfrm>
            <a:off x="10063043" y="4966922"/>
            <a:ext cx="3703320" cy="462796"/>
          </a:xfrm>
          <a:prstGeom prst="rect">
            <a:avLst/>
          </a:prstGeom>
          <a:noFill/>
          <a:ln>
            <a:noFill/>
          </a:ln>
        </p:spPr>
        <p:txBody>
          <a:bodyPr anchorCtr="0" anchor="t" bIns="0" lIns="0" spcFirstLastPara="1" rIns="0" wrap="square" tIns="0">
            <a:noAutofit/>
          </a:bodyPr>
          <a:lstStyle/>
          <a:p>
            <a:pPr indent="0" lvl="0" marL="0" marR="0" rtl="1" algn="r">
              <a:lnSpc>
                <a:spcPct val="124137"/>
              </a:lnSpc>
              <a:spcBef>
                <a:spcPts val="0"/>
              </a:spcBef>
              <a:spcAft>
                <a:spcPts val="0"/>
              </a:spcAft>
              <a:buClr>
                <a:srgbClr val="403CCF"/>
              </a:buClr>
              <a:buSzPts val="2900"/>
              <a:buFont typeface="Assistant"/>
              <a:buNone/>
            </a:pPr>
            <a:r>
              <a:rPr lang="en-US" sz="2900">
                <a:solidFill>
                  <a:srgbClr val="403CCF"/>
                </a:solidFill>
                <a:latin typeface="Assistant"/>
                <a:ea typeface="Assistant"/>
                <a:cs typeface="Assistant"/>
                <a:sym typeface="Assistant"/>
              </a:rPr>
              <a:t>סוגיות לדיון:</a:t>
            </a:r>
            <a:endParaRPr sz="2900">
              <a:solidFill>
                <a:schemeClr val="dk1"/>
              </a:solidFill>
              <a:latin typeface="Calibri"/>
              <a:ea typeface="Calibri"/>
              <a:cs typeface="Calibri"/>
              <a:sym typeface="Calibri"/>
            </a:endParaRPr>
          </a:p>
        </p:txBody>
      </p:sp>
      <p:sp>
        <p:nvSpPr>
          <p:cNvPr id="442" name="Google Shape;442;p25"/>
          <p:cNvSpPr/>
          <p:nvPr/>
        </p:nvSpPr>
        <p:spPr>
          <a:xfrm>
            <a:off x="864037" y="5454015"/>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a:pPr>
            <a:r>
              <a:rPr lang="en-US" sz="2200">
                <a:solidFill>
                  <a:srgbClr val="49495A"/>
                </a:solidFill>
                <a:latin typeface="Assistant"/>
                <a:ea typeface="Assistant"/>
                <a:cs typeface="Assistant"/>
                <a:sym typeface="Assistant"/>
              </a:rPr>
              <a:t>איך התלמידה צריכה להגיב?</a:t>
            </a:r>
            <a:endParaRPr sz="2200">
              <a:solidFill>
                <a:schemeClr val="dk1"/>
              </a:solidFill>
              <a:latin typeface="Calibri"/>
              <a:ea typeface="Calibri"/>
              <a:cs typeface="Calibri"/>
              <a:sym typeface="Calibri"/>
            </a:endParaRPr>
          </a:p>
        </p:txBody>
      </p:sp>
      <p:sp>
        <p:nvSpPr>
          <p:cNvPr id="443" name="Google Shape;443;p25"/>
          <p:cNvSpPr/>
          <p:nvPr/>
        </p:nvSpPr>
        <p:spPr>
          <a:xfrm>
            <a:off x="864037" y="5935385"/>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2"/>
            </a:pPr>
            <a:r>
              <a:rPr lang="en-US" sz="2200">
                <a:solidFill>
                  <a:srgbClr val="49495A"/>
                </a:solidFill>
                <a:latin typeface="Assistant"/>
                <a:ea typeface="Assistant"/>
                <a:cs typeface="Assistant"/>
                <a:sym typeface="Assistant"/>
              </a:rPr>
              <a:t>מה תפקיד בית הספר במקרה כזה?</a:t>
            </a:r>
            <a:endParaRPr sz="2200">
              <a:solidFill>
                <a:schemeClr val="dk1"/>
              </a:solidFill>
              <a:latin typeface="Calibri"/>
              <a:ea typeface="Calibri"/>
              <a:cs typeface="Calibri"/>
              <a:sym typeface="Calibri"/>
            </a:endParaRPr>
          </a:p>
        </p:txBody>
      </p:sp>
      <p:sp>
        <p:nvSpPr>
          <p:cNvPr id="444" name="Google Shape;444;p25"/>
          <p:cNvSpPr/>
          <p:nvPr/>
        </p:nvSpPr>
        <p:spPr>
          <a:xfrm>
            <a:off x="864037" y="6416754"/>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3"/>
            </a:pPr>
            <a:r>
              <a:rPr lang="en-US" sz="2200">
                <a:solidFill>
                  <a:srgbClr val="49495A"/>
                </a:solidFill>
                <a:latin typeface="Assistant"/>
                <a:ea typeface="Assistant"/>
                <a:cs typeface="Assistant"/>
                <a:sym typeface="Assistant"/>
              </a:rPr>
              <a:t>איך אפשר למנוע מקרים דומים בעתיד?</a:t>
            </a:r>
            <a:endParaRPr sz="2200">
              <a:solidFill>
                <a:schemeClr val="dk1"/>
              </a:solidFill>
              <a:latin typeface="Calibri"/>
              <a:ea typeface="Calibri"/>
              <a:cs typeface="Calibri"/>
              <a:sym typeface="Calibri"/>
            </a:endParaRPr>
          </a:p>
        </p:txBody>
      </p:sp>
      <p:sp>
        <p:nvSpPr>
          <p:cNvPr id="445" name="Google Shape;445;p25"/>
          <p:cNvSpPr/>
          <p:nvPr/>
        </p:nvSpPr>
        <p:spPr>
          <a:xfrm>
            <a:off x="864037" y="6898124"/>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4"/>
            </a:pPr>
            <a:r>
              <a:rPr lang="en-US" sz="2200">
                <a:solidFill>
                  <a:srgbClr val="49495A"/>
                </a:solidFill>
                <a:latin typeface="Assistant"/>
                <a:ea typeface="Assistant"/>
                <a:cs typeface="Assistant"/>
                <a:sym typeface="Assistant"/>
              </a:rPr>
              <a:t>מה האחריות של הפלטפורמות החברתיות?</a:t>
            </a:r>
            <a:endParaRPr sz="22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6"/>
          <p:cNvSpPr/>
          <p:nvPr/>
        </p:nvSpPr>
        <p:spPr>
          <a:xfrm>
            <a:off x="0" y="-1"/>
            <a:ext cx="14630400" cy="8229601"/>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50000"/>
              </a:lnSpc>
              <a:spcBef>
                <a:spcPts val="0"/>
              </a:spcBef>
              <a:spcAft>
                <a:spcPts val="0"/>
              </a:spcAft>
              <a:buNone/>
            </a:pPr>
            <a:r>
              <a:t/>
            </a:r>
            <a:endParaRPr sz="2200">
              <a:solidFill>
                <a:schemeClr val="dk1"/>
              </a:solidFill>
              <a:latin typeface="Calibri"/>
              <a:ea typeface="Calibri"/>
              <a:cs typeface="Calibri"/>
              <a:sym typeface="Calibri"/>
            </a:endParaRPr>
          </a:p>
        </p:txBody>
      </p:sp>
      <p:sp>
        <p:nvSpPr>
          <p:cNvPr id="452" name="Google Shape;452;p26"/>
          <p:cNvSpPr/>
          <p:nvPr/>
        </p:nvSpPr>
        <p:spPr>
          <a:xfrm>
            <a:off x="6966466" y="1133832"/>
            <a:ext cx="6799898" cy="771525"/>
          </a:xfrm>
          <a:prstGeom prst="rect">
            <a:avLst/>
          </a:prstGeom>
          <a:noFill/>
          <a:ln>
            <a:noFill/>
          </a:ln>
        </p:spPr>
        <p:txBody>
          <a:bodyPr anchorCtr="0" anchor="t" bIns="0" lIns="0" spcFirstLastPara="1" rIns="0" wrap="square" tIns="0">
            <a:noAutofit/>
          </a:bodyPr>
          <a:lstStyle/>
          <a:p>
            <a:pPr indent="0" lvl="0" marL="0" marR="0" rtl="1" algn="r">
              <a:lnSpc>
                <a:spcPct val="124742"/>
              </a:lnSpc>
              <a:spcBef>
                <a:spcPts val="0"/>
              </a:spcBef>
              <a:spcAft>
                <a:spcPts val="0"/>
              </a:spcAft>
              <a:buClr>
                <a:srgbClr val="403CCF"/>
              </a:buClr>
              <a:buSzPts val="4850"/>
              <a:buFont typeface="Assistant"/>
              <a:buNone/>
            </a:pPr>
            <a:r>
              <a:rPr lang="en-US" sz="4850">
                <a:solidFill>
                  <a:srgbClr val="403CCF"/>
                </a:solidFill>
                <a:latin typeface="Assistant"/>
                <a:ea typeface="Assistant"/>
                <a:cs typeface="Assistant"/>
                <a:sym typeface="Assistant"/>
              </a:rPr>
              <a:t>תרחיש 3: דיפ פייק בחדשות</a:t>
            </a:r>
            <a:endParaRPr sz="4850">
              <a:solidFill>
                <a:schemeClr val="dk1"/>
              </a:solidFill>
              <a:latin typeface="Calibri"/>
              <a:ea typeface="Calibri"/>
              <a:cs typeface="Calibri"/>
              <a:sym typeface="Calibri"/>
            </a:endParaRPr>
          </a:p>
        </p:txBody>
      </p:sp>
      <p:sp>
        <p:nvSpPr>
          <p:cNvPr id="453" name="Google Shape;453;p26"/>
          <p:cNvSpPr/>
          <p:nvPr/>
        </p:nvSpPr>
        <p:spPr>
          <a:xfrm>
            <a:off x="8828603" y="2275642"/>
            <a:ext cx="4937760" cy="617101"/>
          </a:xfrm>
          <a:prstGeom prst="rect">
            <a:avLst/>
          </a:prstGeom>
          <a:noFill/>
          <a:ln>
            <a:noFill/>
          </a:ln>
        </p:spPr>
        <p:txBody>
          <a:bodyPr anchorCtr="0" anchor="t" bIns="0" lIns="0" spcFirstLastPara="1" rIns="0" wrap="square" tIns="0">
            <a:noAutofit/>
          </a:bodyPr>
          <a:lstStyle/>
          <a:p>
            <a:pPr indent="0" lvl="0" marL="0" marR="0" rtl="1" algn="r">
              <a:lnSpc>
                <a:spcPct val="125974"/>
              </a:lnSpc>
              <a:spcBef>
                <a:spcPts val="0"/>
              </a:spcBef>
              <a:spcAft>
                <a:spcPts val="0"/>
              </a:spcAft>
              <a:buClr>
                <a:srgbClr val="403CCF"/>
              </a:buClr>
              <a:buSzPts val="3850"/>
              <a:buFont typeface="Assistant"/>
              <a:buNone/>
            </a:pPr>
            <a:r>
              <a:rPr lang="en-US" sz="3850">
                <a:solidFill>
                  <a:srgbClr val="403CCF"/>
                </a:solidFill>
                <a:latin typeface="Assistant"/>
                <a:ea typeface="Assistant"/>
                <a:cs typeface="Assistant"/>
                <a:sym typeface="Assistant"/>
              </a:rPr>
              <a:t>"מלחמת המידע"</a:t>
            </a:r>
            <a:endParaRPr sz="3850">
              <a:solidFill>
                <a:schemeClr val="dk1"/>
              </a:solidFill>
              <a:latin typeface="Calibri"/>
              <a:ea typeface="Calibri"/>
              <a:cs typeface="Calibri"/>
              <a:sym typeface="Calibri"/>
            </a:endParaRPr>
          </a:p>
        </p:txBody>
      </p:sp>
      <p:sp>
        <p:nvSpPr>
          <p:cNvPr id="454" name="Google Shape;454;p26"/>
          <p:cNvSpPr/>
          <p:nvPr/>
        </p:nvSpPr>
        <p:spPr>
          <a:xfrm>
            <a:off x="252249" y="3263027"/>
            <a:ext cx="13514116" cy="1340881"/>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rgbClr val="49495A"/>
              </a:buClr>
              <a:buSzPts val="2200"/>
              <a:buFont typeface="Assistant"/>
              <a:buNone/>
            </a:pPr>
            <a:r>
              <a:rPr lang="en-US" sz="2200">
                <a:solidFill>
                  <a:srgbClr val="49495A"/>
                </a:solidFill>
                <a:latin typeface="Assistant"/>
                <a:ea typeface="Assistant"/>
                <a:cs typeface="Assistant"/>
                <a:sym typeface="Assistant"/>
              </a:rPr>
              <a:t>במהלך משבר בטחוני, ערוץ חדשות מקומי משדר בשידור חי ראיון עם מומחה בטחוני בכיר. המומחה מדבר על תרחישים מסוכנים ומעורר פאניקה בציבור. כעבור שעה מתברר שמדובר בסרטון דיפ פייק שנוצר על ידי גורמים עוינים במטרה לזרוע בהלה.</a:t>
            </a:r>
            <a:endParaRPr sz="2200">
              <a:solidFill>
                <a:schemeClr val="dk1"/>
              </a:solidFill>
              <a:latin typeface="Calibri"/>
              <a:ea typeface="Calibri"/>
              <a:cs typeface="Calibri"/>
              <a:sym typeface="Calibri"/>
            </a:endParaRPr>
          </a:p>
        </p:txBody>
      </p:sp>
      <p:sp>
        <p:nvSpPr>
          <p:cNvPr id="455" name="Google Shape;455;p26"/>
          <p:cNvSpPr/>
          <p:nvPr/>
        </p:nvSpPr>
        <p:spPr>
          <a:xfrm>
            <a:off x="10063043" y="4793694"/>
            <a:ext cx="3703320" cy="462796"/>
          </a:xfrm>
          <a:prstGeom prst="rect">
            <a:avLst/>
          </a:prstGeom>
          <a:noFill/>
          <a:ln>
            <a:noFill/>
          </a:ln>
        </p:spPr>
        <p:txBody>
          <a:bodyPr anchorCtr="0" anchor="t" bIns="0" lIns="0" spcFirstLastPara="1" rIns="0" wrap="square" tIns="0">
            <a:noAutofit/>
          </a:bodyPr>
          <a:lstStyle/>
          <a:p>
            <a:pPr indent="0" lvl="0" marL="0" marR="0" rtl="1" algn="r">
              <a:lnSpc>
                <a:spcPct val="124137"/>
              </a:lnSpc>
              <a:spcBef>
                <a:spcPts val="0"/>
              </a:spcBef>
              <a:spcAft>
                <a:spcPts val="0"/>
              </a:spcAft>
              <a:buClr>
                <a:srgbClr val="403CCF"/>
              </a:buClr>
              <a:buSzPts val="2900"/>
              <a:buFont typeface="Assistant"/>
              <a:buNone/>
            </a:pPr>
            <a:r>
              <a:rPr lang="en-US" sz="2900">
                <a:solidFill>
                  <a:srgbClr val="403CCF"/>
                </a:solidFill>
                <a:latin typeface="Assistant"/>
                <a:ea typeface="Assistant"/>
                <a:cs typeface="Assistant"/>
                <a:sym typeface="Assistant"/>
              </a:rPr>
              <a:t>סוגיות לדיון:</a:t>
            </a:r>
            <a:endParaRPr sz="2900">
              <a:solidFill>
                <a:schemeClr val="dk1"/>
              </a:solidFill>
              <a:latin typeface="Calibri"/>
              <a:ea typeface="Calibri"/>
              <a:cs typeface="Calibri"/>
              <a:sym typeface="Calibri"/>
            </a:endParaRPr>
          </a:p>
        </p:txBody>
      </p:sp>
      <p:sp>
        <p:nvSpPr>
          <p:cNvPr id="456" name="Google Shape;456;p26"/>
          <p:cNvSpPr/>
          <p:nvPr/>
        </p:nvSpPr>
        <p:spPr>
          <a:xfrm>
            <a:off x="864037" y="5256490"/>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a:pPr>
            <a:r>
              <a:rPr lang="en-US" sz="2200">
                <a:solidFill>
                  <a:srgbClr val="49495A"/>
                </a:solidFill>
                <a:latin typeface="Assistant"/>
                <a:ea typeface="Assistant"/>
                <a:cs typeface="Assistant"/>
                <a:sym typeface="Assistant"/>
              </a:rPr>
              <a:t>איך ערוץ החדשות יכול למנוע מקרים כאלה?</a:t>
            </a:r>
            <a:endParaRPr sz="2200">
              <a:solidFill>
                <a:schemeClr val="dk1"/>
              </a:solidFill>
              <a:latin typeface="Calibri"/>
              <a:ea typeface="Calibri"/>
              <a:cs typeface="Calibri"/>
              <a:sym typeface="Calibri"/>
            </a:endParaRPr>
          </a:p>
        </p:txBody>
      </p:sp>
      <p:sp>
        <p:nvSpPr>
          <p:cNvPr id="457" name="Google Shape;457;p26"/>
          <p:cNvSpPr/>
          <p:nvPr/>
        </p:nvSpPr>
        <p:spPr>
          <a:xfrm>
            <a:off x="864037" y="5737860"/>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2"/>
            </a:pPr>
            <a:r>
              <a:rPr lang="en-US" sz="2200">
                <a:solidFill>
                  <a:srgbClr val="49495A"/>
                </a:solidFill>
                <a:latin typeface="Assistant"/>
                <a:ea typeface="Assistant"/>
                <a:cs typeface="Assistant"/>
                <a:sym typeface="Assistant"/>
              </a:rPr>
              <a:t>מה האחריות של עיתונאים בעידן הדיפ פייק?</a:t>
            </a:r>
            <a:endParaRPr sz="2200">
              <a:solidFill>
                <a:schemeClr val="dk1"/>
              </a:solidFill>
              <a:latin typeface="Calibri"/>
              <a:ea typeface="Calibri"/>
              <a:cs typeface="Calibri"/>
              <a:sym typeface="Calibri"/>
            </a:endParaRPr>
          </a:p>
        </p:txBody>
      </p:sp>
      <p:sp>
        <p:nvSpPr>
          <p:cNvPr id="458" name="Google Shape;458;p26"/>
          <p:cNvSpPr/>
          <p:nvPr/>
        </p:nvSpPr>
        <p:spPr>
          <a:xfrm>
            <a:off x="864037" y="6219230"/>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3"/>
            </a:pPr>
            <a:r>
              <a:rPr lang="en-US" sz="2200">
                <a:solidFill>
                  <a:srgbClr val="49495A"/>
                </a:solidFill>
                <a:latin typeface="Assistant"/>
                <a:ea typeface="Assistant"/>
                <a:cs typeface="Assistant"/>
                <a:sym typeface="Assistant"/>
              </a:rPr>
              <a:t>איך הציבור יכול להבחין בין חדשות אמת לדיפ פייק?</a:t>
            </a:r>
            <a:endParaRPr sz="2200">
              <a:solidFill>
                <a:schemeClr val="dk1"/>
              </a:solidFill>
              <a:latin typeface="Calibri"/>
              <a:ea typeface="Calibri"/>
              <a:cs typeface="Calibri"/>
              <a:sym typeface="Calibri"/>
            </a:endParaRPr>
          </a:p>
        </p:txBody>
      </p:sp>
      <p:sp>
        <p:nvSpPr>
          <p:cNvPr id="459" name="Google Shape;459;p26"/>
          <p:cNvSpPr/>
          <p:nvPr/>
        </p:nvSpPr>
        <p:spPr>
          <a:xfrm>
            <a:off x="864037" y="6700599"/>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4"/>
            </a:pPr>
            <a:r>
              <a:rPr lang="en-US" sz="2200">
                <a:solidFill>
                  <a:srgbClr val="49495A"/>
                </a:solidFill>
                <a:latin typeface="Assistant"/>
                <a:ea typeface="Assistant"/>
                <a:cs typeface="Assistant"/>
                <a:sym typeface="Assistant"/>
              </a:rPr>
              <a:t>מה ההשלכות על אמון הציבור בתקשורת?</a:t>
            </a:r>
            <a:endParaRPr sz="22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27"/>
          <p:cNvSpPr/>
          <p:nvPr/>
        </p:nvSpPr>
        <p:spPr>
          <a:xfrm>
            <a:off x="0" y="-1"/>
            <a:ext cx="14630400" cy="8229601"/>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50000"/>
              </a:lnSpc>
              <a:spcBef>
                <a:spcPts val="0"/>
              </a:spcBef>
              <a:spcAft>
                <a:spcPts val="0"/>
              </a:spcAft>
              <a:buNone/>
            </a:pPr>
            <a:r>
              <a:t/>
            </a:r>
            <a:endParaRPr sz="2200">
              <a:solidFill>
                <a:schemeClr val="dk1"/>
              </a:solidFill>
              <a:latin typeface="Calibri"/>
              <a:ea typeface="Calibri"/>
              <a:cs typeface="Calibri"/>
              <a:sym typeface="Calibri"/>
            </a:endParaRPr>
          </a:p>
        </p:txBody>
      </p:sp>
      <p:sp>
        <p:nvSpPr>
          <p:cNvPr id="466" name="Google Shape;466;p27"/>
          <p:cNvSpPr/>
          <p:nvPr/>
        </p:nvSpPr>
        <p:spPr>
          <a:xfrm>
            <a:off x="4977289" y="1133832"/>
            <a:ext cx="8789075" cy="771525"/>
          </a:xfrm>
          <a:prstGeom prst="rect">
            <a:avLst/>
          </a:prstGeom>
          <a:noFill/>
          <a:ln>
            <a:noFill/>
          </a:ln>
        </p:spPr>
        <p:txBody>
          <a:bodyPr anchorCtr="0" anchor="t" bIns="0" lIns="0" spcFirstLastPara="1" rIns="0" wrap="square" tIns="0">
            <a:noAutofit/>
          </a:bodyPr>
          <a:lstStyle/>
          <a:p>
            <a:pPr indent="0" lvl="0" marL="0" marR="0" rtl="1" algn="r">
              <a:lnSpc>
                <a:spcPct val="124742"/>
              </a:lnSpc>
              <a:spcBef>
                <a:spcPts val="0"/>
              </a:spcBef>
              <a:spcAft>
                <a:spcPts val="0"/>
              </a:spcAft>
              <a:buClr>
                <a:srgbClr val="403CCF"/>
              </a:buClr>
              <a:buSzPts val="4850"/>
              <a:buFont typeface="Assistant"/>
              <a:buNone/>
            </a:pPr>
            <a:r>
              <a:rPr lang="en-US" sz="4850">
                <a:solidFill>
                  <a:srgbClr val="403CCF"/>
                </a:solidFill>
                <a:latin typeface="Assistant"/>
                <a:ea typeface="Assistant"/>
                <a:cs typeface="Assistant"/>
                <a:sym typeface="Assistant"/>
              </a:rPr>
              <a:t>תרחיש 4: דיפ פייק בתעשיית הבידור</a:t>
            </a:r>
            <a:endParaRPr sz="4850">
              <a:solidFill>
                <a:schemeClr val="dk1"/>
              </a:solidFill>
              <a:latin typeface="Calibri"/>
              <a:ea typeface="Calibri"/>
              <a:cs typeface="Calibri"/>
              <a:sym typeface="Calibri"/>
            </a:endParaRPr>
          </a:p>
        </p:txBody>
      </p:sp>
      <p:sp>
        <p:nvSpPr>
          <p:cNvPr id="467" name="Google Shape;467;p27"/>
          <p:cNvSpPr/>
          <p:nvPr/>
        </p:nvSpPr>
        <p:spPr>
          <a:xfrm>
            <a:off x="8828603" y="2275642"/>
            <a:ext cx="4937760" cy="617101"/>
          </a:xfrm>
          <a:prstGeom prst="rect">
            <a:avLst/>
          </a:prstGeom>
          <a:noFill/>
          <a:ln>
            <a:noFill/>
          </a:ln>
        </p:spPr>
        <p:txBody>
          <a:bodyPr anchorCtr="0" anchor="t" bIns="0" lIns="0" spcFirstLastPara="1" rIns="0" wrap="square" tIns="0">
            <a:noAutofit/>
          </a:bodyPr>
          <a:lstStyle/>
          <a:p>
            <a:pPr indent="0" lvl="0" marL="0" marR="0" rtl="1" algn="r">
              <a:lnSpc>
                <a:spcPct val="125974"/>
              </a:lnSpc>
              <a:spcBef>
                <a:spcPts val="0"/>
              </a:spcBef>
              <a:spcAft>
                <a:spcPts val="0"/>
              </a:spcAft>
              <a:buClr>
                <a:srgbClr val="403CCF"/>
              </a:buClr>
              <a:buSzPts val="3850"/>
              <a:buFont typeface="Assistant"/>
              <a:buNone/>
            </a:pPr>
            <a:r>
              <a:rPr lang="en-US" sz="3850">
                <a:solidFill>
                  <a:srgbClr val="403CCF"/>
                </a:solidFill>
                <a:latin typeface="Assistant"/>
                <a:ea typeface="Assistant"/>
                <a:cs typeface="Assistant"/>
                <a:sym typeface="Assistant"/>
              </a:rPr>
              <a:t>"הכוכב שלא הסכים"</a:t>
            </a:r>
            <a:endParaRPr sz="3850">
              <a:solidFill>
                <a:schemeClr val="dk1"/>
              </a:solidFill>
              <a:latin typeface="Calibri"/>
              <a:ea typeface="Calibri"/>
              <a:cs typeface="Calibri"/>
              <a:sym typeface="Calibri"/>
            </a:endParaRPr>
          </a:p>
        </p:txBody>
      </p:sp>
      <p:sp>
        <p:nvSpPr>
          <p:cNvPr id="468" name="Google Shape;468;p27"/>
          <p:cNvSpPr/>
          <p:nvPr/>
        </p:nvSpPr>
        <p:spPr>
          <a:xfrm>
            <a:off x="583325" y="3263027"/>
            <a:ext cx="13183040" cy="790099"/>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rgbClr val="49495A"/>
              </a:buClr>
              <a:buSzPts val="2200"/>
              <a:buFont typeface="Assistant"/>
              <a:buNone/>
            </a:pPr>
            <a:r>
              <a:rPr lang="en-US" sz="2200">
                <a:solidFill>
                  <a:srgbClr val="49495A"/>
                </a:solidFill>
                <a:latin typeface="Assistant"/>
                <a:ea typeface="Assistant"/>
                <a:cs typeface="Assistant"/>
                <a:sym typeface="Assistant"/>
              </a:rPr>
              <a:t>חברת הפקות משתמשת בטכנולוגיית דיפ פייק כדי ליצור סרטון פרסומת עם שחקן מפורסם, בלי לקבל את הסכמתו. בפרסומת, השחקן ממליץ על מוצר שהוא מעולם לא השתמש בו. הפרסומת הופכת לוויראלית לפני שהשחקן מגלה את קיומה.</a:t>
            </a:r>
            <a:endParaRPr sz="2200">
              <a:solidFill>
                <a:schemeClr val="dk1"/>
              </a:solidFill>
              <a:latin typeface="Calibri"/>
              <a:ea typeface="Calibri"/>
              <a:cs typeface="Calibri"/>
              <a:sym typeface="Calibri"/>
            </a:endParaRPr>
          </a:p>
        </p:txBody>
      </p:sp>
      <p:sp>
        <p:nvSpPr>
          <p:cNvPr id="469" name="Google Shape;469;p27"/>
          <p:cNvSpPr/>
          <p:nvPr/>
        </p:nvSpPr>
        <p:spPr>
          <a:xfrm>
            <a:off x="10063043" y="4793694"/>
            <a:ext cx="3703320" cy="462796"/>
          </a:xfrm>
          <a:prstGeom prst="rect">
            <a:avLst/>
          </a:prstGeom>
          <a:noFill/>
          <a:ln>
            <a:noFill/>
          </a:ln>
        </p:spPr>
        <p:txBody>
          <a:bodyPr anchorCtr="0" anchor="t" bIns="0" lIns="0" spcFirstLastPara="1" rIns="0" wrap="square" tIns="0">
            <a:noAutofit/>
          </a:bodyPr>
          <a:lstStyle/>
          <a:p>
            <a:pPr indent="0" lvl="0" marL="0" marR="0" rtl="1" algn="r">
              <a:lnSpc>
                <a:spcPct val="124137"/>
              </a:lnSpc>
              <a:spcBef>
                <a:spcPts val="0"/>
              </a:spcBef>
              <a:spcAft>
                <a:spcPts val="0"/>
              </a:spcAft>
              <a:buClr>
                <a:srgbClr val="403CCF"/>
              </a:buClr>
              <a:buSzPts val="2900"/>
              <a:buFont typeface="Assistant"/>
              <a:buNone/>
            </a:pPr>
            <a:r>
              <a:rPr lang="en-US" sz="2900">
                <a:solidFill>
                  <a:srgbClr val="403CCF"/>
                </a:solidFill>
                <a:latin typeface="Assistant"/>
                <a:ea typeface="Assistant"/>
                <a:cs typeface="Assistant"/>
                <a:sym typeface="Assistant"/>
              </a:rPr>
              <a:t>סוגיות לדיון:</a:t>
            </a:r>
            <a:endParaRPr sz="2900">
              <a:solidFill>
                <a:schemeClr val="dk1"/>
              </a:solidFill>
              <a:latin typeface="Calibri"/>
              <a:ea typeface="Calibri"/>
              <a:cs typeface="Calibri"/>
              <a:sym typeface="Calibri"/>
            </a:endParaRPr>
          </a:p>
        </p:txBody>
      </p:sp>
      <p:sp>
        <p:nvSpPr>
          <p:cNvPr id="470" name="Google Shape;470;p27"/>
          <p:cNvSpPr/>
          <p:nvPr/>
        </p:nvSpPr>
        <p:spPr>
          <a:xfrm>
            <a:off x="864037" y="5256490"/>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a:pPr>
            <a:r>
              <a:rPr lang="en-US" sz="2200">
                <a:solidFill>
                  <a:srgbClr val="49495A"/>
                </a:solidFill>
                <a:latin typeface="Assistant"/>
                <a:ea typeface="Assistant"/>
                <a:cs typeface="Assistant"/>
                <a:sym typeface="Assistant"/>
              </a:rPr>
              <a:t>מה הזכויות של השחקן במקרה כזה?</a:t>
            </a:r>
            <a:endParaRPr sz="2200">
              <a:solidFill>
                <a:schemeClr val="dk1"/>
              </a:solidFill>
              <a:latin typeface="Calibri"/>
              <a:ea typeface="Calibri"/>
              <a:cs typeface="Calibri"/>
              <a:sym typeface="Calibri"/>
            </a:endParaRPr>
          </a:p>
        </p:txBody>
      </p:sp>
      <p:sp>
        <p:nvSpPr>
          <p:cNvPr id="471" name="Google Shape;471;p27"/>
          <p:cNvSpPr/>
          <p:nvPr/>
        </p:nvSpPr>
        <p:spPr>
          <a:xfrm>
            <a:off x="864037" y="5737860"/>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2"/>
            </a:pPr>
            <a:r>
              <a:rPr lang="en-US" sz="2200">
                <a:solidFill>
                  <a:srgbClr val="49495A"/>
                </a:solidFill>
                <a:latin typeface="Assistant"/>
                <a:ea typeface="Assistant"/>
                <a:cs typeface="Assistant"/>
                <a:sym typeface="Assistant"/>
              </a:rPr>
              <a:t>איך זה עלול להשפיע על תעשיית הבידור והפרסום?</a:t>
            </a:r>
            <a:endParaRPr sz="2200">
              <a:solidFill>
                <a:schemeClr val="dk1"/>
              </a:solidFill>
              <a:latin typeface="Calibri"/>
              <a:ea typeface="Calibri"/>
              <a:cs typeface="Calibri"/>
              <a:sym typeface="Calibri"/>
            </a:endParaRPr>
          </a:p>
        </p:txBody>
      </p:sp>
      <p:sp>
        <p:nvSpPr>
          <p:cNvPr id="472" name="Google Shape;472;p27"/>
          <p:cNvSpPr/>
          <p:nvPr/>
        </p:nvSpPr>
        <p:spPr>
          <a:xfrm>
            <a:off x="864037" y="6219230"/>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3"/>
            </a:pPr>
            <a:r>
              <a:rPr lang="en-US" sz="2200">
                <a:solidFill>
                  <a:srgbClr val="49495A"/>
                </a:solidFill>
                <a:latin typeface="Assistant"/>
                <a:ea typeface="Assistant"/>
                <a:cs typeface="Assistant"/>
                <a:sym typeface="Assistant"/>
              </a:rPr>
              <a:t>האם צריך לסמן פרסומות שמשתמשות בדיפ פייק?</a:t>
            </a:r>
            <a:endParaRPr sz="2200">
              <a:solidFill>
                <a:schemeClr val="dk1"/>
              </a:solidFill>
              <a:latin typeface="Calibri"/>
              <a:ea typeface="Calibri"/>
              <a:cs typeface="Calibri"/>
              <a:sym typeface="Calibri"/>
            </a:endParaRPr>
          </a:p>
        </p:txBody>
      </p:sp>
      <p:sp>
        <p:nvSpPr>
          <p:cNvPr id="473" name="Google Shape;473;p27"/>
          <p:cNvSpPr/>
          <p:nvPr/>
        </p:nvSpPr>
        <p:spPr>
          <a:xfrm>
            <a:off x="864037" y="6700599"/>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4"/>
            </a:pPr>
            <a:r>
              <a:rPr lang="en-US" sz="2200">
                <a:solidFill>
                  <a:srgbClr val="49495A"/>
                </a:solidFill>
                <a:latin typeface="Assistant"/>
                <a:ea typeface="Assistant"/>
                <a:cs typeface="Assistant"/>
                <a:sym typeface="Assistant"/>
              </a:rPr>
              <a:t>מה צריכים להיות החוקים בנושא?</a:t>
            </a:r>
            <a:endParaRPr sz="22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28"/>
          <p:cNvSpPr/>
          <p:nvPr/>
        </p:nvSpPr>
        <p:spPr>
          <a:xfrm>
            <a:off x="0" y="-1"/>
            <a:ext cx="14630400" cy="8229601"/>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50000"/>
              </a:lnSpc>
              <a:spcBef>
                <a:spcPts val="0"/>
              </a:spcBef>
              <a:spcAft>
                <a:spcPts val="0"/>
              </a:spcAft>
              <a:buNone/>
            </a:pPr>
            <a:r>
              <a:t/>
            </a:r>
            <a:endParaRPr sz="2200">
              <a:solidFill>
                <a:schemeClr val="dk1"/>
              </a:solidFill>
              <a:latin typeface="Calibri"/>
              <a:ea typeface="Calibri"/>
              <a:cs typeface="Calibri"/>
              <a:sym typeface="Calibri"/>
            </a:endParaRPr>
          </a:p>
        </p:txBody>
      </p:sp>
      <p:sp>
        <p:nvSpPr>
          <p:cNvPr id="480" name="Google Shape;480;p28"/>
          <p:cNvSpPr/>
          <p:nvPr/>
        </p:nvSpPr>
        <p:spPr>
          <a:xfrm>
            <a:off x="7417118" y="1133832"/>
            <a:ext cx="6349246" cy="771525"/>
          </a:xfrm>
          <a:prstGeom prst="rect">
            <a:avLst/>
          </a:prstGeom>
          <a:noFill/>
          <a:ln>
            <a:noFill/>
          </a:ln>
        </p:spPr>
        <p:txBody>
          <a:bodyPr anchorCtr="0" anchor="t" bIns="0" lIns="0" spcFirstLastPara="1" rIns="0" wrap="square" tIns="0">
            <a:noAutofit/>
          </a:bodyPr>
          <a:lstStyle/>
          <a:p>
            <a:pPr indent="0" lvl="0" marL="0" marR="0" rtl="1" algn="r">
              <a:lnSpc>
                <a:spcPct val="124742"/>
              </a:lnSpc>
              <a:spcBef>
                <a:spcPts val="0"/>
              </a:spcBef>
              <a:spcAft>
                <a:spcPts val="0"/>
              </a:spcAft>
              <a:buClr>
                <a:srgbClr val="403CCF"/>
              </a:buClr>
              <a:buSzPts val="4850"/>
              <a:buFont typeface="Assistant"/>
              <a:buNone/>
            </a:pPr>
            <a:r>
              <a:rPr lang="en-US" sz="4850">
                <a:solidFill>
                  <a:srgbClr val="403CCF"/>
                </a:solidFill>
                <a:latin typeface="Assistant"/>
                <a:ea typeface="Assistant"/>
                <a:cs typeface="Assistant"/>
                <a:sym typeface="Assistant"/>
              </a:rPr>
              <a:t>תרחיש 5: דיפ פייק בחינוך</a:t>
            </a:r>
            <a:endParaRPr sz="4850">
              <a:solidFill>
                <a:schemeClr val="dk1"/>
              </a:solidFill>
              <a:latin typeface="Calibri"/>
              <a:ea typeface="Calibri"/>
              <a:cs typeface="Calibri"/>
              <a:sym typeface="Calibri"/>
            </a:endParaRPr>
          </a:p>
        </p:txBody>
      </p:sp>
      <p:sp>
        <p:nvSpPr>
          <p:cNvPr id="481" name="Google Shape;481;p28"/>
          <p:cNvSpPr/>
          <p:nvPr/>
        </p:nvSpPr>
        <p:spPr>
          <a:xfrm>
            <a:off x="8828603" y="2275642"/>
            <a:ext cx="4937760" cy="617101"/>
          </a:xfrm>
          <a:prstGeom prst="rect">
            <a:avLst/>
          </a:prstGeom>
          <a:noFill/>
          <a:ln>
            <a:noFill/>
          </a:ln>
        </p:spPr>
        <p:txBody>
          <a:bodyPr anchorCtr="0" anchor="t" bIns="0" lIns="0" spcFirstLastPara="1" rIns="0" wrap="square" tIns="0">
            <a:noAutofit/>
          </a:bodyPr>
          <a:lstStyle/>
          <a:p>
            <a:pPr indent="0" lvl="0" marL="0" marR="0" rtl="1" algn="r">
              <a:lnSpc>
                <a:spcPct val="125974"/>
              </a:lnSpc>
              <a:spcBef>
                <a:spcPts val="0"/>
              </a:spcBef>
              <a:spcAft>
                <a:spcPts val="0"/>
              </a:spcAft>
              <a:buClr>
                <a:srgbClr val="403CCF"/>
              </a:buClr>
              <a:buSzPts val="3850"/>
              <a:buFont typeface="Assistant"/>
              <a:buNone/>
            </a:pPr>
            <a:r>
              <a:rPr lang="en-US" sz="3850">
                <a:solidFill>
                  <a:srgbClr val="403CCF"/>
                </a:solidFill>
                <a:latin typeface="Assistant"/>
                <a:ea typeface="Assistant"/>
                <a:cs typeface="Assistant"/>
                <a:sym typeface="Assistant"/>
              </a:rPr>
              <a:t>"השיעור המזויף"</a:t>
            </a:r>
            <a:endParaRPr sz="3850">
              <a:solidFill>
                <a:schemeClr val="dk1"/>
              </a:solidFill>
              <a:latin typeface="Calibri"/>
              <a:ea typeface="Calibri"/>
              <a:cs typeface="Calibri"/>
              <a:sym typeface="Calibri"/>
            </a:endParaRPr>
          </a:p>
        </p:txBody>
      </p:sp>
      <p:sp>
        <p:nvSpPr>
          <p:cNvPr id="482" name="Google Shape;482;p28"/>
          <p:cNvSpPr/>
          <p:nvPr/>
        </p:nvSpPr>
        <p:spPr>
          <a:xfrm>
            <a:off x="457201" y="3263027"/>
            <a:ext cx="13309164" cy="1160383"/>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rgbClr val="49495A"/>
              </a:buClr>
              <a:buSzPts val="2200"/>
              <a:buFont typeface="Assistant"/>
              <a:buNone/>
            </a:pPr>
            <a:r>
              <a:rPr lang="en-US" sz="2200">
                <a:solidFill>
                  <a:srgbClr val="49495A"/>
                </a:solidFill>
                <a:latin typeface="Assistant"/>
                <a:ea typeface="Assistant"/>
                <a:cs typeface="Assistant"/>
                <a:sym typeface="Assistant"/>
              </a:rPr>
              <a:t>מורה להיסטוריה מגלה שתלמידים בכיתתו יצרו סרטון דיפ פייק של דמות היסטורית מפורסמת כחלק מעבודת מחקר. הסרטון מציג את הדמות אומרת דברים שמעולם לא אמרה, אבל התלמידים טוענים שזו דרך יצירתית להציג את המחקר שלהם.</a:t>
            </a:r>
            <a:endParaRPr sz="2200">
              <a:solidFill>
                <a:schemeClr val="dk1"/>
              </a:solidFill>
              <a:latin typeface="Calibri"/>
              <a:ea typeface="Calibri"/>
              <a:cs typeface="Calibri"/>
              <a:sym typeface="Calibri"/>
            </a:endParaRPr>
          </a:p>
        </p:txBody>
      </p:sp>
      <p:sp>
        <p:nvSpPr>
          <p:cNvPr id="483" name="Google Shape;483;p28"/>
          <p:cNvSpPr/>
          <p:nvPr/>
        </p:nvSpPr>
        <p:spPr>
          <a:xfrm>
            <a:off x="10063045" y="4800836"/>
            <a:ext cx="3703320" cy="462796"/>
          </a:xfrm>
          <a:prstGeom prst="rect">
            <a:avLst/>
          </a:prstGeom>
          <a:noFill/>
          <a:ln>
            <a:noFill/>
          </a:ln>
        </p:spPr>
        <p:txBody>
          <a:bodyPr anchorCtr="0" anchor="t" bIns="0" lIns="0" spcFirstLastPara="1" rIns="0" wrap="square" tIns="0">
            <a:noAutofit/>
          </a:bodyPr>
          <a:lstStyle/>
          <a:p>
            <a:pPr indent="0" lvl="0" marL="0" marR="0" rtl="1" algn="r">
              <a:lnSpc>
                <a:spcPct val="124137"/>
              </a:lnSpc>
              <a:spcBef>
                <a:spcPts val="0"/>
              </a:spcBef>
              <a:spcAft>
                <a:spcPts val="0"/>
              </a:spcAft>
              <a:buClr>
                <a:srgbClr val="403CCF"/>
              </a:buClr>
              <a:buSzPts val="2900"/>
              <a:buFont typeface="Assistant"/>
              <a:buNone/>
            </a:pPr>
            <a:r>
              <a:rPr lang="en-US" sz="2900">
                <a:solidFill>
                  <a:srgbClr val="403CCF"/>
                </a:solidFill>
                <a:latin typeface="Assistant"/>
                <a:ea typeface="Assistant"/>
                <a:cs typeface="Assistant"/>
                <a:sym typeface="Assistant"/>
              </a:rPr>
              <a:t>סוגיות לדיון:</a:t>
            </a:r>
            <a:endParaRPr sz="2900">
              <a:solidFill>
                <a:schemeClr val="dk1"/>
              </a:solidFill>
              <a:latin typeface="Calibri"/>
              <a:ea typeface="Calibri"/>
              <a:cs typeface="Calibri"/>
              <a:sym typeface="Calibri"/>
            </a:endParaRPr>
          </a:p>
        </p:txBody>
      </p:sp>
      <p:sp>
        <p:nvSpPr>
          <p:cNvPr id="484" name="Google Shape;484;p28"/>
          <p:cNvSpPr/>
          <p:nvPr/>
        </p:nvSpPr>
        <p:spPr>
          <a:xfrm>
            <a:off x="864037" y="5256490"/>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a:pPr>
            <a:r>
              <a:rPr lang="en-US" sz="2200">
                <a:solidFill>
                  <a:srgbClr val="49495A"/>
                </a:solidFill>
                <a:latin typeface="Assistant"/>
                <a:ea typeface="Assistant"/>
                <a:cs typeface="Assistant"/>
                <a:sym typeface="Assistant"/>
              </a:rPr>
              <a:t>האם זה שימוש לגיטימי בטכנולוגיה למטרות חינוכיות?</a:t>
            </a:r>
            <a:endParaRPr sz="2200">
              <a:solidFill>
                <a:schemeClr val="dk1"/>
              </a:solidFill>
              <a:latin typeface="Calibri"/>
              <a:ea typeface="Calibri"/>
              <a:cs typeface="Calibri"/>
              <a:sym typeface="Calibri"/>
            </a:endParaRPr>
          </a:p>
        </p:txBody>
      </p:sp>
      <p:sp>
        <p:nvSpPr>
          <p:cNvPr id="485" name="Google Shape;485;p28"/>
          <p:cNvSpPr/>
          <p:nvPr/>
        </p:nvSpPr>
        <p:spPr>
          <a:xfrm>
            <a:off x="864037" y="5737860"/>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2"/>
            </a:pPr>
            <a:r>
              <a:rPr lang="en-US" sz="2200">
                <a:solidFill>
                  <a:srgbClr val="49495A"/>
                </a:solidFill>
                <a:latin typeface="Assistant"/>
                <a:ea typeface="Assistant"/>
                <a:cs typeface="Assistant"/>
                <a:sym typeface="Assistant"/>
              </a:rPr>
              <a:t>איך להגדיר גבולות אתיים לשימוש בדיפ פייק בחינוך?</a:t>
            </a:r>
            <a:endParaRPr sz="2200">
              <a:solidFill>
                <a:schemeClr val="dk1"/>
              </a:solidFill>
              <a:latin typeface="Calibri"/>
              <a:ea typeface="Calibri"/>
              <a:cs typeface="Calibri"/>
              <a:sym typeface="Calibri"/>
            </a:endParaRPr>
          </a:p>
        </p:txBody>
      </p:sp>
      <p:sp>
        <p:nvSpPr>
          <p:cNvPr id="486" name="Google Shape;486;p28"/>
          <p:cNvSpPr/>
          <p:nvPr/>
        </p:nvSpPr>
        <p:spPr>
          <a:xfrm>
            <a:off x="864037" y="6219230"/>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3"/>
            </a:pPr>
            <a:r>
              <a:rPr lang="en-US" sz="2200">
                <a:solidFill>
                  <a:srgbClr val="49495A"/>
                </a:solidFill>
                <a:latin typeface="Assistant"/>
                <a:ea typeface="Assistant"/>
                <a:cs typeface="Assistant"/>
                <a:sym typeface="Assistant"/>
              </a:rPr>
              <a:t>מה ההשלכות על למידת היסטוריה?</a:t>
            </a:r>
            <a:endParaRPr sz="2200">
              <a:solidFill>
                <a:schemeClr val="dk1"/>
              </a:solidFill>
              <a:latin typeface="Calibri"/>
              <a:ea typeface="Calibri"/>
              <a:cs typeface="Calibri"/>
              <a:sym typeface="Calibri"/>
            </a:endParaRPr>
          </a:p>
        </p:txBody>
      </p:sp>
      <p:sp>
        <p:nvSpPr>
          <p:cNvPr id="487" name="Google Shape;487;p28"/>
          <p:cNvSpPr/>
          <p:nvPr/>
        </p:nvSpPr>
        <p:spPr>
          <a:xfrm>
            <a:off x="864037" y="6700599"/>
            <a:ext cx="12902327" cy="395049"/>
          </a:xfrm>
          <a:prstGeom prst="rect">
            <a:avLst/>
          </a:prstGeom>
          <a:noFill/>
          <a:ln>
            <a:noFill/>
          </a:ln>
        </p:spPr>
        <p:txBody>
          <a:bodyPr anchorCtr="0" anchor="t" bIns="0" lIns="0" spcFirstLastPara="1" rIns="0" wrap="square" tIns="0">
            <a:noAutofit/>
          </a:bodyPr>
          <a:lstStyle/>
          <a:p>
            <a:pPr indent="-342900" lvl="0" marL="342900" marR="0" rtl="1" algn="r">
              <a:lnSpc>
                <a:spcPct val="150000"/>
              </a:lnSpc>
              <a:spcBef>
                <a:spcPts val="0"/>
              </a:spcBef>
              <a:spcAft>
                <a:spcPts val="0"/>
              </a:spcAft>
              <a:buClr>
                <a:srgbClr val="49495A"/>
              </a:buClr>
              <a:buSzPts val="2200"/>
              <a:buFont typeface="Calibri"/>
              <a:buAutoNum type="arabicPeriod" startAt="4"/>
            </a:pPr>
            <a:r>
              <a:rPr lang="en-US" sz="2200">
                <a:solidFill>
                  <a:srgbClr val="49495A"/>
                </a:solidFill>
                <a:latin typeface="Assistant"/>
                <a:ea typeface="Assistant"/>
                <a:cs typeface="Assistant"/>
                <a:sym typeface="Assistant"/>
              </a:rPr>
              <a:t>איך לשלב טכנולוגיה זו בצורה אחראית בחינוך?</a:t>
            </a:r>
            <a:endParaRPr sz="22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descr="preencoded.png" id="493" name="Google Shape;493;p29"/>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494" name="Google Shape;494;p29"/>
          <p:cNvSpPr/>
          <p:nvPr/>
        </p:nvSpPr>
        <p:spPr>
          <a:xfrm>
            <a:off x="8758237" y="3505258"/>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3</a:t>
            </a:r>
            <a:endParaRPr sz="1800">
              <a:solidFill>
                <a:schemeClr val="lt1"/>
              </a:solidFill>
              <a:latin typeface="Calibri"/>
              <a:ea typeface="Calibri"/>
              <a:cs typeface="Calibri"/>
              <a:sym typeface="Calibri"/>
            </a:endParaRPr>
          </a:p>
        </p:txBody>
      </p:sp>
      <p:sp>
        <p:nvSpPr>
          <p:cNvPr id="495" name="Google Shape;495;p29"/>
          <p:cNvSpPr/>
          <p:nvPr/>
        </p:nvSpPr>
        <p:spPr>
          <a:xfrm>
            <a:off x="198417" y="3505258"/>
            <a:ext cx="8350209" cy="1133952"/>
          </a:xfrm>
          <a:prstGeom prst="rect">
            <a:avLst/>
          </a:prstGeom>
          <a:noFill/>
          <a:ln>
            <a:noFill/>
          </a:ln>
        </p:spPr>
        <p:txBody>
          <a:bodyPr anchorCtr="0" anchor="t" bIns="0" lIns="0" spcFirstLastPara="1" rIns="0" wrap="square" tIns="0">
            <a:noAutofit/>
          </a:bodyPr>
          <a:lstStyle/>
          <a:p>
            <a:pPr indent="0" lvl="0" marL="0" marR="0" rtl="1" algn="r">
              <a:lnSpc>
                <a:spcPct val="114583"/>
              </a:lnSpc>
              <a:spcBef>
                <a:spcPts val="0"/>
              </a:spcBef>
              <a:spcAft>
                <a:spcPts val="0"/>
              </a:spcAft>
              <a:buClr>
                <a:srgbClr val="E0D6DE"/>
              </a:buClr>
              <a:buSzPts val="2400"/>
              <a:buFont typeface="Assistant"/>
              <a:buNone/>
            </a:pPr>
            <a:r>
              <a:rPr b="1" lang="en-US" sz="2400">
                <a:solidFill>
                  <a:srgbClr val="E0D6DE"/>
                </a:solidFill>
                <a:latin typeface="Assistant"/>
                <a:ea typeface="Assistant"/>
                <a:cs typeface="Assistant"/>
                <a:sym typeface="Assistant"/>
              </a:rPr>
              <a:t>השפעות על החברה ועלינו</a:t>
            </a:r>
            <a:endParaRPr/>
          </a:p>
          <a:p>
            <a:pPr indent="0" lvl="0" marL="0" marR="0" rtl="1" algn="r">
              <a:lnSpc>
                <a:spcPct val="114583"/>
              </a:lnSpc>
              <a:spcBef>
                <a:spcPts val="0"/>
              </a:spcBef>
              <a:spcAft>
                <a:spcPts val="0"/>
              </a:spcAft>
              <a:buClr>
                <a:schemeClr val="lt1"/>
              </a:buClr>
              <a:buSzPts val="2400"/>
              <a:buFont typeface="Assistant Light"/>
              <a:buNone/>
            </a:pPr>
            <a:r>
              <a:rPr lang="en-US" sz="2400">
                <a:solidFill>
                  <a:schemeClr val="lt1"/>
                </a:solidFill>
                <a:latin typeface="Assistant Light"/>
                <a:ea typeface="Assistant Light"/>
                <a:cs typeface="Assistant Light"/>
                <a:sym typeface="Assistant Light"/>
              </a:rPr>
              <a:t>לסרטוני דיפ פייק יש השלכות משמעותיות על החברה בכל התחומים </a:t>
            </a:r>
            <a:endParaRPr/>
          </a:p>
          <a:p>
            <a:pPr indent="0" lvl="0" marL="0" marR="0" rtl="1" algn="r">
              <a:lnSpc>
                <a:spcPct val="114583"/>
              </a:lnSpc>
              <a:spcBef>
                <a:spcPts val="0"/>
              </a:spcBef>
              <a:spcAft>
                <a:spcPts val="0"/>
              </a:spcAft>
              <a:buClr>
                <a:schemeClr val="lt1"/>
              </a:buClr>
              <a:buSzPts val="2400"/>
              <a:buFont typeface="Assistant Light"/>
              <a:buNone/>
            </a:pPr>
            <a:r>
              <a:rPr lang="en-US" sz="2400">
                <a:solidFill>
                  <a:schemeClr val="lt1"/>
                </a:solidFill>
                <a:latin typeface="Assistant Light"/>
                <a:ea typeface="Assistant Light"/>
                <a:cs typeface="Assistant Light"/>
                <a:sym typeface="Assistant Light"/>
              </a:rPr>
              <a:t>וכמובן גם עלינו</a:t>
            </a:r>
            <a:endParaRPr sz="2400">
              <a:solidFill>
                <a:schemeClr val="lt1"/>
              </a:solidFill>
              <a:latin typeface="Assistant Light"/>
              <a:ea typeface="Assistant Light"/>
              <a:cs typeface="Assistant Light"/>
              <a:sym typeface="Assistant Light"/>
            </a:endParaRPr>
          </a:p>
        </p:txBody>
      </p:sp>
      <p:sp>
        <p:nvSpPr>
          <p:cNvPr id="496" name="Google Shape;496;p29"/>
          <p:cNvSpPr/>
          <p:nvPr/>
        </p:nvSpPr>
        <p:spPr>
          <a:xfrm>
            <a:off x="8758237" y="5574744"/>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4</a:t>
            </a:r>
            <a:endParaRPr sz="1800">
              <a:solidFill>
                <a:schemeClr val="lt1"/>
              </a:solidFill>
              <a:latin typeface="Calibri"/>
              <a:ea typeface="Calibri"/>
              <a:cs typeface="Calibri"/>
              <a:sym typeface="Calibri"/>
            </a:endParaRPr>
          </a:p>
        </p:txBody>
      </p:sp>
      <p:sp>
        <p:nvSpPr>
          <p:cNvPr id="497" name="Google Shape;497;p29"/>
          <p:cNvSpPr/>
          <p:nvPr/>
        </p:nvSpPr>
        <p:spPr>
          <a:xfrm>
            <a:off x="595312" y="5586888"/>
            <a:ext cx="8151792" cy="1133952"/>
          </a:xfrm>
          <a:prstGeom prst="rect">
            <a:avLst/>
          </a:prstGeom>
          <a:noFill/>
          <a:ln>
            <a:noFill/>
          </a:ln>
        </p:spPr>
        <p:txBody>
          <a:bodyPr anchorCtr="0" anchor="t" bIns="0" lIns="0" spcFirstLastPara="1" rIns="0" wrap="square" tIns="0">
            <a:noAutofit/>
          </a:bodyPr>
          <a:lstStyle/>
          <a:p>
            <a:pPr indent="0" lvl="0" marL="0" marR="0" rtl="1" algn="r">
              <a:lnSpc>
                <a:spcPct val="114583"/>
              </a:lnSpc>
              <a:spcBef>
                <a:spcPts val="0"/>
              </a:spcBef>
              <a:spcAft>
                <a:spcPts val="0"/>
              </a:spcAft>
              <a:buClr>
                <a:srgbClr val="E0D6DE"/>
              </a:buClr>
              <a:buSzPts val="2400"/>
              <a:buFont typeface="Assistant"/>
              <a:buNone/>
            </a:pPr>
            <a:r>
              <a:rPr b="1" lang="en-US" sz="2400">
                <a:solidFill>
                  <a:srgbClr val="E0D6DE"/>
                </a:solidFill>
                <a:latin typeface="Assistant"/>
                <a:ea typeface="Assistant"/>
                <a:cs typeface="Assistant"/>
                <a:sym typeface="Assistant"/>
              </a:rPr>
              <a:t>כלים להתמודדות</a:t>
            </a:r>
            <a:endParaRPr b="1" sz="2400">
              <a:solidFill>
                <a:srgbClr val="E0D6DE"/>
              </a:solidFill>
              <a:latin typeface="Assistant"/>
              <a:ea typeface="Assistant"/>
              <a:cs typeface="Assistant"/>
              <a:sym typeface="Assistant"/>
            </a:endParaRPr>
          </a:p>
          <a:p>
            <a:pPr indent="0" lvl="0" marL="0" marR="0" rtl="1" algn="r">
              <a:lnSpc>
                <a:spcPct val="114583"/>
              </a:lnSpc>
              <a:spcBef>
                <a:spcPts val="0"/>
              </a:spcBef>
              <a:spcAft>
                <a:spcPts val="0"/>
              </a:spcAft>
              <a:buClr>
                <a:srgbClr val="E0D6DE"/>
              </a:buClr>
              <a:buSzPts val="2400"/>
              <a:buFont typeface="Assistant"/>
              <a:buNone/>
            </a:pPr>
            <a:r>
              <a:rPr lang="en-US" sz="2400">
                <a:solidFill>
                  <a:srgbClr val="E0D6DE"/>
                </a:solidFill>
                <a:latin typeface="Assistant"/>
                <a:ea typeface="Assistant"/>
                <a:cs typeface="Assistant"/>
                <a:sym typeface="Assistant"/>
              </a:rPr>
              <a:t>יש להפעיל חשיבה ביקורתית ולחפש סימנים המעידים על אמיתות הסרטון והתוכן</a:t>
            </a:r>
            <a:endParaRPr/>
          </a:p>
          <a:p>
            <a:pPr indent="0" lvl="0" marL="0" marR="0" rtl="1" algn="r">
              <a:lnSpc>
                <a:spcPct val="114583"/>
              </a:lnSpc>
              <a:spcBef>
                <a:spcPts val="0"/>
              </a:spcBef>
              <a:spcAft>
                <a:spcPts val="0"/>
              </a:spcAft>
              <a:buClr>
                <a:srgbClr val="E0D6DE"/>
              </a:buClr>
              <a:buSzPts val="2400"/>
              <a:buFont typeface="Assistant"/>
              <a:buNone/>
            </a:pPr>
            <a:r>
              <a:rPr lang="en-US" sz="2400">
                <a:solidFill>
                  <a:srgbClr val="E0D6DE"/>
                </a:solidFill>
                <a:latin typeface="Assistant"/>
                <a:ea typeface="Assistant"/>
                <a:cs typeface="Assistant"/>
                <a:sym typeface="Assistant"/>
              </a:rPr>
              <a:t>וכמובן, לשמור על הפרטיות שלנו ברשת</a:t>
            </a:r>
            <a:endParaRPr sz="2400">
              <a:solidFill>
                <a:schemeClr val="dk1"/>
              </a:solidFill>
              <a:latin typeface="Arial"/>
              <a:ea typeface="Arial"/>
              <a:cs typeface="Arial"/>
              <a:sym typeface="Arial"/>
            </a:endParaRPr>
          </a:p>
        </p:txBody>
      </p:sp>
      <p:sp>
        <p:nvSpPr>
          <p:cNvPr id="498" name="Google Shape;498;p29"/>
          <p:cNvSpPr/>
          <p:nvPr/>
        </p:nvSpPr>
        <p:spPr>
          <a:xfrm>
            <a:off x="2679621" y="868799"/>
            <a:ext cx="5670590" cy="708779"/>
          </a:xfrm>
          <a:prstGeom prst="rect">
            <a:avLst/>
          </a:prstGeom>
          <a:noFill/>
          <a:ln>
            <a:noFill/>
          </a:ln>
        </p:spPr>
        <p:txBody>
          <a:bodyPr anchorCtr="0" anchor="t" bIns="0" lIns="0" spcFirstLastPara="1" rIns="0" wrap="square" tIns="0">
            <a:noAutofit/>
          </a:bodyPr>
          <a:lstStyle/>
          <a:p>
            <a:pPr indent="0" lvl="0" marL="0" marR="0" rtl="1" algn="r">
              <a:lnSpc>
                <a:spcPct val="124719"/>
              </a:lnSpc>
              <a:spcBef>
                <a:spcPts val="0"/>
              </a:spcBef>
              <a:spcAft>
                <a:spcPts val="0"/>
              </a:spcAft>
              <a:buClr>
                <a:srgbClr val="97B8FF"/>
              </a:buClr>
              <a:buSzPts val="4450"/>
              <a:buFont typeface="Assistant"/>
              <a:buNone/>
            </a:pPr>
            <a:r>
              <a:rPr lang="en-US" sz="4450">
                <a:solidFill>
                  <a:srgbClr val="97B8FF"/>
                </a:solidFill>
                <a:latin typeface="Assistant"/>
                <a:ea typeface="Assistant"/>
                <a:cs typeface="Assistant"/>
                <a:sym typeface="Assistant"/>
              </a:rPr>
              <a:t>מה למדנו מפעילות זו?</a:t>
            </a:r>
            <a:endParaRPr sz="445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descr="preencoded.png" id="112" name="Google Shape;112;p7"/>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113" name="Google Shape;113;p7"/>
          <p:cNvSpPr/>
          <p:nvPr/>
        </p:nvSpPr>
        <p:spPr>
          <a:xfrm>
            <a:off x="6280190" y="1469588"/>
            <a:ext cx="7556421" cy="1417677"/>
          </a:xfrm>
          <a:prstGeom prst="rect">
            <a:avLst/>
          </a:prstGeom>
          <a:noFill/>
          <a:ln>
            <a:noFill/>
          </a:ln>
        </p:spPr>
        <p:txBody>
          <a:bodyPr anchorCtr="0" anchor="t" bIns="0" lIns="0" spcFirstLastPara="1" rIns="0" wrap="square" tIns="0">
            <a:noAutofit/>
          </a:bodyPr>
          <a:lstStyle/>
          <a:p>
            <a:pPr indent="0" lvl="0" marL="0" marR="0" rtl="1" algn="ctr">
              <a:lnSpc>
                <a:spcPct val="125280"/>
              </a:lnSpc>
              <a:spcBef>
                <a:spcPts val="0"/>
              </a:spcBef>
              <a:spcAft>
                <a:spcPts val="0"/>
              </a:spcAft>
              <a:buClr>
                <a:srgbClr val="97B8FF"/>
              </a:buClr>
              <a:buSzPts val="8900"/>
              <a:buFont typeface="Assistant"/>
              <a:buNone/>
            </a:pPr>
            <a:r>
              <a:rPr lang="en-US" sz="8900">
                <a:solidFill>
                  <a:srgbClr val="97B8FF"/>
                </a:solidFill>
                <a:latin typeface="Assistant"/>
                <a:ea typeface="Assistant"/>
                <a:cs typeface="Assistant"/>
                <a:sym typeface="Assistant"/>
              </a:rPr>
              <a:t>אמיתי או לא</a:t>
            </a:r>
            <a:endParaRPr sz="8900">
              <a:solidFill>
                <a:schemeClr val="dk1"/>
              </a:solidFill>
              <a:latin typeface="Arial"/>
              <a:ea typeface="Arial"/>
              <a:cs typeface="Arial"/>
              <a:sym typeface="Arial"/>
            </a:endParaRPr>
          </a:p>
        </p:txBody>
      </p:sp>
      <p:sp>
        <p:nvSpPr>
          <p:cNvPr id="114" name="Google Shape;114;p7"/>
          <p:cNvSpPr/>
          <p:nvPr/>
        </p:nvSpPr>
        <p:spPr>
          <a:xfrm>
            <a:off x="6280190" y="3227427"/>
            <a:ext cx="7556421" cy="362903"/>
          </a:xfrm>
          <a:prstGeom prst="rect">
            <a:avLst/>
          </a:prstGeom>
          <a:noFill/>
          <a:ln>
            <a:noFill/>
          </a:ln>
        </p:spPr>
        <p:txBody>
          <a:bodyPr anchorCtr="0" anchor="t" bIns="0" lIns="0" spcFirstLastPara="1" rIns="0" wrap="square" tIns="0">
            <a:noAutofit/>
          </a:bodyPr>
          <a:lstStyle/>
          <a:p>
            <a:pPr indent="0" lvl="0" marL="0" marR="0" rtl="1" algn="r">
              <a:lnSpc>
                <a:spcPct val="162857"/>
              </a:lnSpc>
              <a:spcBef>
                <a:spcPts val="0"/>
              </a:spcBef>
              <a:spcAft>
                <a:spcPts val="0"/>
              </a:spcAft>
              <a:buClr>
                <a:schemeClr val="dk1"/>
              </a:buClr>
              <a:buSzPts val="1750"/>
              <a:buFont typeface="Calibri"/>
              <a:buNone/>
            </a:pPr>
            <a:r>
              <a:t/>
            </a:r>
            <a:endParaRPr sz="1750">
              <a:solidFill>
                <a:schemeClr val="dk1"/>
              </a:solidFill>
              <a:latin typeface="Arial"/>
              <a:ea typeface="Arial"/>
              <a:cs typeface="Arial"/>
              <a:sym typeface="Arial"/>
            </a:endParaRPr>
          </a:p>
        </p:txBody>
      </p:sp>
      <p:sp>
        <p:nvSpPr>
          <p:cNvPr id="115" name="Google Shape;115;p7"/>
          <p:cNvSpPr/>
          <p:nvPr/>
        </p:nvSpPr>
        <p:spPr>
          <a:xfrm>
            <a:off x="6280190" y="3930491"/>
            <a:ext cx="7556421" cy="2126456"/>
          </a:xfrm>
          <a:prstGeom prst="rect">
            <a:avLst/>
          </a:prstGeom>
          <a:noFill/>
          <a:ln>
            <a:noFill/>
          </a:ln>
        </p:spPr>
        <p:txBody>
          <a:bodyPr anchorCtr="0" anchor="t" bIns="0" lIns="0" spcFirstLastPara="1" rIns="0" wrap="square" tIns="0">
            <a:noAutofit/>
          </a:bodyPr>
          <a:lstStyle/>
          <a:p>
            <a:pPr indent="0" lvl="0" marL="0" marR="0" rtl="1" algn="ctr">
              <a:lnSpc>
                <a:spcPct val="125093"/>
              </a:lnSpc>
              <a:spcBef>
                <a:spcPts val="0"/>
              </a:spcBef>
              <a:spcAft>
                <a:spcPts val="0"/>
              </a:spcAft>
              <a:buClr>
                <a:srgbClr val="97B8FF"/>
              </a:buClr>
              <a:buSzPts val="13350"/>
              <a:buFont typeface="Assistant"/>
              <a:buNone/>
            </a:pPr>
            <a:r>
              <a:rPr lang="en-US" sz="13350">
                <a:solidFill>
                  <a:srgbClr val="97B8FF"/>
                </a:solidFill>
                <a:latin typeface="Assistant"/>
                <a:ea typeface="Assistant"/>
                <a:cs typeface="Assistant"/>
                <a:sym typeface="Assistant"/>
              </a:rPr>
              <a:t>?</a:t>
            </a:r>
            <a:endParaRPr sz="1335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descr="preencoded.png" id="504" name="Google Shape;504;p30"/>
          <p:cNvPicPr preferRelativeResize="0"/>
          <p:nvPr/>
        </p:nvPicPr>
        <p:blipFill rotWithShape="1">
          <a:blip r:embed="rId3">
            <a:alphaModFix/>
          </a:blip>
          <a:srcRect b="0" l="0" r="0" t="0"/>
          <a:stretch/>
        </p:blipFill>
        <p:spPr>
          <a:xfrm>
            <a:off x="0" y="0"/>
            <a:ext cx="14630400" cy="8229600"/>
          </a:xfrm>
          <a:prstGeom prst="rect">
            <a:avLst/>
          </a:prstGeom>
          <a:noFill/>
          <a:ln>
            <a:noFill/>
          </a:ln>
        </p:spPr>
      </p:pic>
      <p:sp>
        <p:nvSpPr>
          <p:cNvPr id="505" name="Google Shape;505;p30"/>
          <p:cNvSpPr/>
          <p:nvPr/>
        </p:nvSpPr>
        <p:spPr>
          <a:xfrm>
            <a:off x="0" y="6632"/>
            <a:ext cx="14630400" cy="8229600"/>
          </a:xfrm>
          <a:prstGeom prst="rect">
            <a:avLst/>
          </a:prstGeom>
          <a:solidFill>
            <a:srgbClr val="07070C">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0"/>
          <p:cNvSpPr/>
          <p:nvPr/>
        </p:nvSpPr>
        <p:spPr>
          <a:xfrm>
            <a:off x="3745559" y="3218893"/>
            <a:ext cx="7139281" cy="894418"/>
          </a:xfrm>
          <a:prstGeom prst="rect">
            <a:avLst/>
          </a:prstGeom>
          <a:noFill/>
          <a:ln>
            <a:noFill/>
          </a:ln>
        </p:spPr>
        <p:txBody>
          <a:bodyPr anchorCtr="0" anchor="t" bIns="0" lIns="0" spcFirstLastPara="1" rIns="0" wrap="square" tIns="0">
            <a:noAutofit/>
          </a:bodyPr>
          <a:lstStyle/>
          <a:p>
            <a:pPr indent="0" lvl="0" marL="0" marR="0" rtl="1" algn="ctr">
              <a:lnSpc>
                <a:spcPct val="84090"/>
              </a:lnSpc>
              <a:spcBef>
                <a:spcPts val="0"/>
              </a:spcBef>
              <a:spcAft>
                <a:spcPts val="0"/>
              </a:spcAft>
              <a:buClr>
                <a:srgbClr val="97B8FF"/>
              </a:buClr>
              <a:buSzPts val="6600"/>
              <a:buFont typeface="Assistant"/>
              <a:buNone/>
            </a:pPr>
            <a:r>
              <a:rPr b="1" lang="en-US" sz="6600">
                <a:solidFill>
                  <a:srgbClr val="97B8FF"/>
                </a:solidFill>
                <a:latin typeface="Assistant"/>
                <a:ea typeface="Assistant"/>
                <a:cs typeface="Assistant"/>
                <a:sym typeface="Assistant"/>
              </a:rPr>
              <a:t>קדימה למשימה האחרונה</a:t>
            </a:r>
            <a:endParaRPr b="1" sz="6600">
              <a:solidFill>
                <a:schemeClr val="dk1"/>
              </a:solidFill>
              <a:latin typeface="Assistant SemiBold"/>
              <a:ea typeface="Assistant SemiBold"/>
              <a:cs typeface="Assistant SemiBold"/>
              <a:sym typeface="Assistant SemiBo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1" name="Shape 511"/>
        <p:cNvGrpSpPr/>
        <p:nvPr/>
      </p:nvGrpSpPr>
      <p:grpSpPr>
        <a:xfrm>
          <a:off x="0" y="0"/>
          <a:ext cx="0" cy="0"/>
          <a:chOff x="0" y="0"/>
          <a:chExt cx="0" cy="0"/>
        </a:xfrm>
      </p:grpSpPr>
      <p:sp>
        <p:nvSpPr>
          <p:cNvPr id="512" name="Google Shape;512;p31"/>
          <p:cNvSpPr/>
          <p:nvPr/>
        </p:nvSpPr>
        <p:spPr>
          <a:xfrm>
            <a:off x="4479905" y="711171"/>
            <a:ext cx="5670590" cy="708779"/>
          </a:xfrm>
          <a:prstGeom prst="rect">
            <a:avLst/>
          </a:prstGeom>
          <a:noFill/>
          <a:ln>
            <a:noFill/>
          </a:ln>
        </p:spPr>
        <p:txBody>
          <a:bodyPr anchorCtr="0" anchor="t" bIns="0" lIns="0" spcFirstLastPara="1" rIns="0" wrap="square" tIns="0">
            <a:noAutofit/>
          </a:bodyPr>
          <a:lstStyle/>
          <a:p>
            <a:pPr indent="0" lvl="0" marL="0" marR="0" rtl="0" algn="ctr">
              <a:lnSpc>
                <a:spcPct val="124719"/>
              </a:lnSpc>
              <a:spcBef>
                <a:spcPts val="0"/>
              </a:spcBef>
              <a:spcAft>
                <a:spcPts val="0"/>
              </a:spcAft>
              <a:buClr>
                <a:srgbClr val="97B8FF"/>
              </a:buClr>
              <a:buSzPts val="4450"/>
              <a:buFont typeface="Assistant"/>
              <a:buNone/>
            </a:pPr>
            <a:r>
              <a:rPr lang="en-US" sz="4450">
                <a:solidFill>
                  <a:srgbClr val="97B8FF"/>
                </a:solidFill>
                <a:latin typeface="Assistant"/>
                <a:ea typeface="Assistant"/>
                <a:cs typeface="Assistant"/>
                <a:sym typeface="Assistant"/>
              </a:rPr>
              <a:t> </a:t>
            </a:r>
            <a:r>
              <a:rPr b="1" lang="en-US" sz="4450">
                <a:solidFill>
                  <a:srgbClr val="97B8FF"/>
                </a:solidFill>
                <a:latin typeface="Assistant"/>
                <a:ea typeface="Assistant"/>
                <a:cs typeface="Assistant"/>
                <a:sym typeface="Assistant"/>
              </a:rPr>
              <a:t>Heygen</a:t>
            </a:r>
            <a:r>
              <a:rPr lang="en-US" sz="4450">
                <a:solidFill>
                  <a:srgbClr val="97B8FF"/>
                </a:solidFill>
                <a:latin typeface="Assistant"/>
                <a:ea typeface="Assistant"/>
                <a:cs typeface="Assistant"/>
                <a:sym typeface="Assistant"/>
              </a:rPr>
              <a:t> הכירו את </a:t>
            </a:r>
            <a:endParaRPr sz="4450">
              <a:solidFill>
                <a:schemeClr val="dk1"/>
              </a:solidFill>
              <a:latin typeface="Arial"/>
              <a:ea typeface="Arial"/>
              <a:cs typeface="Arial"/>
              <a:sym typeface="Arial"/>
            </a:endParaRPr>
          </a:p>
        </p:txBody>
      </p:sp>
      <p:sp>
        <p:nvSpPr>
          <p:cNvPr id="513" name="Google Shape;513;p31"/>
          <p:cNvSpPr/>
          <p:nvPr/>
        </p:nvSpPr>
        <p:spPr>
          <a:xfrm>
            <a:off x="4575751" y="1555614"/>
            <a:ext cx="5574744" cy="35433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0"/>
              </a:spcAft>
              <a:buClr>
                <a:schemeClr val="lt1"/>
              </a:buClr>
              <a:buSzPts val="2200"/>
              <a:buFont typeface="Assistant"/>
              <a:buNone/>
            </a:pPr>
            <a:r>
              <a:rPr lang="en-US" sz="2200">
                <a:solidFill>
                  <a:schemeClr val="lt1"/>
                </a:solidFill>
                <a:latin typeface="Assistant"/>
                <a:ea typeface="Assistant"/>
                <a:cs typeface="Assistant"/>
                <a:sym typeface="Assistant"/>
              </a:rPr>
              <a:t>כלי ליצירת סרטונים מדמויות לבחירתכם</a:t>
            </a:r>
            <a:endParaRPr sz="2200">
              <a:solidFill>
                <a:schemeClr val="lt1"/>
              </a:solidFill>
              <a:latin typeface="Arial"/>
              <a:ea typeface="Arial"/>
              <a:cs typeface="Arial"/>
              <a:sym typeface="Arial"/>
            </a:endParaRPr>
          </a:p>
        </p:txBody>
      </p:sp>
      <p:sp>
        <p:nvSpPr>
          <p:cNvPr id="514" name="Google Shape;514;p31"/>
          <p:cNvSpPr/>
          <p:nvPr/>
        </p:nvSpPr>
        <p:spPr>
          <a:xfrm>
            <a:off x="4417338" y="2110958"/>
            <a:ext cx="5795724" cy="354330"/>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0"/>
              </a:spcAft>
              <a:buClr>
                <a:schemeClr val="lt1"/>
              </a:buClr>
              <a:buSzPts val="2200"/>
              <a:buFont typeface="Assistant"/>
              <a:buNone/>
            </a:pPr>
            <a:r>
              <a:rPr lang="en-US" sz="2200">
                <a:solidFill>
                  <a:schemeClr val="lt1"/>
                </a:solidFill>
                <a:latin typeface="Assistant"/>
                <a:ea typeface="Assistant"/>
                <a:cs typeface="Assistant"/>
                <a:sym typeface="Assistant"/>
              </a:rPr>
              <a:t>צפו בסרטון ההדרכה ותלמדו איך עושים זאת בעצמכם</a:t>
            </a:r>
            <a:endParaRPr sz="2200">
              <a:solidFill>
                <a:schemeClr val="lt1"/>
              </a:solidFill>
              <a:latin typeface="Arial"/>
              <a:ea typeface="Arial"/>
              <a:cs typeface="Arial"/>
              <a:sym typeface="Arial"/>
            </a:endParaRPr>
          </a:p>
        </p:txBody>
      </p:sp>
      <p:pic>
        <p:nvPicPr>
          <p:cNvPr id="515" name="Google Shape;515;p31" title="How to Create an AI Video Avatar with HeyGen | Generate Realistic Looks and Motion Easily">
            <a:hlinkClick r:id="rId3"/>
          </p:cNvPr>
          <p:cNvPicPr preferRelativeResize="0"/>
          <p:nvPr/>
        </p:nvPicPr>
        <p:blipFill rotWithShape="1">
          <a:blip r:embed="rId4">
            <a:alphaModFix/>
          </a:blip>
          <a:srcRect b="0" l="0" r="0" t="0"/>
          <a:stretch/>
        </p:blipFill>
        <p:spPr>
          <a:xfrm>
            <a:off x="3807527" y="2768709"/>
            <a:ext cx="7015345" cy="3963670"/>
          </a:xfrm>
          <a:prstGeom prst="rect">
            <a:avLst/>
          </a:prstGeom>
          <a:noFill/>
          <a:ln>
            <a:noFill/>
          </a:ln>
        </p:spPr>
      </p:pic>
      <p:sp>
        <p:nvSpPr>
          <p:cNvPr id="516" name="Google Shape;516;p31"/>
          <p:cNvSpPr/>
          <p:nvPr/>
        </p:nvSpPr>
        <p:spPr>
          <a:xfrm>
            <a:off x="4464139" y="7142979"/>
            <a:ext cx="5795724" cy="827089"/>
          </a:xfrm>
          <a:prstGeom prst="rect">
            <a:avLst/>
          </a:prstGeom>
          <a:noFill/>
          <a:ln>
            <a:noFill/>
          </a:ln>
        </p:spPr>
        <p:txBody>
          <a:bodyPr anchorCtr="0" anchor="t" bIns="0" lIns="0" spcFirstLastPara="1" rIns="0" wrap="square" tIns="0">
            <a:noAutofit/>
          </a:bodyPr>
          <a:lstStyle/>
          <a:p>
            <a:pPr indent="0" lvl="0" marL="0" marR="0" rtl="1" algn="ct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קישור כלי</a:t>
            </a:r>
            <a:endParaRPr/>
          </a:p>
          <a:p>
            <a:pPr indent="0" lvl="0" marL="0" marR="0" rtl="1" algn="ctr">
              <a:lnSpc>
                <a:spcPct val="125000"/>
              </a:lnSpc>
              <a:spcBef>
                <a:spcPts val="0"/>
              </a:spcBef>
              <a:spcAft>
                <a:spcPts val="0"/>
              </a:spcAft>
              <a:buNone/>
            </a:pPr>
            <a:r>
              <a:rPr lang="en-US" sz="2200" u="sng">
                <a:solidFill>
                  <a:schemeClr val="lt1"/>
                </a:solidFill>
                <a:latin typeface="Arial"/>
                <a:ea typeface="Arial"/>
                <a:cs typeface="Arial"/>
                <a:sym typeface="Arial"/>
                <a:hlinkClick r:id="rId5">
                  <a:extLst>
                    <a:ext uri="{A12FA001-AC4F-418D-AE19-62706E023703}">
                      <ahyp:hlinkClr val="tx"/>
                    </a:ext>
                  </a:extLst>
                </a:hlinkClick>
              </a:rPr>
              <a:t>https://app.heygen.com/get-started</a:t>
            </a:r>
            <a:endParaRPr sz="2200">
              <a:solidFill>
                <a:schemeClr val="lt1"/>
              </a:solidFill>
              <a:latin typeface="Arial"/>
              <a:ea typeface="Arial"/>
              <a:cs typeface="Arial"/>
              <a:sym typeface="Arial"/>
            </a:endParaRPr>
          </a:p>
        </p:txBody>
      </p:sp>
      <p:sp>
        <p:nvSpPr>
          <p:cNvPr id="517" name="Google Shape;517;p31"/>
          <p:cNvSpPr txBox="1"/>
          <p:nvPr/>
        </p:nvSpPr>
        <p:spPr>
          <a:xfrm>
            <a:off x="3279613" y="4694900"/>
            <a:ext cx="8164800" cy="523200"/>
          </a:xfrm>
          <a:prstGeom prst="rect">
            <a:avLst/>
          </a:prstGeom>
          <a:noFill/>
          <a:ln>
            <a:noFill/>
          </a:ln>
        </p:spPr>
        <p:txBody>
          <a:bodyPr anchorCtr="0" anchor="t" bIns="91425" lIns="91425" spcFirstLastPara="1" rIns="91425" wrap="square" tIns="91425">
            <a:spAutoFit/>
          </a:bodyPr>
          <a:lstStyle/>
          <a:p>
            <a:pPr indent="0" lvl="0" marL="0" rtl="0" algn="ctr">
              <a:lnSpc>
                <a:spcPct val="125000"/>
              </a:lnSpc>
              <a:spcBef>
                <a:spcPts val="0"/>
              </a:spcBef>
              <a:spcAft>
                <a:spcPts val="0"/>
              </a:spcAft>
              <a:buNone/>
            </a:pPr>
            <a:r>
              <a:rPr lang="en-US" sz="2200" u="sng">
                <a:solidFill>
                  <a:schemeClr val="lt1"/>
                </a:solidFill>
                <a:latin typeface="Assistant"/>
                <a:ea typeface="Assistant"/>
                <a:cs typeface="Assistant"/>
                <a:sym typeface="Assistant"/>
                <a:hlinkClick r:id="rId6">
                  <a:extLst>
                    <a:ext uri="{A12FA001-AC4F-418D-AE19-62706E023703}">
                      <ahyp:hlinkClr val="tx"/>
                    </a:ext>
                  </a:extLst>
                </a:hlinkClick>
              </a:rPr>
              <a:t>https://www.youtube.com/watch?v=7zVARy9Njzw</a:t>
            </a:r>
            <a:endParaRPr sz="2200">
              <a:solidFill>
                <a:schemeClr val="lt1"/>
              </a:solidFill>
              <a:latin typeface="Assistant"/>
              <a:ea typeface="Assistant"/>
              <a:cs typeface="Assistant"/>
              <a:sym typeface="Assistan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descr="preencoded.png" id="523" name="Google Shape;523;p32"/>
          <p:cNvPicPr preferRelativeResize="0"/>
          <p:nvPr/>
        </p:nvPicPr>
        <p:blipFill rotWithShape="1">
          <a:blip r:embed="rId3">
            <a:alphaModFix/>
          </a:blip>
          <a:srcRect b="0" l="0" r="0" t="0"/>
          <a:stretch/>
        </p:blipFill>
        <p:spPr>
          <a:xfrm>
            <a:off x="0" y="0"/>
            <a:ext cx="14630400" cy="8229600"/>
          </a:xfrm>
          <a:prstGeom prst="rect">
            <a:avLst/>
          </a:prstGeom>
          <a:noFill/>
          <a:ln>
            <a:noFill/>
          </a:ln>
        </p:spPr>
      </p:pic>
      <p:sp>
        <p:nvSpPr>
          <p:cNvPr id="524" name="Google Shape;524;p32"/>
          <p:cNvSpPr/>
          <p:nvPr/>
        </p:nvSpPr>
        <p:spPr>
          <a:xfrm>
            <a:off x="-6906" y="0"/>
            <a:ext cx="14630400" cy="8229600"/>
          </a:xfrm>
          <a:prstGeom prst="rect">
            <a:avLst/>
          </a:prstGeom>
          <a:solidFill>
            <a:srgbClr val="FBFAFF">
              <a:alpha val="8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2"/>
          <p:cNvSpPr/>
          <p:nvPr/>
        </p:nvSpPr>
        <p:spPr>
          <a:xfrm>
            <a:off x="3155365" y="3392949"/>
            <a:ext cx="10505300" cy="2058909"/>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chemeClr val="dk1"/>
              </a:buClr>
              <a:buSzPts val="2800"/>
              <a:buFont typeface="Assistant"/>
              <a:buNone/>
            </a:pPr>
            <a:r>
              <a:rPr lang="en-US" sz="2800">
                <a:solidFill>
                  <a:schemeClr val="dk1"/>
                </a:solidFill>
                <a:latin typeface="Assistant"/>
                <a:ea typeface="Assistant"/>
                <a:cs typeface="Assistant"/>
                <a:sym typeface="Assistant"/>
              </a:rPr>
              <a:t>לאחר כל מה שלמדתם על דיפ פייק ועל ההשלכות שלו על תחומי החיים השונים</a:t>
            </a:r>
            <a:endParaRPr/>
          </a:p>
          <a:p>
            <a:pPr indent="0" lvl="0" marL="0" marR="0" rtl="1" algn="r">
              <a:lnSpc>
                <a:spcPct val="150000"/>
              </a:lnSpc>
              <a:spcBef>
                <a:spcPts val="0"/>
              </a:spcBef>
              <a:spcAft>
                <a:spcPts val="0"/>
              </a:spcAft>
              <a:buClr>
                <a:schemeClr val="dk1"/>
              </a:buClr>
              <a:buSzPts val="2800"/>
              <a:buFont typeface="Assistant"/>
              <a:buNone/>
            </a:pPr>
            <a:r>
              <a:rPr lang="en-US" sz="2800">
                <a:solidFill>
                  <a:schemeClr val="dk1"/>
                </a:solidFill>
                <a:latin typeface="Assistant"/>
                <a:ea typeface="Assistant"/>
                <a:cs typeface="Assistant"/>
                <a:sym typeface="Assistant"/>
              </a:rPr>
              <a:t>עכשיו תורכם ליצור סרטון שכזה המעורר מודעות לנושא</a:t>
            </a:r>
            <a:endParaRPr/>
          </a:p>
          <a:p>
            <a:pPr indent="0" lvl="0" marL="0" marR="0" rtl="1" algn="r">
              <a:lnSpc>
                <a:spcPct val="150000"/>
              </a:lnSpc>
              <a:spcBef>
                <a:spcPts val="0"/>
              </a:spcBef>
              <a:spcAft>
                <a:spcPts val="0"/>
              </a:spcAft>
              <a:buClr>
                <a:srgbClr val="403CCF"/>
              </a:buClr>
              <a:buSzPts val="2800"/>
              <a:buFont typeface="Assistant"/>
              <a:buNone/>
            </a:pPr>
            <a:r>
              <a:rPr b="1" lang="en-US" sz="2800">
                <a:solidFill>
                  <a:srgbClr val="403CCF"/>
                </a:solidFill>
                <a:latin typeface="Assistant"/>
                <a:ea typeface="Assistant"/>
                <a:cs typeface="Assistant"/>
                <a:sym typeface="Assistant"/>
              </a:rPr>
              <a:t>את הסרטון תצרו כמובן עם אותה טכנולוגיה אך אתם תשתמשו בה לטובה</a:t>
            </a:r>
            <a:endParaRPr/>
          </a:p>
        </p:txBody>
      </p:sp>
      <p:sp>
        <p:nvSpPr>
          <p:cNvPr id="526" name="Google Shape;526;p32"/>
          <p:cNvSpPr/>
          <p:nvPr/>
        </p:nvSpPr>
        <p:spPr>
          <a:xfrm>
            <a:off x="3320296" y="1123235"/>
            <a:ext cx="10446068" cy="2463165"/>
          </a:xfrm>
          <a:prstGeom prst="rect">
            <a:avLst/>
          </a:prstGeom>
          <a:noFill/>
          <a:ln>
            <a:noFill/>
          </a:ln>
        </p:spPr>
        <p:txBody>
          <a:bodyPr anchorCtr="0" anchor="t" bIns="0" lIns="0" spcFirstLastPara="1" rIns="0" wrap="square" tIns="0">
            <a:noAutofit/>
          </a:bodyPr>
          <a:lstStyle/>
          <a:p>
            <a:pPr indent="0" lvl="0" marL="0" marR="0" rtl="1" algn="r">
              <a:lnSpc>
                <a:spcPct val="189062"/>
              </a:lnSpc>
              <a:spcBef>
                <a:spcPts val="0"/>
              </a:spcBef>
              <a:spcAft>
                <a:spcPts val="0"/>
              </a:spcAft>
              <a:buClr>
                <a:srgbClr val="403CCF"/>
              </a:buClr>
              <a:buSzPts val="3200"/>
              <a:buFont typeface="Assistant"/>
              <a:buNone/>
            </a:pPr>
            <a:r>
              <a:rPr lang="en-US" sz="3200">
                <a:solidFill>
                  <a:srgbClr val="403CCF"/>
                </a:solidFill>
                <a:latin typeface="Assistant"/>
                <a:ea typeface="Assistant"/>
                <a:cs typeface="Assistant"/>
                <a:sym typeface="Assistant"/>
              </a:rPr>
              <a:t>משימה 3</a:t>
            </a:r>
            <a:endParaRPr/>
          </a:p>
          <a:p>
            <a:pPr indent="0" lvl="0" marL="0" marR="0" rtl="1" algn="r">
              <a:lnSpc>
                <a:spcPct val="91666"/>
              </a:lnSpc>
              <a:spcBef>
                <a:spcPts val="0"/>
              </a:spcBef>
              <a:spcAft>
                <a:spcPts val="0"/>
              </a:spcAft>
              <a:buNone/>
            </a:pPr>
            <a:r>
              <a:rPr lang="en-US" sz="6600">
                <a:solidFill>
                  <a:srgbClr val="403CCF"/>
                </a:solidFill>
                <a:latin typeface="Assistant"/>
                <a:ea typeface="Assistant"/>
                <a:cs typeface="Assistant"/>
                <a:sym typeface="Assistant"/>
              </a:rPr>
              <a:t>יוצרים סרטון מודעות</a:t>
            </a:r>
            <a:endParaRPr sz="66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33"/>
          <p:cNvSpPr/>
          <p:nvPr/>
        </p:nvSpPr>
        <p:spPr>
          <a:xfrm>
            <a:off x="0" y="-20663"/>
            <a:ext cx="14630400" cy="8229601"/>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2400">
              <a:solidFill>
                <a:schemeClr val="dk1"/>
              </a:solidFill>
              <a:latin typeface="Calibri"/>
              <a:ea typeface="Calibri"/>
              <a:cs typeface="Calibri"/>
              <a:sym typeface="Calibri"/>
            </a:endParaRPr>
          </a:p>
        </p:txBody>
      </p:sp>
      <p:pic>
        <p:nvPicPr>
          <p:cNvPr descr="preencoded.png" id="532" name="Google Shape;532;p33"/>
          <p:cNvPicPr preferRelativeResize="0"/>
          <p:nvPr/>
        </p:nvPicPr>
        <p:blipFill rotWithShape="1">
          <a:blip r:embed="rId3">
            <a:alphaModFix/>
          </a:blip>
          <a:srcRect b="0" l="0" r="0" t="0"/>
          <a:stretch/>
        </p:blipFill>
        <p:spPr>
          <a:xfrm>
            <a:off x="0" y="0"/>
            <a:ext cx="3028951" cy="8229600"/>
          </a:xfrm>
          <a:prstGeom prst="rect">
            <a:avLst/>
          </a:prstGeom>
          <a:noFill/>
          <a:ln>
            <a:noFill/>
          </a:ln>
        </p:spPr>
      </p:pic>
      <p:sp>
        <p:nvSpPr>
          <p:cNvPr id="533" name="Google Shape;533;p33"/>
          <p:cNvSpPr/>
          <p:nvPr/>
        </p:nvSpPr>
        <p:spPr>
          <a:xfrm>
            <a:off x="8292584" y="612934"/>
            <a:ext cx="5559504" cy="694849"/>
          </a:xfrm>
          <a:prstGeom prst="rect">
            <a:avLst/>
          </a:prstGeom>
          <a:noFill/>
          <a:ln>
            <a:noFill/>
          </a:ln>
        </p:spPr>
        <p:txBody>
          <a:bodyPr anchorCtr="0" anchor="t" bIns="0" lIns="0" spcFirstLastPara="1" rIns="0" wrap="square" tIns="0">
            <a:noAutofit/>
          </a:bodyPr>
          <a:lstStyle/>
          <a:p>
            <a:pPr indent="0" lvl="0" marL="0" marR="0" rtl="1" algn="r">
              <a:lnSpc>
                <a:spcPct val="125287"/>
              </a:lnSpc>
              <a:spcBef>
                <a:spcPts val="0"/>
              </a:spcBef>
              <a:spcAft>
                <a:spcPts val="0"/>
              </a:spcAft>
              <a:buClr>
                <a:srgbClr val="403CCF"/>
              </a:buClr>
              <a:buSzPts val="4350"/>
              <a:buFont typeface="Assistant"/>
              <a:buNone/>
            </a:pPr>
            <a:r>
              <a:rPr lang="en-US" sz="4350">
                <a:solidFill>
                  <a:srgbClr val="403CCF"/>
                </a:solidFill>
                <a:latin typeface="Assistant"/>
                <a:ea typeface="Assistant"/>
                <a:cs typeface="Assistant"/>
                <a:sym typeface="Assistant"/>
              </a:rPr>
              <a:t>הנחיות המשימה</a:t>
            </a:r>
            <a:endParaRPr sz="4350">
              <a:solidFill>
                <a:schemeClr val="dk1"/>
              </a:solidFill>
              <a:latin typeface="Calibri"/>
              <a:ea typeface="Calibri"/>
              <a:cs typeface="Calibri"/>
              <a:sym typeface="Calibri"/>
            </a:endParaRPr>
          </a:p>
        </p:txBody>
      </p:sp>
      <p:sp>
        <p:nvSpPr>
          <p:cNvPr id="534" name="Google Shape;534;p33"/>
          <p:cNvSpPr/>
          <p:nvPr/>
        </p:nvSpPr>
        <p:spPr>
          <a:xfrm>
            <a:off x="13815655" y="2715693"/>
            <a:ext cx="500301" cy="500301"/>
          </a:xfrm>
          <a:prstGeom prst="roundRect">
            <a:avLst>
              <a:gd fmla="val 6668" name="adj"/>
            </a:avLst>
          </a:prstGeom>
          <a:solidFill>
            <a:srgbClr val="EAE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3"/>
          <p:cNvSpPr/>
          <p:nvPr/>
        </p:nvSpPr>
        <p:spPr>
          <a:xfrm>
            <a:off x="13991391" y="2799037"/>
            <a:ext cx="148828" cy="333613"/>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49495A"/>
              </a:buClr>
              <a:buSzPts val="2600"/>
              <a:buFont typeface="Assistant"/>
              <a:buNone/>
            </a:pPr>
            <a:r>
              <a:rPr lang="en-US" sz="2600">
                <a:solidFill>
                  <a:srgbClr val="49495A"/>
                </a:solidFill>
                <a:latin typeface="Assistant"/>
                <a:ea typeface="Assistant"/>
                <a:cs typeface="Assistant"/>
                <a:sym typeface="Assistant"/>
              </a:rPr>
              <a:t>1</a:t>
            </a:r>
            <a:endParaRPr sz="2600">
              <a:solidFill>
                <a:schemeClr val="dk1"/>
              </a:solidFill>
              <a:latin typeface="Calibri"/>
              <a:ea typeface="Calibri"/>
              <a:cs typeface="Calibri"/>
              <a:sym typeface="Calibri"/>
            </a:endParaRPr>
          </a:p>
        </p:txBody>
      </p:sp>
      <p:sp>
        <p:nvSpPr>
          <p:cNvPr id="536" name="Google Shape;536;p33"/>
          <p:cNvSpPr/>
          <p:nvPr/>
        </p:nvSpPr>
        <p:spPr>
          <a:xfrm>
            <a:off x="4262674" y="3811431"/>
            <a:ext cx="9400342" cy="347424"/>
          </a:xfrm>
          <a:prstGeom prst="rect">
            <a:avLst/>
          </a:prstGeom>
          <a:noFill/>
          <a:ln>
            <a:noFill/>
          </a:ln>
        </p:spPr>
        <p:txBody>
          <a:bodyPr anchorCtr="0" anchor="t" bIns="0" lIns="0" spcFirstLastPara="1" rIns="0" wrap="square" tIns="0">
            <a:noAutofit/>
          </a:bodyPr>
          <a:lstStyle/>
          <a:p>
            <a:pPr indent="0" lvl="0" marL="0" marR="0" rtl="1" algn="r">
              <a:lnSpc>
                <a:spcPct val="101785"/>
              </a:lnSpc>
              <a:spcBef>
                <a:spcPts val="0"/>
              </a:spcBef>
              <a:spcAft>
                <a:spcPts val="0"/>
              </a:spcAft>
              <a:buNone/>
            </a:pPr>
            <a:r>
              <a:rPr lang="en-US" sz="2800">
                <a:solidFill>
                  <a:schemeClr val="dk1"/>
                </a:solidFill>
                <a:latin typeface="Assistant"/>
                <a:ea typeface="Assistant"/>
                <a:cs typeface="Assistant"/>
                <a:sym typeface="Assistant"/>
              </a:rPr>
              <a:t>בחרו דמות שתרצו כנציגה לסרטון על פי האפשרויות המוצגות ב HeyGen</a:t>
            </a:r>
            <a:endParaRPr sz="2800">
              <a:solidFill>
                <a:schemeClr val="dk1"/>
              </a:solidFill>
              <a:latin typeface="Assistant"/>
              <a:ea typeface="Assistant"/>
              <a:cs typeface="Assistant"/>
              <a:sym typeface="Assistant"/>
            </a:endParaRPr>
          </a:p>
        </p:txBody>
      </p:sp>
      <p:sp>
        <p:nvSpPr>
          <p:cNvPr id="537" name="Google Shape;537;p33"/>
          <p:cNvSpPr/>
          <p:nvPr/>
        </p:nvSpPr>
        <p:spPr>
          <a:xfrm>
            <a:off x="4982765" y="3263738"/>
            <a:ext cx="8693587" cy="355759"/>
          </a:xfrm>
          <a:prstGeom prst="rect">
            <a:avLst/>
          </a:prstGeom>
          <a:noFill/>
          <a:ln>
            <a:noFill/>
          </a:ln>
        </p:spPr>
        <p:txBody>
          <a:bodyPr anchorCtr="0" anchor="t" bIns="0" lIns="0" spcFirstLastPara="1" rIns="0" wrap="square" tIns="0">
            <a:noAutofit/>
          </a:bodyPr>
          <a:lstStyle/>
          <a:p>
            <a:pPr indent="0" lvl="0" marL="0" marR="0" rtl="1" algn="r">
              <a:lnSpc>
                <a:spcPct val="160000"/>
              </a:lnSpc>
              <a:spcBef>
                <a:spcPts val="0"/>
              </a:spcBef>
              <a:spcAft>
                <a:spcPts val="0"/>
              </a:spcAft>
              <a:buClr>
                <a:schemeClr val="dk1"/>
              </a:buClr>
              <a:buSzPts val="1750"/>
              <a:buFont typeface="Calibri"/>
              <a:buNone/>
            </a:pPr>
            <a:r>
              <a:t/>
            </a:r>
            <a:endParaRPr sz="1750">
              <a:solidFill>
                <a:schemeClr val="dk1"/>
              </a:solidFill>
              <a:latin typeface="Calibri"/>
              <a:ea typeface="Calibri"/>
              <a:cs typeface="Calibri"/>
              <a:sym typeface="Calibri"/>
            </a:endParaRPr>
          </a:p>
        </p:txBody>
      </p:sp>
      <p:sp>
        <p:nvSpPr>
          <p:cNvPr id="538" name="Google Shape;538;p33"/>
          <p:cNvSpPr/>
          <p:nvPr/>
        </p:nvSpPr>
        <p:spPr>
          <a:xfrm>
            <a:off x="13815655" y="3741959"/>
            <a:ext cx="500301" cy="500301"/>
          </a:xfrm>
          <a:prstGeom prst="roundRect">
            <a:avLst>
              <a:gd fmla="val 6668" name="adj"/>
            </a:avLst>
          </a:prstGeom>
          <a:solidFill>
            <a:srgbClr val="EAE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3"/>
          <p:cNvSpPr/>
          <p:nvPr/>
        </p:nvSpPr>
        <p:spPr>
          <a:xfrm>
            <a:off x="13963054" y="3825303"/>
            <a:ext cx="205502" cy="333613"/>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49495A"/>
              </a:buClr>
              <a:buSzPts val="2600"/>
              <a:buFont typeface="Assistant"/>
              <a:buNone/>
            </a:pPr>
            <a:r>
              <a:rPr lang="en-US" sz="2600">
                <a:solidFill>
                  <a:srgbClr val="49495A"/>
                </a:solidFill>
                <a:latin typeface="Assistant"/>
                <a:ea typeface="Assistant"/>
                <a:cs typeface="Assistant"/>
                <a:sym typeface="Assistant"/>
              </a:rPr>
              <a:t>2</a:t>
            </a:r>
            <a:endParaRPr sz="2600">
              <a:solidFill>
                <a:schemeClr val="dk1"/>
              </a:solidFill>
              <a:latin typeface="Calibri"/>
              <a:ea typeface="Calibri"/>
              <a:cs typeface="Calibri"/>
              <a:sym typeface="Calibri"/>
            </a:endParaRPr>
          </a:p>
        </p:txBody>
      </p:sp>
      <p:sp>
        <p:nvSpPr>
          <p:cNvPr id="540" name="Google Shape;540;p33"/>
          <p:cNvSpPr/>
          <p:nvPr/>
        </p:nvSpPr>
        <p:spPr>
          <a:xfrm>
            <a:off x="3275617" y="4759819"/>
            <a:ext cx="10333792" cy="978458"/>
          </a:xfrm>
          <a:prstGeom prst="rect">
            <a:avLst/>
          </a:prstGeom>
          <a:noFill/>
          <a:ln>
            <a:noFill/>
          </a:ln>
        </p:spPr>
        <p:txBody>
          <a:bodyPr anchorCtr="0" anchor="t" bIns="0" lIns="0" spcFirstLastPara="1" rIns="0" wrap="square" tIns="0">
            <a:noAutofit/>
          </a:bodyPr>
          <a:lstStyle/>
          <a:p>
            <a:pPr indent="0" lvl="0" marL="0" marR="0" rtl="1" algn="r">
              <a:spcBef>
                <a:spcPts val="0"/>
              </a:spcBef>
              <a:spcAft>
                <a:spcPts val="0"/>
              </a:spcAft>
              <a:buNone/>
            </a:pPr>
            <a:r>
              <a:rPr lang="en-US" sz="2800">
                <a:solidFill>
                  <a:schemeClr val="dk1"/>
                </a:solidFill>
                <a:latin typeface="Assistant"/>
                <a:ea typeface="Assistant"/>
                <a:cs typeface="Assistant"/>
                <a:sym typeface="Assistant"/>
              </a:rPr>
              <a:t>כתבו תסריט בנושא מודעות להשלכות של דיפ פייק ודרכי התמודדות עם התופעה</a:t>
            </a:r>
            <a:endParaRPr/>
          </a:p>
          <a:p>
            <a:pPr indent="0" lvl="0" marL="0" marR="0" rtl="1" algn="r">
              <a:spcBef>
                <a:spcPts val="0"/>
              </a:spcBef>
              <a:spcAft>
                <a:spcPts val="0"/>
              </a:spcAft>
              <a:buNone/>
            </a:pPr>
            <a:r>
              <a:rPr lang="en-US" sz="2800">
                <a:solidFill>
                  <a:schemeClr val="dk1"/>
                </a:solidFill>
                <a:latin typeface="Assistant"/>
                <a:ea typeface="Assistant"/>
                <a:cs typeface="Assistant"/>
                <a:sym typeface="Assistant"/>
              </a:rPr>
              <a:t>ניתן ורצוי להיעזר במודל שפה כגון Chat GPT</a:t>
            </a:r>
            <a:endParaRPr sz="2800">
              <a:solidFill>
                <a:schemeClr val="dk1"/>
              </a:solidFill>
              <a:latin typeface="Calibri"/>
              <a:ea typeface="Calibri"/>
              <a:cs typeface="Calibri"/>
              <a:sym typeface="Calibri"/>
            </a:endParaRPr>
          </a:p>
        </p:txBody>
      </p:sp>
      <p:sp>
        <p:nvSpPr>
          <p:cNvPr id="541" name="Google Shape;541;p33"/>
          <p:cNvSpPr/>
          <p:nvPr/>
        </p:nvSpPr>
        <p:spPr>
          <a:xfrm>
            <a:off x="4982765" y="4572711"/>
            <a:ext cx="8693587" cy="355759"/>
          </a:xfrm>
          <a:prstGeom prst="rect">
            <a:avLst/>
          </a:prstGeom>
          <a:noFill/>
          <a:ln>
            <a:noFill/>
          </a:ln>
        </p:spPr>
        <p:txBody>
          <a:bodyPr anchorCtr="0" anchor="t" bIns="0" lIns="0" spcFirstLastPara="1" rIns="0" wrap="square" tIns="0">
            <a:noAutofit/>
          </a:bodyPr>
          <a:lstStyle/>
          <a:p>
            <a:pPr indent="0" lvl="0" marL="0" marR="0" rtl="1" algn="r">
              <a:lnSpc>
                <a:spcPct val="160000"/>
              </a:lnSpc>
              <a:spcBef>
                <a:spcPts val="0"/>
              </a:spcBef>
              <a:spcAft>
                <a:spcPts val="0"/>
              </a:spcAft>
              <a:buClr>
                <a:schemeClr val="dk1"/>
              </a:buClr>
              <a:buSzPts val="1750"/>
              <a:buFont typeface="Calibri"/>
              <a:buNone/>
            </a:pPr>
            <a:r>
              <a:t/>
            </a:r>
            <a:endParaRPr sz="1750">
              <a:solidFill>
                <a:schemeClr val="dk1"/>
              </a:solidFill>
              <a:latin typeface="Calibri"/>
              <a:ea typeface="Calibri"/>
              <a:cs typeface="Calibri"/>
              <a:sym typeface="Calibri"/>
            </a:endParaRPr>
          </a:p>
        </p:txBody>
      </p:sp>
      <p:sp>
        <p:nvSpPr>
          <p:cNvPr id="542" name="Google Shape;542;p33"/>
          <p:cNvSpPr/>
          <p:nvPr/>
        </p:nvSpPr>
        <p:spPr>
          <a:xfrm>
            <a:off x="13770145" y="4780978"/>
            <a:ext cx="500301" cy="500301"/>
          </a:xfrm>
          <a:prstGeom prst="roundRect">
            <a:avLst>
              <a:gd fmla="val 6668" name="adj"/>
            </a:avLst>
          </a:prstGeom>
          <a:solidFill>
            <a:srgbClr val="EAE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3"/>
          <p:cNvSpPr/>
          <p:nvPr/>
        </p:nvSpPr>
        <p:spPr>
          <a:xfrm>
            <a:off x="13917544" y="4864322"/>
            <a:ext cx="205502" cy="333613"/>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49495A"/>
              </a:buClr>
              <a:buSzPts val="2600"/>
              <a:buFont typeface="Assistant"/>
              <a:buNone/>
            </a:pPr>
            <a:r>
              <a:rPr lang="en-US" sz="2600">
                <a:solidFill>
                  <a:srgbClr val="49495A"/>
                </a:solidFill>
                <a:latin typeface="Assistant"/>
                <a:ea typeface="Assistant"/>
                <a:cs typeface="Assistant"/>
                <a:sym typeface="Assistant"/>
              </a:rPr>
              <a:t>3</a:t>
            </a:r>
            <a:endParaRPr sz="2600">
              <a:solidFill>
                <a:schemeClr val="dk1"/>
              </a:solidFill>
              <a:latin typeface="Calibri"/>
              <a:ea typeface="Calibri"/>
              <a:cs typeface="Calibri"/>
              <a:sym typeface="Calibri"/>
            </a:endParaRPr>
          </a:p>
        </p:txBody>
      </p:sp>
      <p:sp>
        <p:nvSpPr>
          <p:cNvPr id="544" name="Google Shape;544;p33"/>
          <p:cNvSpPr/>
          <p:nvPr/>
        </p:nvSpPr>
        <p:spPr>
          <a:xfrm>
            <a:off x="7871194" y="6050074"/>
            <a:ext cx="5738215" cy="500098"/>
          </a:xfrm>
          <a:prstGeom prst="rect">
            <a:avLst/>
          </a:prstGeom>
          <a:noFill/>
          <a:ln>
            <a:noFill/>
          </a:ln>
        </p:spPr>
        <p:txBody>
          <a:bodyPr anchorCtr="0" anchor="t" bIns="0" lIns="0" spcFirstLastPara="1" rIns="0" wrap="square" tIns="0">
            <a:noAutofit/>
          </a:bodyPr>
          <a:lstStyle/>
          <a:p>
            <a:pPr indent="0" lvl="0" marL="0" marR="0" rtl="1" algn="r">
              <a:lnSpc>
                <a:spcPct val="96428"/>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צרו את הסרטון על פי המדריך של HeyGen</a:t>
            </a:r>
            <a:endParaRPr sz="2800">
              <a:solidFill>
                <a:schemeClr val="dk1"/>
              </a:solidFill>
              <a:latin typeface="Calibri"/>
              <a:ea typeface="Calibri"/>
              <a:cs typeface="Calibri"/>
              <a:sym typeface="Calibri"/>
            </a:endParaRPr>
          </a:p>
        </p:txBody>
      </p:sp>
      <p:sp>
        <p:nvSpPr>
          <p:cNvPr id="545" name="Google Shape;545;p33"/>
          <p:cNvSpPr/>
          <p:nvPr/>
        </p:nvSpPr>
        <p:spPr>
          <a:xfrm>
            <a:off x="4632838" y="6337529"/>
            <a:ext cx="8693587" cy="355759"/>
          </a:xfrm>
          <a:prstGeom prst="rect">
            <a:avLst/>
          </a:prstGeom>
          <a:noFill/>
          <a:ln>
            <a:noFill/>
          </a:ln>
        </p:spPr>
        <p:txBody>
          <a:bodyPr anchorCtr="0" anchor="t" bIns="0" lIns="0" spcFirstLastPara="1" rIns="0" wrap="square" tIns="0">
            <a:noAutofit/>
          </a:bodyPr>
          <a:lstStyle/>
          <a:p>
            <a:pPr indent="0" lvl="0" marL="0" marR="0" rtl="1" algn="r">
              <a:lnSpc>
                <a:spcPct val="160000"/>
              </a:lnSpc>
              <a:spcBef>
                <a:spcPts val="0"/>
              </a:spcBef>
              <a:spcAft>
                <a:spcPts val="0"/>
              </a:spcAft>
              <a:buClr>
                <a:schemeClr val="dk1"/>
              </a:buClr>
              <a:buSzPts val="1750"/>
              <a:buFont typeface="Calibri"/>
              <a:buNone/>
            </a:pPr>
            <a:r>
              <a:t/>
            </a:r>
            <a:endParaRPr sz="1750">
              <a:solidFill>
                <a:schemeClr val="dk1"/>
              </a:solidFill>
              <a:latin typeface="Calibri"/>
              <a:ea typeface="Calibri"/>
              <a:cs typeface="Calibri"/>
              <a:sym typeface="Calibri"/>
            </a:endParaRPr>
          </a:p>
        </p:txBody>
      </p:sp>
      <p:sp>
        <p:nvSpPr>
          <p:cNvPr id="546" name="Google Shape;546;p33"/>
          <p:cNvSpPr/>
          <p:nvPr/>
        </p:nvSpPr>
        <p:spPr>
          <a:xfrm>
            <a:off x="13762049" y="5980603"/>
            <a:ext cx="500301" cy="500301"/>
          </a:xfrm>
          <a:prstGeom prst="roundRect">
            <a:avLst>
              <a:gd fmla="val 6668" name="adj"/>
            </a:avLst>
          </a:prstGeom>
          <a:solidFill>
            <a:srgbClr val="EAE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3"/>
          <p:cNvSpPr/>
          <p:nvPr/>
        </p:nvSpPr>
        <p:spPr>
          <a:xfrm>
            <a:off x="13914568" y="6063947"/>
            <a:ext cx="195143" cy="333613"/>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49495A"/>
              </a:buClr>
              <a:buSzPts val="2600"/>
              <a:buFont typeface="Assistant"/>
              <a:buNone/>
            </a:pPr>
            <a:r>
              <a:rPr lang="en-US" sz="2600">
                <a:solidFill>
                  <a:srgbClr val="49495A"/>
                </a:solidFill>
                <a:latin typeface="Assistant"/>
                <a:ea typeface="Assistant"/>
                <a:cs typeface="Assistant"/>
                <a:sym typeface="Assistant"/>
              </a:rPr>
              <a:t>4</a:t>
            </a:r>
            <a:endParaRPr sz="2600">
              <a:solidFill>
                <a:schemeClr val="dk1"/>
              </a:solidFill>
              <a:latin typeface="Calibri"/>
              <a:ea typeface="Calibri"/>
              <a:cs typeface="Calibri"/>
              <a:sym typeface="Calibri"/>
            </a:endParaRPr>
          </a:p>
        </p:txBody>
      </p:sp>
      <p:sp>
        <p:nvSpPr>
          <p:cNvPr id="548" name="Google Shape;548;p33"/>
          <p:cNvSpPr/>
          <p:nvPr/>
        </p:nvSpPr>
        <p:spPr>
          <a:xfrm>
            <a:off x="6531768" y="2838060"/>
            <a:ext cx="7123151" cy="416957"/>
          </a:xfrm>
          <a:prstGeom prst="rect">
            <a:avLst/>
          </a:prstGeom>
          <a:noFill/>
          <a:ln>
            <a:noFill/>
          </a:ln>
        </p:spPr>
        <p:txBody>
          <a:bodyPr anchorCtr="0" anchor="t" bIns="0" lIns="0" spcFirstLastPara="1" rIns="0" wrap="square" tIns="0">
            <a:noAutofit/>
          </a:bodyPr>
          <a:lstStyle/>
          <a:p>
            <a:pPr indent="0" lvl="0" marL="0" marR="0" rtl="1" algn="r">
              <a:lnSpc>
                <a:spcPct val="96428"/>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צפו </a:t>
            </a:r>
            <a:r>
              <a:rPr lang="en-US" sz="2800" u="sng">
                <a:solidFill>
                  <a:schemeClr val="hlink"/>
                </a:solidFill>
                <a:latin typeface="Assistant"/>
                <a:ea typeface="Assistant"/>
                <a:cs typeface="Assistant"/>
                <a:sym typeface="Assistant"/>
                <a:hlinkClick r:id="rId4"/>
              </a:rPr>
              <a:t>בסרטון ההסבר על הכלי HeyGen</a:t>
            </a:r>
            <a:endParaRPr sz="2800">
              <a:solidFill>
                <a:schemeClr val="dk1"/>
              </a:solidFill>
              <a:latin typeface="Calibri"/>
              <a:ea typeface="Calibri"/>
              <a:cs typeface="Calibri"/>
              <a:sym typeface="Calibri"/>
            </a:endParaRPr>
          </a:p>
        </p:txBody>
      </p:sp>
      <p:sp>
        <p:nvSpPr>
          <p:cNvPr id="549" name="Google Shape;549;p33"/>
          <p:cNvSpPr/>
          <p:nvPr/>
        </p:nvSpPr>
        <p:spPr>
          <a:xfrm>
            <a:off x="3028951" y="1563403"/>
            <a:ext cx="11287006" cy="978458"/>
          </a:xfrm>
          <a:prstGeom prst="rect">
            <a:avLst/>
          </a:prstGeom>
          <a:noFill/>
          <a:ln>
            <a:noFill/>
          </a:ln>
        </p:spPr>
        <p:txBody>
          <a:bodyPr anchorCtr="0" anchor="t" bIns="0" lIns="0" spcFirstLastPara="1" rIns="0" wrap="square" tIns="0">
            <a:noAutofit/>
          </a:bodyPr>
          <a:lstStyle/>
          <a:p>
            <a:pPr indent="0" lvl="0" marL="0" marR="0" rtl="1" algn="r">
              <a:lnSpc>
                <a:spcPct val="150000"/>
              </a:lnSpc>
              <a:spcBef>
                <a:spcPts val="0"/>
              </a:spcBef>
              <a:spcAft>
                <a:spcPts val="0"/>
              </a:spcAft>
              <a:buClr>
                <a:srgbClr val="403CCF"/>
              </a:buClr>
              <a:buSzPts val="2800"/>
              <a:buFont typeface="Assistant"/>
              <a:buNone/>
            </a:pPr>
            <a:r>
              <a:rPr b="1" lang="en-US" sz="2800">
                <a:solidFill>
                  <a:srgbClr val="403CCF"/>
                </a:solidFill>
                <a:latin typeface="Assistant"/>
                <a:ea typeface="Assistant"/>
                <a:cs typeface="Assistant"/>
                <a:sym typeface="Assistant"/>
              </a:rPr>
              <a:t>בעת השימוש בכלי בינה מלאכותית היכנסו לכלי באמצעות המייל הבית ספרי שלכם</a:t>
            </a:r>
            <a:endParaRPr b="1" sz="2800">
              <a:solidFill>
                <a:srgbClr val="403CCF"/>
              </a:solidFill>
              <a:latin typeface="Assistant"/>
              <a:ea typeface="Assistant"/>
              <a:cs typeface="Assistant"/>
              <a:sym typeface="Assistant"/>
            </a:endParaRPr>
          </a:p>
        </p:txBody>
      </p:sp>
      <p:sp>
        <p:nvSpPr>
          <p:cNvPr id="550" name="Google Shape;550;p33"/>
          <p:cNvSpPr/>
          <p:nvPr/>
        </p:nvSpPr>
        <p:spPr>
          <a:xfrm>
            <a:off x="11834763" y="5613277"/>
            <a:ext cx="1965058" cy="472228"/>
          </a:xfrm>
          <a:prstGeom prst="rect">
            <a:avLst/>
          </a:prstGeom>
          <a:noFill/>
          <a:ln>
            <a:noFill/>
          </a:ln>
        </p:spPr>
        <p:txBody>
          <a:bodyPr anchorCtr="0" anchor="t" bIns="0" lIns="0" spcFirstLastPara="1" rIns="0" wrap="square" tIns="0">
            <a:noAutofit/>
          </a:bodyPr>
          <a:lstStyle/>
          <a:p>
            <a:pPr indent="0" lvl="0" marL="0" marR="0" rtl="1" algn="r">
              <a:lnSpc>
                <a:spcPct val="101785"/>
              </a:lnSpc>
              <a:spcBef>
                <a:spcPts val="0"/>
              </a:spcBef>
              <a:spcAft>
                <a:spcPts val="0"/>
              </a:spcAft>
              <a:buClr>
                <a:schemeClr val="dk1"/>
              </a:buClr>
              <a:buSzPts val="2800"/>
              <a:buFont typeface="Calibri"/>
              <a:buNone/>
            </a:pPr>
            <a:r>
              <a:t/>
            </a:r>
            <a:endParaRPr sz="2800">
              <a:solidFill>
                <a:schemeClr val="dk1"/>
              </a:solidFill>
              <a:latin typeface="Assistant"/>
              <a:ea typeface="Assistant"/>
              <a:cs typeface="Assistant"/>
              <a:sym typeface="Assistant"/>
            </a:endParaRPr>
          </a:p>
        </p:txBody>
      </p:sp>
      <p:sp>
        <p:nvSpPr>
          <p:cNvPr id="551" name="Google Shape;551;p33"/>
          <p:cNvSpPr/>
          <p:nvPr/>
        </p:nvSpPr>
        <p:spPr>
          <a:xfrm>
            <a:off x="7884531" y="7072294"/>
            <a:ext cx="5738215" cy="500098"/>
          </a:xfrm>
          <a:prstGeom prst="rect">
            <a:avLst/>
          </a:prstGeom>
          <a:noFill/>
          <a:ln>
            <a:noFill/>
          </a:ln>
        </p:spPr>
        <p:txBody>
          <a:bodyPr anchorCtr="0" anchor="t" bIns="0" lIns="0" spcFirstLastPara="1" rIns="0" wrap="square" tIns="0">
            <a:noAutofit/>
          </a:bodyPr>
          <a:lstStyle/>
          <a:p>
            <a:pPr indent="0" lvl="0" marL="0" marR="0" rtl="1" algn="r">
              <a:lnSpc>
                <a:spcPct val="96428"/>
              </a:lnSpc>
              <a:spcBef>
                <a:spcPts val="0"/>
              </a:spcBef>
              <a:spcAft>
                <a:spcPts val="0"/>
              </a:spcAft>
              <a:buClr>
                <a:srgbClr val="49495A"/>
              </a:buClr>
              <a:buSzPts val="2800"/>
              <a:buFont typeface="Assistant"/>
              <a:buNone/>
            </a:pPr>
            <a:r>
              <a:rPr lang="en-US" sz="2800">
                <a:solidFill>
                  <a:srgbClr val="49495A"/>
                </a:solidFill>
                <a:latin typeface="Assistant"/>
                <a:ea typeface="Assistant"/>
                <a:cs typeface="Assistant"/>
                <a:sym typeface="Assistant"/>
              </a:rPr>
              <a:t>הציגו את הסרטון במליאה</a:t>
            </a:r>
            <a:endParaRPr sz="2800">
              <a:solidFill>
                <a:schemeClr val="dk1"/>
              </a:solidFill>
              <a:latin typeface="Calibri"/>
              <a:ea typeface="Calibri"/>
              <a:cs typeface="Calibri"/>
              <a:sym typeface="Calibri"/>
            </a:endParaRPr>
          </a:p>
        </p:txBody>
      </p:sp>
      <p:sp>
        <p:nvSpPr>
          <p:cNvPr id="552" name="Google Shape;552;p33"/>
          <p:cNvSpPr/>
          <p:nvPr/>
        </p:nvSpPr>
        <p:spPr>
          <a:xfrm>
            <a:off x="13775386" y="7002823"/>
            <a:ext cx="500301" cy="500301"/>
          </a:xfrm>
          <a:prstGeom prst="roundRect">
            <a:avLst>
              <a:gd fmla="val 6668" name="adj"/>
            </a:avLst>
          </a:prstGeom>
          <a:solidFill>
            <a:srgbClr val="EAE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3"/>
          <p:cNvSpPr/>
          <p:nvPr/>
        </p:nvSpPr>
        <p:spPr>
          <a:xfrm>
            <a:off x="13927905" y="7086167"/>
            <a:ext cx="195143" cy="333613"/>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49495A"/>
              </a:buClr>
              <a:buSzPts val="2600"/>
              <a:buFont typeface="Assistant"/>
              <a:buNone/>
            </a:pPr>
            <a:r>
              <a:rPr lang="en-US" sz="2600">
                <a:solidFill>
                  <a:srgbClr val="49495A"/>
                </a:solidFill>
                <a:latin typeface="Assistant"/>
                <a:ea typeface="Assistant"/>
                <a:cs typeface="Assistant"/>
                <a:sym typeface="Assistant"/>
              </a:rPr>
              <a:t>5</a:t>
            </a:r>
            <a:endParaRPr sz="26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descr="preencoded.png" id="559" name="Google Shape;559;p34"/>
          <p:cNvPicPr preferRelativeResize="0"/>
          <p:nvPr/>
        </p:nvPicPr>
        <p:blipFill rotWithShape="1">
          <a:blip r:embed="rId3">
            <a:alphaModFix/>
          </a:blip>
          <a:srcRect b="0" l="0" r="0" t="0"/>
          <a:stretch/>
        </p:blipFill>
        <p:spPr>
          <a:xfrm>
            <a:off x="0" y="0"/>
            <a:ext cx="14630400" cy="8229600"/>
          </a:xfrm>
          <a:prstGeom prst="rect">
            <a:avLst/>
          </a:prstGeom>
          <a:noFill/>
          <a:ln>
            <a:noFill/>
          </a:ln>
        </p:spPr>
      </p:pic>
      <p:sp>
        <p:nvSpPr>
          <p:cNvPr id="560" name="Google Shape;560;p34"/>
          <p:cNvSpPr/>
          <p:nvPr/>
        </p:nvSpPr>
        <p:spPr>
          <a:xfrm>
            <a:off x="0" y="0"/>
            <a:ext cx="14630400" cy="82296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4"/>
          <p:cNvSpPr/>
          <p:nvPr/>
        </p:nvSpPr>
        <p:spPr>
          <a:xfrm>
            <a:off x="7834945" y="880155"/>
            <a:ext cx="5670590" cy="708779"/>
          </a:xfrm>
          <a:prstGeom prst="rect">
            <a:avLst/>
          </a:prstGeom>
          <a:noFill/>
          <a:ln>
            <a:noFill/>
          </a:ln>
        </p:spPr>
        <p:txBody>
          <a:bodyPr anchorCtr="0" anchor="t" bIns="0" lIns="0" spcFirstLastPara="1" rIns="0" wrap="square" tIns="0">
            <a:noAutofit/>
          </a:bodyPr>
          <a:lstStyle/>
          <a:p>
            <a:pPr indent="0" lvl="0" marL="0" marR="0" rtl="1" algn="r">
              <a:lnSpc>
                <a:spcPct val="124719"/>
              </a:lnSpc>
              <a:spcBef>
                <a:spcPts val="0"/>
              </a:spcBef>
              <a:spcAft>
                <a:spcPts val="0"/>
              </a:spcAft>
              <a:buClr>
                <a:srgbClr val="403CCF"/>
              </a:buClr>
              <a:buSzPts val="4450"/>
              <a:buFont typeface="Assistant"/>
              <a:buNone/>
            </a:pPr>
            <a:r>
              <a:rPr lang="en-US" sz="4450">
                <a:solidFill>
                  <a:srgbClr val="403CCF"/>
                </a:solidFill>
                <a:latin typeface="Assistant"/>
                <a:ea typeface="Assistant"/>
                <a:cs typeface="Assistant"/>
                <a:sym typeface="Assistant"/>
              </a:rPr>
              <a:t>כללים ליצירת התוכן</a:t>
            </a:r>
            <a:endParaRPr sz="4450">
              <a:solidFill>
                <a:srgbClr val="403CCF"/>
              </a:solidFill>
              <a:latin typeface="Arial"/>
              <a:ea typeface="Arial"/>
              <a:cs typeface="Arial"/>
              <a:sym typeface="Arial"/>
            </a:endParaRPr>
          </a:p>
        </p:txBody>
      </p:sp>
      <p:sp>
        <p:nvSpPr>
          <p:cNvPr id="562" name="Google Shape;562;p34"/>
          <p:cNvSpPr/>
          <p:nvPr/>
        </p:nvSpPr>
        <p:spPr>
          <a:xfrm>
            <a:off x="3118842" y="2705969"/>
            <a:ext cx="4196358" cy="2874883"/>
          </a:xfrm>
          <a:prstGeom prst="roundRect">
            <a:avLst>
              <a:gd fmla="val 118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4"/>
          <p:cNvSpPr/>
          <p:nvPr/>
        </p:nvSpPr>
        <p:spPr>
          <a:xfrm>
            <a:off x="3725959" y="3108638"/>
            <a:ext cx="2835235" cy="354330"/>
          </a:xfrm>
          <a:prstGeom prst="rect">
            <a:avLst/>
          </a:prstGeom>
          <a:noFill/>
          <a:ln>
            <a:noFill/>
          </a:ln>
        </p:spPr>
        <p:txBody>
          <a:bodyPr anchorCtr="0" anchor="t" bIns="0" lIns="0" spcFirstLastPara="1" rIns="0" wrap="square" tIns="0">
            <a:noAutofit/>
          </a:bodyPr>
          <a:lstStyle/>
          <a:p>
            <a:pPr indent="0" lvl="0" marL="0" marR="0" rtl="1" algn="r">
              <a:lnSpc>
                <a:spcPct val="98214"/>
              </a:lnSpc>
              <a:spcBef>
                <a:spcPts val="0"/>
              </a:spcBef>
              <a:spcAft>
                <a:spcPts val="0"/>
              </a:spcAft>
              <a:buClr>
                <a:schemeClr val="dk1"/>
              </a:buClr>
              <a:buSzPts val="2800"/>
              <a:buFont typeface="Assistant"/>
              <a:buNone/>
            </a:pPr>
            <a:r>
              <a:rPr b="1" lang="en-US" sz="2800">
                <a:solidFill>
                  <a:schemeClr val="dk1"/>
                </a:solidFill>
                <a:latin typeface="Assistant"/>
                <a:ea typeface="Assistant"/>
                <a:cs typeface="Assistant"/>
                <a:sym typeface="Assistant"/>
              </a:rPr>
              <a:t>מה לא לעשות</a:t>
            </a:r>
            <a:endParaRPr b="1" sz="2800">
              <a:solidFill>
                <a:schemeClr val="dk1"/>
              </a:solidFill>
              <a:latin typeface="Arial"/>
              <a:ea typeface="Arial"/>
              <a:cs typeface="Arial"/>
              <a:sym typeface="Arial"/>
            </a:endParaRPr>
          </a:p>
        </p:txBody>
      </p:sp>
      <p:sp>
        <p:nvSpPr>
          <p:cNvPr id="564" name="Google Shape;564;p34"/>
          <p:cNvSpPr/>
          <p:nvPr/>
        </p:nvSpPr>
        <p:spPr>
          <a:xfrm>
            <a:off x="2818465" y="3599056"/>
            <a:ext cx="3742730" cy="362903"/>
          </a:xfrm>
          <a:prstGeom prst="rect">
            <a:avLst/>
          </a:prstGeom>
          <a:noFill/>
          <a:ln>
            <a:noFill/>
          </a:ln>
        </p:spPr>
        <p:txBody>
          <a:bodyPr anchorCtr="0" anchor="t" bIns="0" lIns="0" spcFirstLastPara="1" rIns="0" wrap="square" tIns="0">
            <a:noAutofit/>
          </a:bodyPr>
          <a:lstStyle/>
          <a:p>
            <a:pPr indent="0" lvl="0" marL="0" marR="0" rtl="1" algn="r">
              <a:lnSpc>
                <a:spcPct val="101785"/>
              </a:lnSpc>
              <a:spcBef>
                <a:spcPts val="0"/>
              </a:spcBef>
              <a:spcAft>
                <a:spcPts val="0"/>
              </a:spcAft>
              <a:buClr>
                <a:schemeClr val="dk1"/>
              </a:buClr>
              <a:buSzPts val="2800"/>
              <a:buFont typeface="Assistant"/>
              <a:buNone/>
            </a:pPr>
            <a:r>
              <a:rPr lang="en-US" sz="2800">
                <a:solidFill>
                  <a:schemeClr val="dk1"/>
                </a:solidFill>
                <a:latin typeface="Assistant"/>
                <a:ea typeface="Assistant"/>
                <a:cs typeface="Assistant"/>
                <a:sym typeface="Assistant"/>
              </a:rPr>
              <a:t>לא לשימוש פוגעני</a:t>
            </a:r>
            <a:endParaRPr sz="2800">
              <a:solidFill>
                <a:schemeClr val="dk1"/>
              </a:solidFill>
              <a:latin typeface="Assistant"/>
              <a:ea typeface="Assistant"/>
              <a:cs typeface="Assistant"/>
              <a:sym typeface="Assistant"/>
            </a:endParaRPr>
          </a:p>
        </p:txBody>
      </p:sp>
      <p:sp>
        <p:nvSpPr>
          <p:cNvPr id="565" name="Google Shape;565;p34"/>
          <p:cNvSpPr/>
          <p:nvPr/>
        </p:nvSpPr>
        <p:spPr>
          <a:xfrm>
            <a:off x="2818465" y="4098047"/>
            <a:ext cx="3742730" cy="362903"/>
          </a:xfrm>
          <a:prstGeom prst="rect">
            <a:avLst/>
          </a:prstGeom>
          <a:noFill/>
          <a:ln>
            <a:noFill/>
          </a:ln>
        </p:spPr>
        <p:txBody>
          <a:bodyPr anchorCtr="0" anchor="t" bIns="0" lIns="0" spcFirstLastPara="1" rIns="0" wrap="square" tIns="0">
            <a:noAutofit/>
          </a:bodyPr>
          <a:lstStyle/>
          <a:p>
            <a:pPr indent="0" lvl="0" marL="0" marR="0" rtl="1" algn="r">
              <a:lnSpc>
                <a:spcPct val="101785"/>
              </a:lnSpc>
              <a:spcBef>
                <a:spcPts val="0"/>
              </a:spcBef>
              <a:spcAft>
                <a:spcPts val="0"/>
              </a:spcAft>
              <a:buClr>
                <a:schemeClr val="dk1"/>
              </a:buClr>
              <a:buSzPts val="2800"/>
              <a:buFont typeface="Assistant"/>
              <a:buNone/>
            </a:pPr>
            <a:r>
              <a:rPr lang="en-US" sz="2800">
                <a:solidFill>
                  <a:schemeClr val="dk1"/>
                </a:solidFill>
                <a:latin typeface="Assistant"/>
                <a:ea typeface="Assistant"/>
                <a:cs typeface="Assistant"/>
                <a:sym typeface="Assistant"/>
              </a:rPr>
              <a:t>א להטעיה מכוונת</a:t>
            </a:r>
            <a:endParaRPr sz="2800">
              <a:solidFill>
                <a:schemeClr val="dk1"/>
              </a:solidFill>
              <a:latin typeface="Assistant"/>
              <a:ea typeface="Assistant"/>
              <a:cs typeface="Assistant"/>
              <a:sym typeface="Assistant"/>
            </a:endParaRPr>
          </a:p>
        </p:txBody>
      </p:sp>
      <p:sp>
        <p:nvSpPr>
          <p:cNvPr id="566" name="Google Shape;566;p34"/>
          <p:cNvSpPr/>
          <p:nvPr/>
        </p:nvSpPr>
        <p:spPr>
          <a:xfrm>
            <a:off x="8727744" y="2680014"/>
            <a:ext cx="4196358" cy="2874883"/>
          </a:xfrm>
          <a:prstGeom prst="roundRect">
            <a:avLst>
              <a:gd fmla="val 118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4"/>
          <p:cNvSpPr/>
          <p:nvPr/>
        </p:nvSpPr>
        <p:spPr>
          <a:xfrm>
            <a:off x="9575475" y="3110416"/>
            <a:ext cx="2835235" cy="354330"/>
          </a:xfrm>
          <a:prstGeom prst="rect">
            <a:avLst/>
          </a:prstGeom>
          <a:noFill/>
          <a:ln>
            <a:noFill/>
          </a:ln>
        </p:spPr>
        <p:txBody>
          <a:bodyPr anchorCtr="0" anchor="t" bIns="0" lIns="0" spcFirstLastPara="1" rIns="0" wrap="square" tIns="0">
            <a:noAutofit/>
          </a:bodyPr>
          <a:lstStyle/>
          <a:p>
            <a:pPr indent="0" lvl="0" marL="0" marR="0" rtl="1" algn="r">
              <a:lnSpc>
                <a:spcPct val="98214"/>
              </a:lnSpc>
              <a:spcBef>
                <a:spcPts val="0"/>
              </a:spcBef>
              <a:spcAft>
                <a:spcPts val="0"/>
              </a:spcAft>
              <a:buClr>
                <a:schemeClr val="dk1"/>
              </a:buClr>
              <a:buSzPts val="2800"/>
              <a:buFont typeface="Assistant"/>
              <a:buNone/>
            </a:pPr>
            <a:r>
              <a:rPr b="1" lang="en-US" sz="2800">
                <a:solidFill>
                  <a:schemeClr val="dk1"/>
                </a:solidFill>
                <a:latin typeface="Assistant"/>
                <a:ea typeface="Assistant"/>
                <a:cs typeface="Assistant"/>
                <a:sym typeface="Assistant"/>
              </a:rPr>
              <a:t>כללי יצירה</a:t>
            </a:r>
            <a:endParaRPr b="1" sz="2800">
              <a:solidFill>
                <a:schemeClr val="dk1"/>
              </a:solidFill>
              <a:latin typeface="Arial"/>
              <a:ea typeface="Arial"/>
              <a:cs typeface="Arial"/>
              <a:sym typeface="Arial"/>
            </a:endParaRPr>
          </a:p>
        </p:txBody>
      </p:sp>
      <p:sp>
        <p:nvSpPr>
          <p:cNvPr id="568" name="Google Shape;568;p34"/>
          <p:cNvSpPr/>
          <p:nvPr/>
        </p:nvSpPr>
        <p:spPr>
          <a:xfrm>
            <a:off x="8667981" y="3600834"/>
            <a:ext cx="3742730" cy="362903"/>
          </a:xfrm>
          <a:prstGeom prst="rect">
            <a:avLst/>
          </a:prstGeom>
          <a:noFill/>
          <a:ln>
            <a:noFill/>
          </a:ln>
        </p:spPr>
        <p:txBody>
          <a:bodyPr anchorCtr="0" anchor="t" bIns="0" lIns="0" spcFirstLastPara="1" rIns="0" wrap="square" tIns="0">
            <a:noAutofit/>
          </a:bodyPr>
          <a:lstStyle/>
          <a:p>
            <a:pPr indent="0" lvl="0" marL="0" marR="0" rtl="1" algn="r">
              <a:lnSpc>
                <a:spcPct val="101785"/>
              </a:lnSpc>
              <a:spcBef>
                <a:spcPts val="0"/>
              </a:spcBef>
              <a:spcAft>
                <a:spcPts val="0"/>
              </a:spcAft>
              <a:buClr>
                <a:schemeClr val="dk1"/>
              </a:buClr>
              <a:buSzPts val="2800"/>
              <a:buFont typeface="Assistant"/>
              <a:buNone/>
            </a:pPr>
            <a:r>
              <a:rPr lang="en-US" sz="2800">
                <a:solidFill>
                  <a:schemeClr val="dk1"/>
                </a:solidFill>
                <a:latin typeface="Assistant"/>
                <a:ea typeface="Assistant"/>
                <a:cs typeface="Assistant"/>
                <a:sym typeface="Assistant"/>
              </a:rPr>
              <a:t>שימוש אחראי</a:t>
            </a:r>
            <a:endParaRPr sz="2800">
              <a:solidFill>
                <a:schemeClr val="dk1"/>
              </a:solidFill>
              <a:latin typeface="Assistant"/>
              <a:ea typeface="Assistant"/>
              <a:cs typeface="Assistant"/>
              <a:sym typeface="Assistant"/>
            </a:endParaRPr>
          </a:p>
        </p:txBody>
      </p:sp>
      <p:sp>
        <p:nvSpPr>
          <p:cNvPr id="569" name="Google Shape;569;p34"/>
          <p:cNvSpPr/>
          <p:nvPr/>
        </p:nvSpPr>
        <p:spPr>
          <a:xfrm>
            <a:off x="8667981" y="4099825"/>
            <a:ext cx="3742730" cy="362903"/>
          </a:xfrm>
          <a:prstGeom prst="rect">
            <a:avLst/>
          </a:prstGeom>
          <a:noFill/>
          <a:ln>
            <a:noFill/>
          </a:ln>
        </p:spPr>
        <p:txBody>
          <a:bodyPr anchorCtr="0" anchor="t" bIns="0" lIns="0" spcFirstLastPara="1" rIns="0" wrap="square" tIns="0">
            <a:noAutofit/>
          </a:bodyPr>
          <a:lstStyle/>
          <a:p>
            <a:pPr indent="0" lvl="0" marL="0" marR="0" rtl="1" algn="r">
              <a:lnSpc>
                <a:spcPct val="101785"/>
              </a:lnSpc>
              <a:spcBef>
                <a:spcPts val="0"/>
              </a:spcBef>
              <a:spcAft>
                <a:spcPts val="0"/>
              </a:spcAft>
              <a:buClr>
                <a:schemeClr val="dk1"/>
              </a:buClr>
              <a:buSzPts val="2800"/>
              <a:buFont typeface="Assistant"/>
              <a:buNone/>
            </a:pPr>
            <a:r>
              <a:rPr lang="en-US" sz="2800">
                <a:solidFill>
                  <a:schemeClr val="dk1"/>
                </a:solidFill>
                <a:latin typeface="Assistant"/>
                <a:ea typeface="Assistant"/>
                <a:cs typeface="Assistant"/>
                <a:sym typeface="Assistant"/>
              </a:rPr>
              <a:t>מסר חיובי</a:t>
            </a:r>
            <a:endParaRPr sz="2800">
              <a:solidFill>
                <a:schemeClr val="dk1"/>
              </a:solidFill>
              <a:latin typeface="Assistant"/>
              <a:ea typeface="Assistant"/>
              <a:cs typeface="Assistant"/>
              <a:sym typeface="Assistant"/>
            </a:endParaRPr>
          </a:p>
        </p:txBody>
      </p:sp>
      <p:sp>
        <p:nvSpPr>
          <p:cNvPr id="570" name="Google Shape;570;p34"/>
          <p:cNvSpPr/>
          <p:nvPr/>
        </p:nvSpPr>
        <p:spPr>
          <a:xfrm>
            <a:off x="8667981" y="4598816"/>
            <a:ext cx="3742730" cy="362903"/>
          </a:xfrm>
          <a:prstGeom prst="rect">
            <a:avLst/>
          </a:prstGeom>
          <a:noFill/>
          <a:ln>
            <a:noFill/>
          </a:ln>
        </p:spPr>
        <p:txBody>
          <a:bodyPr anchorCtr="0" anchor="t" bIns="0" lIns="0" spcFirstLastPara="1" rIns="0" wrap="square" tIns="0">
            <a:noAutofit/>
          </a:bodyPr>
          <a:lstStyle/>
          <a:p>
            <a:pPr indent="0" lvl="0" marL="0" marR="0" rtl="1" algn="r">
              <a:lnSpc>
                <a:spcPct val="101785"/>
              </a:lnSpc>
              <a:spcBef>
                <a:spcPts val="0"/>
              </a:spcBef>
              <a:spcAft>
                <a:spcPts val="0"/>
              </a:spcAft>
              <a:buClr>
                <a:schemeClr val="dk1"/>
              </a:buClr>
              <a:buSzPts val="2800"/>
              <a:buFont typeface="Assistant"/>
              <a:buNone/>
            </a:pPr>
            <a:r>
              <a:rPr lang="en-US" sz="2800">
                <a:solidFill>
                  <a:schemeClr val="dk1"/>
                </a:solidFill>
                <a:latin typeface="Assistant"/>
                <a:ea typeface="Assistant"/>
                <a:cs typeface="Assistant"/>
                <a:sym typeface="Assistant"/>
              </a:rPr>
              <a:t>הימנעות מפגיעה</a:t>
            </a:r>
            <a:endParaRPr sz="2800">
              <a:solidFill>
                <a:schemeClr val="dk1"/>
              </a:solidFill>
              <a:latin typeface="Assistant"/>
              <a:ea typeface="Assistant"/>
              <a:cs typeface="Assistant"/>
              <a:sym typeface="Assistant"/>
            </a:endParaRPr>
          </a:p>
        </p:txBody>
      </p:sp>
      <p:sp>
        <p:nvSpPr>
          <p:cNvPr id="571" name="Google Shape;571;p34"/>
          <p:cNvSpPr/>
          <p:nvPr/>
        </p:nvSpPr>
        <p:spPr>
          <a:xfrm>
            <a:off x="8667981" y="5097807"/>
            <a:ext cx="3742730" cy="362903"/>
          </a:xfrm>
          <a:prstGeom prst="rect">
            <a:avLst/>
          </a:prstGeom>
          <a:noFill/>
          <a:ln>
            <a:noFill/>
          </a:ln>
        </p:spPr>
        <p:txBody>
          <a:bodyPr anchorCtr="0" anchor="t" bIns="0" lIns="0" spcFirstLastPara="1" rIns="0" wrap="square" tIns="0">
            <a:noAutofit/>
          </a:bodyPr>
          <a:lstStyle/>
          <a:p>
            <a:pPr indent="0" lvl="0" marL="0" marR="0" rtl="1" algn="r">
              <a:lnSpc>
                <a:spcPct val="101785"/>
              </a:lnSpc>
              <a:spcBef>
                <a:spcPts val="0"/>
              </a:spcBef>
              <a:spcAft>
                <a:spcPts val="0"/>
              </a:spcAft>
              <a:buClr>
                <a:schemeClr val="dk1"/>
              </a:buClr>
              <a:buSzPts val="2800"/>
              <a:buFont typeface="Assistant"/>
              <a:buNone/>
            </a:pPr>
            <a:r>
              <a:rPr lang="en-US" sz="2800">
                <a:solidFill>
                  <a:schemeClr val="dk1"/>
                </a:solidFill>
                <a:latin typeface="Assistant"/>
                <a:ea typeface="Assistant"/>
                <a:cs typeface="Assistant"/>
                <a:sym typeface="Assistant"/>
              </a:rPr>
              <a:t>סימון ברור כדיפ פייק</a:t>
            </a:r>
            <a:endParaRPr sz="2800">
              <a:solidFill>
                <a:schemeClr val="dk1"/>
              </a:solidFill>
              <a:latin typeface="Assistant"/>
              <a:ea typeface="Assistant"/>
              <a:cs typeface="Assistant"/>
              <a:sym typeface="Assistant"/>
            </a:endParaRPr>
          </a:p>
        </p:txBody>
      </p:sp>
      <p:pic>
        <p:nvPicPr>
          <p:cNvPr descr="preencoded.png" id="572" name="Google Shape;572;p34"/>
          <p:cNvPicPr preferRelativeResize="0"/>
          <p:nvPr/>
        </p:nvPicPr>
        <p:blipFill rotWithShape="1">
          <a:blip r:embed="rId4">
            <a:alphaModFix/>
          </a:blip>
          <a:srcRect b="0" l="0" r="0" t="0"/>
          <a:stretch/>
        </p:blipFill>
        <p:spPr>
          <a:xfrm>
            <a:off x="6858258" y="2705969"/>
            <a:ext cx="390644" cy="520779"/>
          </a:xfrm>
          <a:prstGeom prst="rect">
            <a:avLst/>
          </a:prstGeom>
          <a:noFill/>
          <a:ln>
            <a:noFill/>
          </a:ln>
        </p:spPr>
      </p:pic>
      <p:pic>
        <p:nvPicPr>
          <p:cNvPr descr="preencoded.png" id="573" name="Google Shape;573;p34"/>
          <p:cNvPicPr preferRelativeResize="0"/>
          <p:nvPr/>
        </p:nvPicPr>
        <p:blipFill rotWithShape="1">
          <a:blip r:embed="rId5">
            <a:alphaModFix/>
          </a:blip>
          <a:srcRect b="0" l="0" r="0" t="0"/>
          <a:stretch/>
        </p:blipFill>
        <p:spPr>
          <a:xfrm>
            <a:off x="12410711" y="2667086"/>
            <a:ext cx="453628" cy="51839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descr="preencoded.png" id="579" name="Google Shape;579;p35"/>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580" name="Google Shape;580;p35"/>
          <p:cNvSpPr/>
          <p:nvPr/>
        </p:nvSpPr>
        <p:spPr>
          <a:xfrm>
            <a:off x="2679621" y="868799"/>
            <a:ext cx="5670590" cy="708779"/>
          </a:xfrm>
          <a:prstGeom prst="rect">
            <a:avLst/>
          </a:prstGeom>
          <a:noFill/>
          <a:ln>
            <a:noFill/>
          </a:ln>
        </p:spPr>
        <p:txBody>
          <a:bodyPr anchorCtr="0" anchor="t" bIns="0" lIns="0" spcFirstLastPara="1" rIns="0" wrap="square" tIns="0">
            <a:noAutofit/>
          </a:bodyPr>
          <a:lstStyle/>
          <a:p>
            <a:pPr indent="0" lvl="0" marL="0" marR="0" rtl="1" algn="r">
              <a:lnSpc>
                <a:spcPct val="124719"/>
              </a:lnSpc>
              <a:spcBef>
                <a:spcPts val="0"/>
              </a:spcBef>
              <a:spcAft>
                <a:spcPts val="0"/>
              </a:spcAft>
              <a:buClr>
                <a:srgbClr val="97B8FF"/>
              </a:buClr>
              <a:buSzPts val="4450"/>
              <a:buFont typeface="Assistant"/>
              <a:buNone/>
            </a:pPr>
            <a:r>
              <a:rPr lang="en-US" sz="4450">
                <a:solidFill>
                  <a:srgbClr val="97B8FF"/>
                </a:solidFill>
                <a:latin typeface="Assistant"/>
                <a:ea typeface="Assistant"/>
                <a:cs typeface="Assistant"/>
                <a:sym typeface="Assistant"/>
              </a:rPr>
              <a:t>מה למדנו היום</a:t>
            </a:r>
            <a:endParaRPr sz="4450">
              <a:solidFill>
                <a:schemeClr val="dk1"/>
              </a:solidFill>
              <a:latin typeface="Arial"/>
              <a:ea typeface="Arial"/>
              <a:cs typeface="Arial"/>
              <a:sym typeface="Arial"/>
            </a:endParaRPr>
          </a:p>
        </p:txBody>
      </p:sp>
      <p:sp>
        <p:nvSpPr>
          <p:cNvPr id="581" name="Google Shape;581;p35"/>
          <p:cNvSpPr/>
          <p:nvPr/>
        </p:nvSpPr>
        <p:spPr>
          <a:xfrm>
            <a:off x="8548687" y="2172891"/>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1</a:t>
            </a:r>
            <a:endParaRPr sz="1800">
              <a:solidFill>
                <a:schemeClr val="lt1"/>
              </a:solidFill>
              <a:latin typeface="Calibri"/>
              <a:ea typeface="Calibri"/>
              <a:cs typeface="Calibri"/>
              <a:sym typeface="Calibri"/>
            </a:endParaRPr>
          </a:p>
        </p:txBody>
      </p:sp>
      <p:sp>
        <p:nvSpPr>
          <p:cNvPr id="582" name="Google Shape;582;p35"/>
          <p:cNvSpPr/>
          <p:nvPr/>
        </p:nvSpPr>
        <p:spPr>
          <a:xfrm>
            <a:off x="5316557" y="2215396"/>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מהו דיפ פייק</a:t>
            </a:r>
            <a:endParaRPr sz="2200">
              <a:solidFill>
                <a:schemeClr val="dk1"/>
              </a:solidFill>
              <a:latin typeface="Arial"/>
              <a:ea typeface="Arial"/>
              <a:cs typeface="Arial"/>
              <a:sym typeface="Arial"/>
            </a:endParaRPr>
          </a:p>
        </p:txBody>
      </p:sp>
      <p:sp>
        <p:nvSpPr>
          <p:cNvPr id="583" name="Google Shape;583;p35"/>
          <p:cNvSpPr/>
          <p:nvPr/>
        </p:nvSpPr>
        <p:spPr>
          <a:xfrm>
            <a:off x="8548687" y="3306842"/>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2</a:t>
            </a:r>
            <a:endParaRPr sz="1800">
              <a:solidFill>
                <a:schemeClr val="lt1"/>
              </a:solidFill>
              <a:latin typeface="Calibri"/>
              <a:ea typeface="Calibri"/>
              <a:cs typeface="Calibri"/>
              <a:sym typeface="Calibri"/>
            </a:endParaRPr>
          </a:p>
        </p:txBody>
      </p:sp>
      <p:sp>
        <p:nvSpPr>
          <p:cNvPr id="584" name="Google Shape;584;p35"/>
          <p:cNvSpPr/>
          <p:nvPr/>
        </p:nvSpPr>
        <p:spPr>
          <a:xfrm>
            <a:off x="5316557" y="3349347"/>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דרכים לזיהוי דיפ פייק</a:t>
            </a:r>
            <a:endParaRPr sz="2200">
              <a:solidFill>
                <a:schemeClr val="dk1"/>
              </a:solidFill>
              <a:latin typeface="Arial"/>
              <a:ea typeface="Arial"/>
              <a:cs typeface="Arial"/>
              <a:sym typeface="Arial"/>
            </a:endParaRPr>
          </a:p>
        </p:txBody>
      </p:sp>
      <p:sp>
        <p:nvSpPr>
          <p:cNvPr id="585" name="Google Shape;585;p35"/>
          <p:cNvSpPr/>
          <p:nvPr/>
        </p:nvSpPr>
        <p:spPr>
          <a:xfrm>
            <a:off x="8548687" y="4440793"/>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3</a:t>
            </a:r>
            <a:endParaRPr sz="1800">
              <a:solidFill>
                <a:schemeClr val="lt1"/>
              </a:solidFill>
              <a:latin typeface="Calibri"/>
              <a:ea typeface="Calibri"/>
              <a:cs typeface="Calibri"/>
              <a:sym typeface="Calibri"/>
            </a:endParaRPr>
          </a:p>
        </p:txBody>
      </p:sp>
      <p:sp>
        <p:nvSpPr>
          <p:cNvPr id="586" name="Google Shape;586;p35"/>
          <p:cNvSpPr/>
          <p:nvPr/>
        </p:nvSpPr>
        <p:spPr>
          <a:xfrm>
            <a:off x="5316557" y="4483298"/>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השפעות על החברה</a:t>
            </a:r>
            <a:endParaRPr sz="2200">
              <a:solidFill>
                <a:schemeClr val="dk1"/>
              </a:solidFill>
              <a:latin typeface="Arial"/>
              <a:ea typeface="Arial"/>
              <a:cs typeface="Arial"/>
              <a:sym typeface="Arial"/>
            </a:endParaRPr>
          </a:p>
        </p:txBody>
      </p:sp>
      <p:sp>
        <p:nvSpPr>
          <p:cNvPr id="587" name="Google Shape;587;p35"/>
          <p:cNvSpPr/>
          <p:nvPr/>
        </p:nvSpPr>
        <p:spPr>
          <a:xfrm>
            <a:off x="8548687" y="5574744"/>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4</a:t>
            </a:r>
            <a:endParaRPr sz="1800">
              <a:solidFill>
                <a:schemeClr val="lt1"/>
              </a:solidFill>
              <a:latin typeface="Calibri"/>
              <a:ea typeface="Calibri"/>
              <a:cs typeface="Calibri"/>
              <a:sym typeface="Calibri"/>
            </a:endParaRPr>
          </a:p>
        </p:txBody>
      </p:sp>
      <p:sp>
        <p:nvSpPr>
          <p:cNvPr id="588" name="Google Shape;588;p35"/>
          <p:cNvSpPr/>
          <p:nvPr/>
        </p:nvSpPr>
        <p:spPr>
          <a:xfrm>
            <a:off x="5316557" y="5617249"/>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כלים להתמודדות</a:t>
            </a:r>
            <a:endParaRPr sz="2200">
              <a:solidFill>
                <a:schemeClr val="dk1"/>
              </a:solidFill>
              <a:latin typeface="Arial"/>
              <a:ea typeface="Arial"/>
              <a:cs typeface="Arial"/>
              <a:sym typeface="Arial"/>
            </a:endParaRPr>
          </a:p>
        </p:txBody>
      </p:sp>
      <p:sp>
        <p:nvSpPr>
          <p:cNvPr id="589" name="Google Shape;589;p35"/>
          <p:cNvSpPr/>
          <p:nvPr/>
        </p:nvSpPr>
        <p:spPr>
          <a:xfrm>
            <a:off x="8548687" y="6708696"/>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5</a:t>
            </a:r>
            <a:endParaRPr sz="1800">
              <a:solidFill>
                <a:schemeClr val="lt1"/>
              </a:solidFill>
              <a:latin typeface="Calibri"/>
              <a:ea typeface="Calibri"/>
              <a:cs typeface="Calibri"/>
              <a:sym typeface="Calibri"/>
            </a:endParaRPr>
          </a:p>
        </p:txBody>
      </p:sp>
      <p:sp>
        <p:nvSpPr>
          <p:cNvPr id="590" name="Google Shape;590;p35"/>
          <p:cNvSpPr/>
          <p:nvPr/>
        </p:nvSpPr>
        <p:spPr>
          <a:xfrm>
            <a:off x="5316557" y="6751201"/>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יצירת פרויקט מסכם</a:t>
            </a:r>
            <a:endParaRPr sz="220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36"/>
          <p:cNvSpPr/>
          <p:nvPr/>
        </p:nvSpPr>
        <p:spPr>
          <a:xfrm>
            <a:off x="6824067" y="1838087"/>
            <a:ext cx="7012543" cy="708779"/>
          </a:xfrm>
          <a:prstGeom prst="rect">
            <a:avLst/>
          </a:prstGeom>
          <a:noFill/>
          <a:ln>
            <a:noFill/>
          </a:ln>
        </p:spPr>
        <p:txBody>
          <a:bodyPr anchorCtr="0" anchor="t" bIns="0" lIns="0" spcFirstLastPara="1" rIns="0" wrap="square" tIns="0">
            <a:noAutofit/>
          </a:bodyPr>
          <a:lstStyle/>
          <a:p>
            <a:pPr indent="0" lvl="0" marL="0" marR="0" rtl="1" algn="r">
              <a:lnSpc>
                <a:spcPct val="124719"/>
              </a:lnSpc>
              <a:spcBef>
                <a:spcPts val="0"/>
              </a:spcBef>
              <a:spcAft>
                <a:spcPts val="0"/>
              </a:spcAft>
              <a:buClr>
                <a:srgbClr val="97B8FF"/>
              </a:buClr>
              <a:buSzPts val="4450"/>
              <a:buFont typeface="Assistant"/>
              <a:buNone/>
            </a:pPr>
            <a:r>
              <a:rPr lang="en-US" sz="4450">
                <a:solidFill>
                  <a:srgbClr val="97B8FF"/>
                </a:solidFill>
                <a:latin typeface="Assistant"/>
                <a:ea typeface="Assistant"/>
                <a:cs typeface="Assistant"/>
                <a:sym typeface="Assistant"/>
              </a:rPr>
              <a:t>ברוכים הבאים למציאות החדשה</a:t>
            </a:r>
            <a:endParaRPr sz="4450">
              <a:solidFill>
                <a:schemeClr val="dk1"/>
              </a:solidFill>
              <a:latin typeface="Arial"/>
              <a:ea typeface="Arial"/>
              <a:cs typeface="Arial"/>
              <a:sym typeface="Arial"/>
            </a:endParaRPr>
          </a:p>
        </p:txBody>
      </p:sp>
      <p:sp>
        <p:nvSpPr>
          <p:cNvPr id="597" name="Google Shape;597;p36"/>
          <p:cNvSpPr/>
          <p:nvPr/>
        </p:nvSpPr>
        <p:spPr>
          <a:xfrm>
            <a:off x="793790" y="2887028"/>
            <a:ext cx="13042821" cy="362903"/>
          </a:xfrm>
          <a:prstGeom prst="rect">
            <a:avLst/>
          </a:prstGeom>
          <a:noFill/>
          <a:ln>
            <a:noFill/>
          </a:ln>
        </p:spPr>
        <p:txBody>
          <a:bodyPr anchorCtr="0" anchor="t" bIns="0" lIns="0" spcFirstLastPara="1" rIns="0" wrap="square" tIns="0">
            <a:noAutofit/>
          </a:bodyPr>
          <a:lstStyle/>
          <a:p>
            <a:pPr indent="0" lvl="0" marL="0" marR="0" rtl="1" algn="r">
              <a:lnSpc>
                <a:spcPct val="162857"/>
              </a:lnSpc>
              <a:spcBef>
                <a:spcPts val="0"/>
              </a:spcBef>
              <a:spcAft>
                <a:spcPts val="0"/>
              </a:spcAft>
              <a:buClr>
                <a:schemeClr val="dk1"/>
              </a:buClr>
              <a:buSzPts val="1750"/>
              <a:buFont typeface="Calibri"/>
              <a:buNone/>
            </a:pPr>
            <a:r>
              <a:t/>
            </a:r>
            <a:endParaRPr sz="1750">
              <a:solidFill>
                <a:schemeClr val="dk1"/>
              </a:solidFill>
              <a:latin typeface="Arial"/>
              <a:ea typeface="Arial"/>
              <a:cs typeface="Arial"/>
              <a:sym typeface="Arial"/>
            </a:endParaRPr>
          </a:p>
        </p:txBody>
      </p:sp>
      <p:pic>
        <p:nvPicPr>
          <p:cNvPr descr="preencoded.png" id="598" name="Google Shape;598;p36">
            <a:hlinkClick r:id="rId3"/>
          </p:cNvPr>
          <p:cNvPicPr preferRelativeResize="0"/>
          <p:nvPr/>
        </p:nvPicPr>
        <p:blipFill rotWithShape="1">
          <a:blip r:embed="rId4">
            <a:alphaModFix/>
          </a:blip>
          <a:srcRect b="0" l="0" r="0" t="0"/>
          <a:stretch/>
        </p:blipFill>
        <p:spPr>
          <a:xfrm>
            <a:off x="793790" y="3505081"/>
            <a:ext cx="13042821" cy="2268260"/>
          </a:xfrm>
          <a:prstGeom prst="rect">
            <a:avLst/>
          </a:prstGeom>
          <a:noFill/>
          <a:ln>
            <a:noFill/>
          </a:ln>
        </p:spPr>
      </p:pic>
      <p:sp>
        <p:nvSpPr>
          <p:cNvPr id="599" name="Google Shape;599;p36"/>
          <p:cNvSpPr/>
          <p:nvPr/>
        </p:nvSpPr>
        <p:spPr>
          <a:xfrm>
            <a:off x="793790" y="6028492"/>
            <a:ext cx="13042821" cy="362903"/>
          </a:xfrm>
          <a:prstGeom prst="rect">
            <a:avLst/>
          </a:prstGeom>
          <a:noFill/>
          <a:ln>
            <a:noFill/>
          </a:ln>
        </p:spPr>
        <p:txBody>
          <a:bodyPr anchorCtr="0" anchor="t" bIns="0" lIns="0" spcFirstLastPara="1" rIns="0" wrap="square" tIns="0">
            <a:noAutofit/>
          </a:bodyPr>
          <a:lstStyle/>
          <a:p>
            <a:pPr indent="0" lvl="0" marL="0" marR="0" rtl="1" algn="r">
              <a:lnSpc>
                <a:spcPct val="162857"/>
              </a:lnSpc>
              <a:spcBef>
                <a:spcPts val="0"/>
              </a:spcBef>
              <a:spcAft>
                <a:spcPts val="0"/>
              </a:spcAft>
              <a:buClr>
                <a:schemeClr val="dk1"/>
              </a:buClr>
              <a:buSzPts val="1750"/>
              <a:buFont typeface="Calibri"/>
              <a:buNone/>
            </a:pPr>
            <a:r>
              <a:t/>
            </a:r>
            <a:endParaRPr sz="175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descr="preencoded.png" id="121" name="Google Shape;121;p3"/>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122" name="Google Shape;122;p3"/>
          <p:cNvSpPr/>
          <p:nvPr/>
        </p:nvSpPr>
        <p:spPr>
          <a:xfrm>
            <a:off x="2679621" y="868799"/>
            <a:ext cx="5670590" cy="708779"/>
          </a:xfrm>
          <a:prstGeom prst="rect">
            <a:avLst/>
          </a:prstGeom>
          <a:noFill/>
          <a:ln>
            <a:noFill/>
          </a:ln>
        </p:spPr>
        <p:txBody>
          <a:bodyPr anchorCtr="0" anchor="t" bIns="0" lIns="0" spcFirstLastPara="1" rIns="0" wrap="square" tIns="0">
            <a:noAutofit/>
          </a:bodyPr>
          <a:lstStyle/>
          <a:p>
            <a:pPr indent="0" lvl="0" marL="0" marR="0" rtl="1" algn="r">
              <a:lnSpc>
                <a:spcPct val="124719"/>
              </a:lnSpc>
              <a:spcBef>
                <a:spcPts val="0"/>
              </a:spcBef>
              <a:spcAft>
                <a:spcPts val="0"/>
              </a:spcAft>
              <a:buClr>
                <a:srgbClr val="97B8FF"/>
              </a:buClr>
              <a:buSzPts val="4450"/>
              <a:buFont typeface="Assistant"/>
              <a:buNone/>
            </a:pPr>
            <a:r>
              <a:rPr lang="en-US" sz="4450">
                <a:solidFill>
                  <a:srgbClr val="97B8FF"/>
                </a:solidFill>
                <a:latin typeface="Assistant"/>
                <a:ea typeface="Assistant"/>
                <a:cs typeface="Assistant"/>
                <a:sym typeface="Assistant"/>
              </a:rPr>
              <a:t>מה נלמד היום</a:t>
            </a:r>
            <a:endParaRPr sz="4450">
              <a:solidFill>
                <a:schemeClr val="dk1"/>
              </a:solidFill>
              <a:latin typeface="Arial"/>
              <a:ea typeface="Arial"/>
              <a:cs typeface="Arial"/>
              <a:sym typeface="Arial"/>
            </a:endParaRPr>
          </a:p>
        </p:txBody>
      </p:sp>
      <p:sp>
        <p:nvSpPr>
          <p:cNvPr id="123" name="Google Shape;123;p3"/>
          <p:cNvSpPr/>
          <p:nvPr/>
        </p:nvSpPr>
        <p:spPr>
          <a:xfrm>
            <a:off x="8548687" y="2172891"/>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1</a:t>
            </a:r>
            <a:endParaRPr sz="1800">
              <a:solidFill>
                <a:schemeClr val="lt1"/>
              </a:solidFill>
              <a:latin typeface="Calibri"/>
              <a:ea typeface="Calibri"/>
              <a:cs typeface="Calibri"/>
              <a:sym typeface="Calibri"/>
            </a:endParaRPr>
          </a:p>
        </p:txBody>
      </p:sp>
      <p:sp>
        <p:nvSpPr>
          <p:cNvPr id="124" name="Google Shape;124;p3"/>
          <p:cNvSpPr/>
          <p:nvPr/>
        </p:nvSpPr>
        <p:spPr>
          <a:xfrm>
            <a:off x="5316557" y="2215396"/>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מהו דיפ פייק</a:t>
            </a:r>
            <a:endParaRPr sz="2200">
              <a:solidFill>
                <a:schemeClr val="dk1"/>
              </a:solidFill>
              <a:latin typeface="Arial"/>
              <a:ea typeface="Arial"/>
              <a:cs typeface="Arial"/>
              <a:sym typeface="Arial"/>
            </a:endParaRPr>
          </a:p>
        </p:txBody>
      </p:sp>
      <p:sp>
        <p:nvSpPr>
          <p:cNvPr id="125" name="Google Shape;125;p3"/>
          <p:cNvSpPr/>
          <p:nvPr/>
        </p:nvSpPr>
        <p:spPr>
          <a:xfrm>
            <a:off x="8548687" y="3306842"/>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2</a:t>
            </a:r>
            <a:endParaRPr sz="1800">
              <a:solidFill>
                <a:schemeClr val="lt1"/>
              </a:solidFill>
              <a:latin typeface="Calibri"/>
              <a:ea typeface="Calibri"/>
              <a:cs typeface="Calibri"/>
              <a:sym typeface="Calibri"/>
            </a:endParaRPr>
          </a:p>
        </p:txBody>
      </p:sp>
      <p:sp>
        <p:nvSpPr>
          <p:cNvPr id="126" name="Google Shape;126;p3"/>
          <p:cNvSpPr/>
          <p:nvPr/>
        </p:nvSpPr>
        <p:spPr>
          <a:xfrm>
            <a:off x="5316557" y="3349347"/>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דרכים לזיהוי דיפ פייק</a:t>
            </a:r>
            <a:endParaRPr sz="2200">
              <a:solidFill>
                <a:schemeClr val="dk1"/>
              </a:solidFill>
              <a:latin typeface="Arial"/>
              <a:ea typeface="Arial"/>
              <a:cs typeface="Arial"/>
              <a:sym typeface="Arial"/>
            </a:endParaRPr>
          </a:p>
        </p:txBody>
      </p:sp>
      <p:sp>
        <p:nvSpPr>
          <p:cNvPr id="127" name="Google Shape;127;p3"/>
          <p:cNvSpPr/>
          <p:nvPr/>
        </p:nvSpPr>
        <p:spPr>
          <a:xfrm>
            <a:off x="8548687" y="4440793"/>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3</a:t>
            </a:r>
            <a:endParaRPr sz="1800">
              <a:solidFill>
                <a:schemeClr val="lt1"/>
              </a:solidFill>
              <a:latin typeface="Calibri"/>
              <a:ea typeface="Calibri"/>
              <a:cs typeface="Calibri"/>
              <a:sym typeface="Calibri"/>
            </a:endParaRPr>
          </a:p>
        </p:txBody>
      </p:sp>
      <p:sp>
        <p:nvSpPr>
          <p:cNvPr id="128" name="Google Shape;128;p3"/>
          <p:cNvSpPr/>
          <p:nvPr/>
        </p:nvSpPr>
        <p:spPr>
          <a:xfrm>
            <a:off x="5316557" y="4483298"/>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השפעות על החברה</a:t>
            </a:r>
            <a:endParaRPr sz="2200">
              <a:solidFill>
                <a:schemeClr val="dk1"/>
              </a:solidFill>
              <a:latin typeface="Arial"/>
              <a:ea typeface="Arial"/>
              <a:cs typeface="Arial"/>
              <a:sym typeface="Arial"/>
            </a:endParaRPr>
          </a:p>
        </p:txBody>
      </p:sp>
      <p:sp>
        <p:nvSpPr>
          <p:cNvPr id="129" name="Google Shape;129;p3"/>
          <p:cNvSpPr/>
          <p:nvPr/>
        </p:nvSpPr>
        <p:spPr>
          <a:xfrm>
            <a:off x="8548687" y="5574744"/>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4</a:t>
            </a:r>
            <a:endParaRPr sz="1800">
              <a:solidFill>
                <a:schemeClr val="lt1"/>
              </a:solidFill>
              <a:latin typeface="Calibri"/>
              <a:ea typeface="Calibri"/>
              <a:cs typeface="Calibri"/>
              <a:sym typeface="Calibri"/>
            </a:endParaRPr>
          </a:p>
        </p:txBody>
      </p:sp>
      <p:sp>
        <p:nvSpPr>
          <p:cNvPr id="130" name="Google Shape;130;p3"/>
          <p:cNvSpPr/>
          <p:nvPr/>
        </p:nvSpPr>
        <p:spPr>
          <a:xfrm>
            <a:off x="5316557" y="5617249"/>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כלים להתמודדות</a:t>
            </a:r>
            <a:endParaRPr sz="2200">
              <a:solidFill>
                <a:schemeClr val="dk1"/>
              </a:solidFill>
              <a:latin typeface="Arial"/>
              <a:ea typeface="Arial"/>
              <a:cs typeface="Arial"/>
              <a:sym typeface="Arial"/>
            </a:endParaRPr>
          </a:p>
        </p:txBody>
      </p:sp>
      <p:sp>
        <p:nvSpPr>
          <p:cNvPr id="131" name="Google Shape;131;p3"/>
          <p:cNvSpPr/>
          <p:nvPr/>
        </p:nvSpPr>
        <p:spPr>
          <a:xfrm>
            <a:off x="8548687" y="6708696"/>
            <a:ext cx="396835" cy="396835"/>
          </a:xfrm>
          <a:prstGeom prst="roundRect">
            <a:avLst>
              <a:gd fmla="val 8574" name="adj"/>
            </a:avLst>
          </a:prstGeom>
          <a:solidFill>
            <a:srgbClr val="26262B"/>
          </a:solid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lang="en-US" sz="1800">
                <a:solidFill>
                  <a:schemeClr val="lt1"/>
                </a:solidFill>
                <a:latin typeface="Calibri"/>
                <a:ea typeface="Calibri"/>
                <a:cs typeface="Calibri"/>
                <a:sym typeface="Calibri"/>
              </a:rPr>
              <a:t>5</a:t>
            </a:r>
            <a:endParaRPr sz="1800">
              <a:solidFill>
                <a:schemeClr val="lt1"/>
              </a:solidFill>
              <a:latin typeface="Calibri"/>
              <a:ea typeface="Calibri"/>
              <a:cs typeface="Calibri"/>
              <a:sym typeface="Calibri"/>
            </a:endParaRPr>
          </a:p>
        </p:txBody>
      </p:sp>
      <p:sp>
        <p:nvSpPr>
          <p:cNvPr id="132" name="Google Shape;132;p3"/>
          <p:cNvSpPr/>
          <p:nvPr/>
        </p:nvSpPr>
        <p:spPr>
          <a:xfrm>
            <a:off x="5316557" y="6751201"/>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יצירת פרויקט מסכם</a:t>
            </a:r>
            <a:endParaRPr sz="22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preencoded.png" id="138" name="Google Shape;138;p4"/>
          <p:cNvPicPr preferRelativeResize="0"/>
          <p:nvPr/>
        </p:nvPicPr>
        <p:blipFill rotWithShape="1">
          <a:blip r:embed="rId3">
            <a:alphaModFix/>
          </a:blip>
          <a:srcRect b="0" l="0" r="0" t="0"/>
          <a:stretch/>
        </p:blipFill>
        <p:spPr>
          <a:xfrm>
            <a:off x="0" y="0"/>
            <a:ext cx="14630400" cy="2835235"/>
          </a:xfrm>
          <a:prstGeom prst="rect">
            <a:avLst/>
          </a:prstGeom>
          <a:noFill/>
          <a:ln>
            <a:noFill/>
          </a:ln>
        </p:spPr>
      </p:pic>
      <p:sp>
        <p:nvSpPr>
          <p:cNvPr id="139" name="Google Shape;139;p4"/>
          <p:cNvSpPr/>
          <p:nvPr/>
        </p:nvSpPr>
        <p:spPr>
          <a:xfrm>
            <a:off x="7056624" y="3758564"/>
            <a:ext cx="6709648" cy="708779"/>
          </a:xfrm>
          <a:prstGeom prst="rect">
            <a:avLst/>
          </a:prstGeom>
          <a:noFill/>
          <a:ln>
            <a:noFill/>
          </a:ln>
        </p:spPr>
        <p:txBody>
          <a:bodyPr anchorCtr="0" anchor="t" bIns="0" lIns="0" spcFirstLastPara="1" rIns="0" wrap="square" tIns="0">
            <a:noAutofit/>
          </a:bodyPr>
          <a:lstStyle/>
          <a:p>
            <a:pPr indent="0" lvl="0" marL="0" marR="0" rtl="1" algn="r">
              <a:lnSpc>
                <a:spcPct val="124719"/>
              </a:lnSpc>
              <a:spcBef>
                <a:spcPts val="0"/>
              </a:spcBef>
              <a:spcAft>
                <a:spcPts val="0"/>
              </a:spcAft>
              <a:buClr>
                <a:srgbClr val="97B8FF"/>
              </a:buClr>
              <a:buSzPts val="4450"/>
              <a:buFont typeface="Assistant"/>
              <a:buNone/>
            </a:pPr>
            <a:r>
              <a:rPr lang="en-US" sz="4450">
                <a:solidFill>
                  <a:srgbClr val="97B8FF"/>
                </a:solidFill>
                <a:latin typeface="Assistant"/>
                <a:ea typeface="Assistant"/>
                <a:cs typeface="Assistant"/>
                <a:sym typeface="Assistant"/>
              </a:rPr>
              <a:t>מה זה דיפ פייק Deep Fake ?</a:t>
            </a:r>
            <a:endParaRPr sz="4450">
              <a:solidFill>
                <a:schemeClr val="dk1"/>
              </a:solidFill>
              <a:latin typeface="Arial"/>
              <a:ea typeface="Arial"/>
              <a:cs typeface="Arial"/>
              <a:sym typeface="Arial"/>
            </a:endParaRPr>
          </a:p>
        </p:txBody>
      </p:sp>
      <p:pic>
        <p:nvPicPr>
          <p:cNvPr descr="preencoded.png" id="140" name="Google Shape;140;p4"/>
          <p:cNvPicPr preferRelativeResize="0"/>
          <p:nvPr/>
        </p:nvPicPr>
        <p:blipFill rotWithShape="1">
          <a:blip r:embed="rId4">
            <a:alphaModFix/>
          </a:blip>
          <a:srcRect b="0" l="0" r="0" t="0"/>
          <a:stretch/>
        </p:blipFill>
        <p:spPr>
          <a:xfrm>
            <a:off x="3232428" y="5342525"/>
            <a:ext cx="566976" cy="566976"/>
          </a:xfrm>
          <a:prstGeom prst="rect">
            <a:avLst/>
          </a:prstGeom>
          <a:noFill/>
          <a:ln>
            <a:noFill/>
          </a:ln>
        </p:spPr>
      </p:pic>
      <p:sp>
        <p:nvSpPr>
          <p:cNvPr id="141" name="Google Shape;141;p4"/>
          <p:cNvSpPr/>
          <p:nvPr/>
        </p:nvSpPr>
        <p:spPr>
          <a:xfrm>
            <a:off x="964049" y="6099453"/>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יוצרת תוכן מזויף אמין</a:t>
            </a:r>
            <a:endParaRPr sz="2200">
              <a:solidFill>
                <a:schemeClr val="dk1"/>
              </a:solidFill>
              <a:latin typeface="Arial"/>
              <a:ea typeface="Arial"/>
              <a:cs typeface="Arial"/>
              <a:sym typeface="Arial"/>
            </a:endParaRPr>
          </a:p>
        </p:txBody>
      </p:sp>
      <p:pic>
        <p:nvPicPr>
          <p:cNvPr descr="preencoded.png" id="142" name="Google Shape;142;p4"/>
          <p:cNvPicPr preferRelativeResize="0"/>
          <p:nvPr/>
        </p:nvPicPr>
        <p:blipFill rotWithShape="1">
          <a:blip r:embed="rId5">
            <a:alphaModFix/>
          </a:blip>
          <a:srcRect b="0" l="0" r="0" t="0"/>
          <a:stretch/>
        </p:blipFill>
        <p:spPr>
          <a:xfrm>
            <a:off x="8134865" y="5342525"/>
            <a:ext cx="683082" cy="566976"/>
          </a:xfrm>
          <a:prstGeom prst="rect">
            <a:avLst/>
          </a:prstGeom>
          <a:noFill/>
          <a:ln>
            <a:noFill/>
          </a:ln>
        </p:spPr>
      </p:pic>
      <p:sp>
        <p:nvSpPr>
          <p:cNvPr id="143" name="Google Shape;143;p4"/>
          <p:cNvSpPr/>
          <p:nvPr/>
        </p:nvSpPr>
        <p:spPr>
          <a:xfrm>
            <a:off x="5196840" y="6099453"/>
            <a:ext cx="3621107" cy="70866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משנה/מחליפה פנים וקול בווידאו</a:t>
            </a:r>
            <a:endParaRPr sz="2200">
              <a:solidFill>
                <a:schemeClr val="dk1"/>
              </a:solidFill>
              <a:latin typeface="Arial"/>
              <a:ea typeface="Arial"/>
              <a:cs typeface="Arial"/>
              <a:sym typeface="Arial"/>
            </a:endParaRPr>
          </a:p>
        </p:txBody>
      </p:sp>
      <p:pic>
        <p:nvPicPr>
          <p:cNvPr descr="preencoded.png" id="144" name="Google Shape;144;p4"/>
          <p:cNvPicPr preferRelativeResize="0"/>
          <p:nvPr/>
        </p:nvPicPr>
        <p:blipFill rotWithShape="1">
          <a:blip r:embed="rId6">
            <a:alphaModFix/>
          </a:blip>
          <a:srcRect b="0" l="0" r="0" t="0"/>
          <a:stretch/>
        </p:blipFill>
        <p:spPr>
          <a:xfrm>
            <a:off x="13269635" y="5342525"/>
            <a:ext cx="566976" cy="566976"/>
          </a:xfrm>
          <a:prstGeom prst="rect">
            <a:avLst/>
          </a:prstGeom>
          <a:noFill/>
          <a:ln>
            <a:noFill/>
          </a:ln>
        </p:spPr>
      </p:pic>
      <p:sp>
        <p:nvSpPr>
          <p:cNvPr id="145" name="Google Shape;145;p4"/>
          <p:cNvSpPr/>
          <p:nvPr/>
        </p:nvSpPr>
        <p:spPr>
          <a:xfrm>
            <a:off x="9997440" y="6099453"/>
            <a:ext cx="3839171" cy="70866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 טכנולוגיה מבוססת בינה מלאכותית</a:t>
            </a:r>
            <a:endParaRPr sz="2200">
              <a:solidFill>
                <a:schemeClr val="dk1"/>
              </a:solidFill>
              <a:latin typeface="Arial"/>
              <a:ea typeface="Arial"/>
              <a:cs typeface="Arial"/>
              <a:sym typeface="Arial"/>
            </a:endParaRPr>
          </a:p>
        </p:txBody>
      </p:sp>
      <p:sp>
        <p:nvSpPr>
          <p:cNvPr id="146" name="Google Shape;146;p4"/>
          <p:cNvSpPr/>
          <p:nvPr/>
        </p:nvSpPr>
        <p:spPr>
          <a:xfrm>
            <a:off x="2720898" y="4443794"/>
            <a:ext cx="11045374" cy="708779"/>
          </a:xfrm>
          <a:prstGeom prst="rect">
            <a:avLst/>
          </a:prstGeom>
          <a:noFill/>
          <a:ln>
            <a:noFill/>
          </a:ln>
        </p:spPr>
        <p:txBody>
          <a:bodyPr anchorCtr="0" anchor="t" bIns="0" lIns="0" spcFirstLastPara="1" rIns="0" wrap="square" tIns="0">
            <a:noAutofit/>
          </a:bodyPr>
          <a:lstStyle/>
          <a:p>
            <a:pPr indent="0" lvl="0" marL="0" marR="0" rtl="1" algn="r">
              <a:lnSpc>
                <a:spcPct val="198214"/>
              </a:lnSpc>
              <a:spcBef>
                <a:spcPts val="0"/>
              </a:spcBef>
              <a:spcAft>
                <a:spcPts val="0"/>
              </a:spcAft>
              <a:buNone/>
            </a:pPr>
            <a:r>
              <a:rPr lang="en-US" sz="2800">
                <a:solidFill>
                  <a:srgbClr val="97B8FF"/>
                </a:solidFill>
                <a:latin typeface="Assistant"/>
                <a:ea typeface="Assistant"/>
                <a:cs typeface="Assistant"/>
                <a:sym typeface="Assistant"/>
              </a:rPr>
              <a:t>הביטוי הוא הלחם   של המילים Deep learning (למידה עמוקה) ו fake (זיוף)</a:t>
            </a:r>
            <a:endParaRPr sz="28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preencoded.png" id="152" name="Google Shape;152;p5"/>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153" name="Google Shape;153;p5"/>
          <p:cNvSpPr/>
          <p:nvPr/>
        </p:nvSpPr>
        <p:spPr>
          <a:xfrm>
            <a:off x="2149197" y="868561"/>
            <a:ext cx="6201013" cy="708779"/>
          </a:xfrm>
          <a:prstGeom prst="rect">
            <a:avLst/>
          </a:prstGeom>
          <a:noFill/>
          <a:ln>
            <a:noFill/>
          </a:ln>
        </p:spPr>
        <p:txBody>
          <a:bodyPr anchorCtr="0" anchor="t" bIns="0" lIns="0" spcFirstLastPara="1" rIns="0" wrap="square" tIns="0">
            <a:noAutofit/>
          </a:bodyPr>
          <a:lstStyle/>
          <a:p>
            <a:pPr indent="0" lvl="0" marL="0" marR="0" rtl="1" algn="r">
              <a:lnSpc>
                <a:spcPct val="124719"/>
              </a:lnSpc>
              <a:spcBef>
                <a:spcPts val="0"/>
              </a:spcBef>
              <a:spcAft>
                <a:spcPts val="0"/>
              </a:spcAft>
              <a:buClr>
                <a:srgbClr val="97B8FF"/>
              </a:buClr>
              <a:buSzPts val="4450"/>
              <a:buFont typeface="Assistant"/>
              <a:buNone/>
            </a:pPr>
            <a:r>
              <a:rPr lang="en-US" sz="4450">
                <a:solidFill>
                  <a:srgbClr val="97B8FF"/>
                </a:solidFill>
                <a:latin typeface="Assistant"/>
                <a:ea typeface="Assistant"/>
                <a:cs typeface="Assistant"/>
                <a:sym typeface="Assistant"/>
              </a:rPr>
              <a:t>הטכנולוגיה מאחורי דיפ פייק</a:t>
            </a:r>
            <a:endParaRPr sz="4450">
              <a:solidFill>
                <a:schemeClr val="dk1"/>
              </a:solidFill>
              <a:latin typeface="Arial"/>
              <a:ea typeface="Arial"/>
              <a:cs typeface="Arial"/>
              <a:sym typeface="Arial"/>
            </a:endParaRPr>
          </a:p>
        </p:txBody>
      </p:sp>
      <p:pic>
        <p:nvPicPr>
          <p:cNvPr descr="preencoded.png" id="154" name="Google Shape;154;p5"/>
          <p:cNvPicPr preferRelativeResize="0"/>
          <p:nvPr/>
        </p:nvPicPr>
        <p:blipFill rotWithShape="1">
          <a:blip r:embed="rId4">
            <a:alphaModFix/>
          </a:blip>
          <a:srcRect b="0" l="0" r="0" t="0"/>
          <a:stretch/>
        </p:blipFill>
        <p:spPr>
          <a:xfrm>
            <a:off x="7613035" y="1727477"/>
            <a:ext cx="1134070" cy="1814513"/>
          </a:xfrm>
          <a:prstGeom prst="rect">
            <a:avLst/>
          </a:prstGeom>
          <a:noFill/>
          <a:ln>
            <a:noFill/>
          </a:ln>
        </p:spPr>
      </p:pic>
      <p:sp>
        <p:nvSpPr>
          <p:cNvPr id="155" name="Google Shape;155;p5"/>
          <p:cNvSpPr/>
          <p:nvPr/>
        </p:nvSpPr>
        <p:spPr>
          <a:xfrm>
            <a:off x="5252104" y="2144316"/>
            <a:ext cx="1962642"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b="1" lang="en-US" sz="2200">
                <a:solidFill>
                  <a:srgbClr val="E0D6DE"/>
                </a:solidFill>
                <a:latin typeface="Assistant"/>
                <a:ea typeface="Assistant"/>
                <a:cs typeface="Assistant"/>
                <a:sym typeface="Assistant"/>
              </a:rPr>
              <a:t> איסוף נתונים</a:t>
            </a:r>
            <a:endParaRPr b="1" sz="2200">
              <a:solidFill>
                <a:schemeClr val="dk1"/>
              </a:solidFill>
              <a:latin typeface="Arial"/>
              <a:ea typeface="Arial"/>
              <a:cs typeface="Arial"/>
              <a:sym typeface="Arial"/>
            </a:endParaRPr>
          </a:p>
        </p:txBody>
      </p:sp>
      <p:sp>
        <p:nvSpPr>
          <p:cNvPr id="156" name="Google Shape;156;p5"/>
          <p:cNvSpPr/>
          <p:nvPr/>
        </p:nvSpPr>
        <p:spPr>
          <a:xfrm>
            <a:off x="3004457" y="2634734"/>
            <a:ext cx="4210290" cy="362903"/>
          </a:xfrm>
          <a:prstGeom prst="rect">
            <a:avLst/>
          </a:prstGeom>
          <a:noFill/>
          <a:ln>
            <a:noFill/>
          </a:ln>
        </p:spPr>
        <p:txBody>
          <a:bodyPr anchorCtr="0" anchor="t" bIns="0" lIns="0" spcFirstLastPara="1" rIns="0" wrap="square" tIns="0">
            <a:noAutofit/>
          </a:bodyPr>
          <a:lstStyle/>
          <a:p>
            <a:pPr indent="0" lvl="0" marL="0" marR="0" rtl="1" algn="r">
              <a:lnSpc>
                <a:spcPct val="129545"/>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איסוף תמונות ווידאו של האובייקט המקורי</a:t>
            </a:r>
            <a:endParaRPr sz="2200">
              <a:solidFill>
                <a:schemeClr val="dk1"/>
              </a:solidFill>
              <a:latin typeface="Assistant"/>
              <a:ea typeface="Assistant"/>
              <a:cs typeface="Assistant"/>
              <a:sym typeface="Assistant"/>
            </a:endParaRPr>
          </a:p>
        </p:txBody>
      </p:sp>
      <p:pic>
        <p:nvPicPr>
          <p:cNvPr descr="preencoded.png" id="157" name="Google Shape;157;p5"/>
          <p:cNvPicPr preferRelativeResize="0"/>
          <p:nvPr/>
        </p:nvPicPr>
        <p:blipFill rotWithShape="1">
          <a:blip r:embed="rId5">
            <a:alphaModFix/>
          </a:blip>
          <a:srcRect b="0" l="0" r="0" t="0"/>
          <a:stretch/>
        </p:blipFill>
        <p:spPr>
          <a:xfrm>
            <a:off x="7613035" y="3541989"/>
            <a:ext cx="1134070" cy="1814513"/>
          </a:xfrm>
          <a:prstGeom prst="rect">
            <a:avLst/>
          </a:prstGeom>
          <a:noFill/>
          <a:ln>
            <a:noFill/>
          </a:ln>
        </p:spPr>
      </p:pic>
      <p:sp>
        <p:nvSpPr>
          <p:cNvPr id="158" name="Google Shape;158;p5"/>
          <p:cNvSpPr/>
          <p:nvPr/>
        </p:nvSpPr>
        <p:spPr>
          <a:xfrm>
            <a:off x="5252104" y="3958828"/>
            <a:ext cx="1962642"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b="1" lang="en-US" sz="2200">
                <a:solidFill>
                  <a:srgbClr val="E0D6DE"/>
                </a:solidFill>
                <a:latin typeface="Assistant"/>
                <a:ea typeface="Assistant"/>
                <a:cs typeface="Assistant"/>
                <a:sym typeface="Assistant"/>
              </a:rPr>
              <a:t>למידת דפוסים</a:t>
            </a:r>
            <a:endParaRPr b="1" sz="2200">
              <a:solidFill>
                <a:schemeClr val="dk1"/>
              </a:solidFill>
              <a:latin typeface="Arial"/>
              <a:ea typeface="Arial"/>
              <a:cs typeface="Arial"/>
              <a:sym typeface="Arial"/>
            </a:endParaRPr>
          </a:p>
        </p:txBody>
      </p:sp>
      <p:sp>
        <p:nvSpPr>
          <p:cNvPr id="159" name="Google Shape;159;p5"/>
          <p:cNvSpPr/>
          <p:nvPr/>
        </p:nvSpPr>
        <p:spPr>
          <a:xfrm>
            <a:off x="2149197" y="4449247"/>
            <a:ext cx="5065550" cy="394215"/>
          </a:xfrm>
          <a:prstGeom prst="rect">
            <a:avLst/>
          </a:prstGeom>
          <a:noFill/>
          <a:ln>
            <a:noFill/>
          </a:ln>
        </p:spPr>
        <p:txBody>
          <a:bodyPr anchorCtr="0" anchor="t" bIns="0" lIns="0" spcFirstLastPara="1" rIns="0" wrap="square" tIns="0">
            <a:noAutofit/>
          </a:bodyPr>
          <a:lstStyle/>
          <a:p>
            <a:pPr indent="0" lvl="0" marL="0" marR="0" rtl="1" algn="r">
              <a:lnSpc>
                <a:spcPct val="129545"/>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ניתוח ולימוד של מאפייני הפנים והקול על ידי בינה מלאכותית</a:t>
            </a:r>
            <a:endParaRPr sz="2200">
              <a:solidFill>
                <a:schemeClr val="dk1"/>
              </a:solidFill>
              <a:latin typeface="Assistant"/>
              <a:ea typeface="Assistant"/>
              <a:cs typeface="Assistant"/>
              <a:sym typeface="Assistant"/>
            </a:endParaRPr>
          </a:p>
        </p:txBody>
      </p:sp>
      <p:pic>
        <p:nvPicPr>
          <p:cNvPr descr="preencoded.png" id="160" name="Google Shape;160;p5"/>
          <p:cNvPicPr preferRelativeResize="0"/>
          <p:nvPr/>
        </p:nvPicPr>
        <p:blipFill rotWithShape="1">
          <a:blip r:embed="rId6">
            <a:alphaModFix/>
          </a:blip>
          <a:srcRect b="0" l="0" r="0" t="0"/>
          <a:stretch/>
        </p:blipFill>
        <p:spPr>
          <a:xfrm>
            <a:off x="7613035" y="5356502"/>
            <a:ext cx="1134070" cy="1814513"/>
          </a:xfrm>
          <a:prstGeom prst="rect">
            <a:avLst/>
          </a:prstGeom>
          <a:noFill/>
          <a:ln>
            <a:noFill/>
          </a:ln>
        </p:spPr>
      </p:pic>
      <p:sp>
        <p:nvSpPr>
          <p:cNvPr id="161" name="Google Shape;161;p5"/>
          <p:cNvSpPr/>
          <p:nvPr/>
        </p:nvSpPr>
        <p:spPr>
          <a:xfrm>
            <a:off x="5252104" y="5773341"/>
            <a:ext cx="1962642"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E0D6DE"/>
              </a:buClr>
              <a:buSzPts val="2200"/>
              <a:buFont typeface="Assistant"/>
              <a:buNone/>
            </a:pPr>
            <a:r>
              <a:rPr b="1" lang="en-US" sz="2200">
                <a:solidFill>
                  <a:srgbClr val="E0D6DE"/>
                </a:solidFill>
                <a:latin typeface="Assistant"/>
                <a:ea typeface="Assistant"/>
                <a:cs typeface="Assistant"/>
                <a:sym typeface="Assistant"/>
              </a:rPr>
              <a:t> יצירת תוכן חדש</a:t>
            </a:r>
            <a:endParaRPr b="1" sz="2200">
              <a:solidFill>
                <a:schemeClr val="dk1"/>
              </a:solidFill>
              <a:latin typeface="Arial"/>
              <a:ea typeface="Arial"/>
              <a:cs typeface="Arial"/>
              <a:sym typeface="Arial"/>
            </a:endParaRPr>
          </a:p>
        </p:txBody>
      </p:sp>
      <p:sp>
        <p:nvSpPr>
          <p:cNvPr id="162" name="Google Shape;162;p5"/>
          <p:cNvSpPr/>
          <p:nvPr/>
        </p:nvSpPr>
        <p:spPr>
          <a:xfrm>
            <a:off x="3004457" y="6263759"/>
            <a:ext cx="4210290" cy="362903"/>
          </a:xfrm>
          <a:prstGeom prst="rect">
            <a:avLst/>
          </a:prstGeom>
          <a:noFill/>
          <a:ln>
            <a:noFill/>
          </a:ln>
        </p:spPr>
        <p:txBody>
          <a:bodyPr anchorCtr="0" anchor="t" bIns="0" lIns="0" spcFirstLastPara="1" rIns="0" wrap="square" tIns="0">
            <a:noAutofit/>
          </a:bodyPr>
          <a:lstStyle/>
          <a:p>
            <a:pPr indent="0" lvl="0" marL="0" marR="0" rtl="1" algn="r">
              <a:lnSpc>
                <a:spcPct val="129545"/>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יצירת וידאו חדש המשלב את המאפיינים שנלמדו</a:t>
            </a:r>
            <a:endParaRPr sz="2200">
              <a:solidFill>
                <a:schemeClr val="dk1"/>
              </a:solidFill>
              <a:latin typeface="Assistant"/>
              <a:ea typeface="Assistant"/>
              <a:cs typeface="Assistant"/>
              <a:sym typeface="Assistan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6"/>
          <p:cNvSpPr/>
          <p:nvPr/>
        </p:nvSpPr>
        <p:spPr>
          <a:xfrm>
            <a:off x="793790" y="941308"/>
            <a:ext cx="6244709" cy="362903"/>
          </a:xfrm>
          <a:prstGeom prst="rect">
            <a:avLst/>
          </a:prstGeom>
          <a:noFill/>
          <a:ln>
            <a:noFill/>
          </a:ln>
        </p:spPr>
        <p:txBody>
          <a:bodyPr anchorCtr="0" anchor="t" bIns="0" lIns="0" spcFirstLastPara="1" rIns="0" wrap="square" tIns="0">
            <a:noAutofit/>
          </a:bodyPr>
          <a:lstStyle/>
          <a:p>
            <a:pPr indent="0" lvl="0" marL="0" marR="0" rtl="1" algn="r">
              <a:lnSpc>
                <a:spcPct val="162857"/>
              </a:lnSpc>
              <a:spcBef>
                <a:spcPts val="0"/>
              </a:spcBef>
              <a:spcAft>
                <a:spcPts val="0"/>
              </a:spcAft>
              <a:buClr>
                <a:schemeClr val="dk1"/>
              </a:buClr>
              <a:buSzPts val="1750"/>
              <a:buFont typeface="Calibri"/>
              <a:buNone/>
            </a:pPr>
            <a:r>
              <a:t/>
            </a:r>
            <a:endParaRPr sz="1750">
              <a:solidFill>
                <a:schemeClr val="dk1"/>
              </a:solidFill>
              <a:latin typeface="Arial"/>
              <a:ea typeface="Arial"/>
              <a:cs typeface="Arial"/>
              <a:sym typeface="Arial"/>
            </a:endParaRPr>
          </a:p>
        </p:txBody>
      </p:sp>
      <p:sp>
        <p:nvSpPr>
          <p:cNvPr id="169" name="Google Shape;169;p6"/>
          <p:cNvSpPr/>
          <p:nvPr/>
        </p:nvSpPr>
        <p:spPr>
          <a:xfrm>
            <a:off x="1080849" y="1531025"/>
            <a:ext cx="5670590" cy="708779"/>
          </a:xfrm>
          <a:prstGeom prst="rect">
            <a:avLst/>
          </a:prstGeom>
          <a:noFill/>
          <a:ln>
            <a:noFill/>
          </a:ln>
        </p:spPr>
        <p:txBody>
          <a:bodyPr anchorCtr="0" anchor="t" bIns="0" lIns="0" spcFirstLastPara="1" rIns="0" wrap="square" tIns="0">
            <a:noAutofit/>
          </a:bodyPr>
          <a:lstStyle/>
          <a:p>
            <a:pPr indent="0" lvl="0" marL="0" marR="0" rtl="1" algn="ctr">
              <a:lnSpc>
                <a:spcPct val="124719"/>
              </a:lnSpc>
              <a:spcBef>
                <a:spcPts val="0"/>
              </a:spcBef>
              <a:spcAft>
                <a:spcPts val="0"/>
              </a:spcAft>
              <a:buClr>
                <a:srgbClr val="97B8FF"/>
              </a:buClr>
              <a:buSzPts val="4450"/>
              <a:buFont typeface="Assistant"/>
              <a:buNone/>
            </a:pPr>
            <a:r>
              <a:rPr lang="en-US" sz="4450">
                <a:solidFill>
                  <a:srgbClr val="97B8FF"/>
                </a:solidFill>
                <a:latin typeface="Assistant"/>
                <a:ea typeface="Assistant"/>
                <a:cs typeface="Assistant"/>
                <a:sym typeface="Assistant"/>
              </a:rPr>
              <a:t>בואו נשחק</a:t>
            </a:r>
            <a:endParaRPr sz="4450">
              <a:solidFill>
                <a:schemeClr val="dk1"/>
              </a:solidFill>
              <a:latin typeface="Arial"/>
              <a:ea typeface="Arial"/>
              <a:cs typeface="Arial"/>
              <a:sym typeface="Arial"/>
            </a:endParaRPr>
          </a:p>
        </p:txBody>
      </p:sp>
      <p:sp>
        <p:nvSpPr>
          <p:cNvPr id="170" name="Google Shape;170;p6"/>
          <p:cNvSpPr/>
          <p:nvPr/>
        </p:nvSpPr>
        <p:spPr>
          <a:xfrm>
            <a:off x="793790" y="2466618"/>
            <a:ext cx="6244709" cy="453509"/>
          </a:xfrm>
          <a:prstGeom prst="rect">
            <a:avLst/>
          </a:prstGeom>
          <a:noFill/>
          <a:ln>
            <a:noFill/>
          </a:ln>
        </p:spPr>
        <p:txBody>
          <a:bodyPr anchorCtr="0" anchor="t" bIns="0" lIns="0" spcFirstLastPara="1" rIns="0" wrap="square" tIns="0">
            <a:noAutofit/>
          </a:bodyPr>
          <a:lstStyle/>
          <a:p>
            <a:pPr indent="0" lvl="0" marL="0" marR="0" rtl="1" algn="ctr">
              <a:lnSpc>
                <a:spcPct val="161363"/>
              </a:lnSpc>
              <a:spcBef>
                <a:spcPts val="0"/>
              </a:spcBef>
              <a:spcAft>
                <a:spcPts val="0"/>
              </a:spcAft>
              <a:buClr>
                <a:schemeClr val="dk1"/>
              </a:buClr>
              <a:buSzPts val="2200"/>
              <a:buFont typeface="Calibri"/>
              <a:buNone/>
            </a:pPr>
            <a:r>
              <a:t/>
            </a:r>
            <a:endParaRPr sz="2200">
              <a:solidFill>
                <a:schemeClr val="dk1"/>
              </a:solidFill>
              <a:latin typeface="Arial"/>
              <a:ea typeface="Arial"/>
              <a:cs typeface="Arial"/>
              <a:sym typeface="Arial"/>
            </a:endParaRPr>
          </a:p>
        </p:txBody>
      </p:sp>
      <p:sp>
        <p:nvSpPr>
          <p:cNvPr id="171" name="Google Shape;171;p6"/>
          <p:cNvSpPr/>
          <p:nvPr/>
        </p:nvSpPr>
        <p:spPr>
          <a:xfrm>
            <a:off x="793790" y="3124200"/>
            <a:ext cx="6244709" cy="453509"/>
          </a:xfrm>
          <a:prstGeom prst="rect">
            <a:avLst/>
          </a:prstGeom>
          <a:noFill/>
          <a:ln>
            <a:noFill/>
          </a:ln>
        </p:spPr>
        <p:txBody>
          <a:bodyPr anchorCtr="0" anchor="t" bIns="0" lIns="0" spcFirstLastPara="1" rIns="0" wrap="square" tIns="0">
            <a:noAutofit/>
          </a:bodyPr>
          <a:lstStyle/>
          <a:p>
            <a:pPr indent="0" lvl="0" marL="0" marR="0" rtl="1" algn="ctr">
              <a:lnSpc>
                <a:spcPct val="161363"/>
              </a:lnSpc>
              <a:spcBef>
                <a:spcPts val="0"/>
              </a:spcBef>
              <a:spcAft>
                <a:spcPts val="0"/>
              </a:spcAft>
              <a:buClr>
                <a:schemeClr val="dk1"/>
              </a:buClr>
              <a:buSzPts val="2200"/>
              <a:buFont typeface="Calibri"/>
              <a:buNone/>
            </a:pPr>
            <a:r>
              <a:t/>
            </a:r>
            <a:endParaRPr sz="2200">
              <a:solidFill>
                <a:schemeClr val="dk1"/>
              </a:solidFill>
              <a:latin typeface="Arial"/>
              <a:ea typeface="Arial"/>
              <a:cs typeface="Arial"/>
              <a:sym typeface="Arial"/>
            </a:endParaRPr>
          </a:p>
        </p:txBody>
      </p:sp>
      <p:sp>
        <p:nvSpPr>
          <p:cNvPr id="172" name="Google Shape;172;p6"/>
          <p:cNvSpPr/>
          <p:nvPr/>
        </p:nvSpPr>
        <p:spPr>
          <a:xfrm>
            <a:off x="793790" y="3781782"/>
            <a:ext cx="6244709" cy="453509"/>
          </a:xfrm>
          <a:prstGeom prst="rect">
            <a:avLst/>
          </a:prstGeom>
          <a:noFill/>
          <a:ln>
            <a:noFill/>
          </a:ln>
        </p:spPr>
        <p:txBody>
          <a:bodyPr anchorCtr="0" anchor="t" bIns="0" lIns="0" spcFirstLastPara="1" rIns="0" wrap="square" tIns="0">
            <a:noAutofit/>
          </a:bodyPr>
          <a:lstStyle/>
          <a:p>
            <a:pPr indent="0" lvl="0" marL="0" marR="0" rtl="1" algn="ctr">
              <a:lnSpc>
                <a:spcPct val="126785"/>
              </a:lnSpc>
              <a:spcBef>
                <a:spcPts val="0"/>
              </a:spcBef>
              <a:spcAft>
                <a:spcPts val="0"/>
              </a:spcAft>
              <a:buClr>
                <a:srgbClr val="E0D6DE"/>
              </a:buClr>
              <a:buSzPts val="2800"/>
              <a:buFont typeface="Assistant"/>
              <a:buNone/>
            </a:pPr>
            <a:r>
              <a:rPr lang="en-US" sz="2800">
                <a:solidFill>
                  <a:srgbClr val="E0D6DE"/>
                </a:solidFill>
                <a:latin typeface="Assistant"/>
                <a:ea typeface="Assistant"/>
                <a:cs typeface="Assistant"/>
                <a:sym typeface="Assistant"/>
              </a:rPr>
              <a:t>זהו איזו תמונה אמיתית ואיזו מזויפת?</a:t>
            </a:r>
            <a:endParaRPr sz="2800">
              <a:solidFill>
                <a:schemeClr val="dk1"/>
              </a:solidFill>
              <a:latin typeface="Assistant"/>
              <a:ea typeface="Assistant"/>
              <a:cs typeface="Assistant"/>
              <a:sym typeface="Assistant"/>
            </a:endParaRPr>
          </a:p>
        </p:txBody>
      </p:sp>
      <p:sp>
        <p:nvSpPr>
          <p:cNvPr id="173" name="Google Shape;173;p6"/>
          <p:cNvSpPr/>
          <p:nvPr/>
        </p:nvSpPr>
        <p:spPr>
          <a:xfrm>
            <a:off x="793790" y="4439364"/>
            <a:ext cx="6244709" cy="453509"/>
          </a:xfrm>
          <a:prstGeom prst="rect">
            <a:avLst/>
          </a:prstGeom>
          <a:noFill/>
          <a:ln>
            <a:noFill/>
          </a:ln>
        </p:spPr>
        <p:txBody>
          <a:bodyPr anchorCtr="0" anchor="t" bIns="0" lIns="0" spcFirstLastPara="1" rIns="0" wrap="square" tIns="0">
            <a:noAutofit/>
          </a:bodyPr>
          <a:lstStyle/>
          <a:p>
            <a:pPr indent="0" lvl="0" marL="0" marR="0" rtl="1" algn="ctr">
              <a:lnSpc>
                <a:spcPct val="161363"/>
              </a:lnSpc>
              <a:spcBef>
                <a:spcPts val="0"/>
              </a:spcBef>
              <a:spcAft>
                <a:spcPts val="0"/>
              </a:spcAft>
              <a:buClr>
                <a:schemeClr val="dk1"/>
              </a:buClr>
              <a:buSzPts val="2200"/>
              <a:buFont typeface="Calibri"/>
              <a:buNone/>
            </a:pPr>
            <a:r>
              <a:t/>
            </a:r>
            <a:endParaRPr sz="2200">
              <a:solidFill>
                <a:schemeClr val="dk1"/>
              </a:solidFill>
              <a:latin typeface="Arial"/>
              <a:ea typeface="Arial"/>
              <a:cs typeface="Arial"/>
              <a:sym typeface="Arial"/>
            </a:endParaRPr>
          </a:p>
        </p:txBody>
      </p:sp>
      <p:pic>
        <p:nvPicPr>
          <p:cNvPr descr="preencoded.png" id="174" name="Google Shape;174;p6">
            <a:hlinkClick r:id="rId3"/>
          </p:cNvPr>
          <p:cNvPicPr preferRelativeResize="0"/>
          <p:nvPr/>
        </p:nvPicPr>
        <p:blipFill rotWithShape="1">
          <a:blip r:embed="rId4">
            <a:alphaModFix/>
          </a:blip>
          <a:srcRect b="0" l="0" r="0" t="0"/>
          <a:stretch/>
        </p:blipFill>
        <p:spPr>
          <a:xfrm>
            <a:off x="3148132" y="5148024"/>
            <a:ext cx="1535906" cy="623768"/>
          </a:xfrm>
          <a:prstGeom prst="rect">
            <a:avLst/>
          </a:prstGeom>
          <a:noFill/>
          <a:ln>
            <a:noFill/>
          </a:ln>
        </p:spPr>
      </p:pic>
      <p:pic>
        <p:nvPicPr>
          <p:cNvPr descr="preencoded.png" id="175" name="Google Shape;175;p6"/>
          <p:cNvPicPr preferRelativeResize="0"/>
          <p:nvPr/>
        </p:nvPicPr>
        <p:blipFill rotWithShape="1">
          <a:blip r:embed="rId5">
            <a:alphaModFix/>
          </a:blip>
          <a:srcRect b="0" l="0" r="0" t="0"/>
          <a:stretch/>
        </p:blipFill>
        <p:spPr>
          <a:xfrm>
            <a:off x="7599521" y="992386"/>
            <a:ext cx="6244709" cy="62447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8"/>
          <p:cNvSpPr/>
          <p:nvPr/>
        </p:nvSpPr>
        <p:spPr>
          <a:xfrm>
            <a:off x="8166021" y="1285756"/>
            <a:ext cx="5670590" cy="708779"/>
          </a:xfrm>
          <a:prstGeom prst="rect">
            <a:avLst/>
          </a:prstGeom>
          <a:noFill/>
          <a:ln>
            <a:noFill/>
          </a:ln>
        </p:spPr>
        <p:txBody>
          <a:bodyPr anchorCtr="0" anchor="t" bIns="0" lIns="0" spcFirstLastPara="1" rIns="0" wrap="square" tIns="0">
            <a:noAutofit/>
          </a:bodyPr>
          <a:lstStyle/>
          <a:p>
            <a:pPr indent="0" lvl="0" marL="0" marR="0" rtl="1" algn="r">
              <a:lnSpc>
                <a:spcPct val="124719"/>
              </a:lnSpc>
              <a:spcBef>
                <a:spcPts val="0"/>
              </a:spcBef>
              <a:spcAft>
                <a:spcPts val="0"/>
              </a:spcAft>
              <a:buClr>
                <a:srgbClr val="97B8FF"/>
              </a:buClr>
              <a:buSzPts val="4450"/>
              <a:buFont typeface="Assistant"/>
              <a:buNone/>
            </a:pPr>
            <a:r>
              <a:rPr lang="en-US" sz="4450">
                <a:solidFill>
                  <a:srgbClr val="97B8FF"/>
                </a:solidFill>
                <a:latin typeface="Assistant"/>
                <a:ea typeface="Assistant"/>
                <a:cs typeface="Assistant"/>
                <a:sym typeface="Assistant"/>
              </a:rPr>
              <a:t>איך מזהים דיפ פייק</a:t>
            </a:r>
            <a:endParaRPr sz="4450">
              <a:solidFill>
                <a:schemeClr val="dk1"/>
              </a:solidFill>
              <a:latin typeface="Arial"/>
              <a:ea typeface="Arial"/>
              <a:cs typeface="Arial"/>
              <a:sym typeface="Arial"/>
            </a:endParaRPr>
          </a:p>
        </p:txBody>
      </p:sp>
      <p:sp>
        <p:nvSpPr>
          <p:cNvPr id="182" name="Google Shape;182;p8"/>
          <p:cNvSpPr/>
          <p:nvPr/>
        </p:nvSpPr>
        <p:spPr>
          <a:xfrm>
            <a:off x="804148" y="2561511"/>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97B8FF"/>
              </a:buClr>
              <a:buSzPts val="2200"/>
              <a:buFont typeface="Assistant"/>
              <a:buNone/>
            </a:pPr>
            <a:r>
              <a:rPr b="1" lang="en-US" sz="2200">
                <a:solidFill>
                  <a:srgbClr val="97B8FF"/>
                </a:solidFill>
                <a:latin typeface="Assistant"/>
                <a:ea typeface="Assistant"/>
                <a:cs typeface="Assistant"/>
                <a:sym typeface="Assistant"/>
              </a:rPr>
              <a:t>חוסר סנכרון שפתיים-קול</a:t>
            </a:r>
            <a:endParaRPr b="1" sz="2200">
              <a:solidFill>
                <a:schemeClr val="dk1"/>
              </a:solidFill>
              <a:latin typeface="Arial"/>
              <a:ea typeface="Arial"/>
              <a:cs typeface="Arial"/>
              <a:sym typeface="Arial"/>
            </a:endParaRPr>
          </a:p>
        </p:txBody>
      </p:sp>
      <p:sp>
        <p:nvSpPr>
          <p:cNvPr id="183" name="Google Shape;183;p8"/>
          <p:cNvSpPr/>
          <p:nvPr/>
        </p:nvSpPr>
        <p:spPr>
          <a:xfrm>
            <a:off x="793790" y="3142655"/>
            <a:ext cx="2845594" cy="725805"/>
          </a:xfrm>
          <a:prstGeom prst="rect">
            <a:avLst/>
          </a:prstGeom>
          <a:noFill/>
          <a:ln>
            <a:noFill/>
          </a:ln>
        </p:spPr>
        <p:txBody>
          <a:bodyPr anchorCtr="0" anchor="t" bIns="0" lIns="0" spcFirstLastPara="1" rIns="0" wrap="square" tIns="0">
            <a:noAutofit/>
          </a:bodyPr>
          <a:lstStyle/>
          <a:p>
            <a:pPr indent="0" lvl="0" marL="0" marR="0" rtl="1" algn="r">
              <a:lnSpc>
                <a:spcPct val="129545"/>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תנועת השפתיים לא תואמת את הקול הנשמע</a:t>
            </a:r>
            <a:endParaRPr sz="2200">
              <a:solidFill>
                <a:schemeClr val="dk1"/>
              </a:solidFill>
              <a:latin typeface="Assistant"/>
              <a:ea typeface="Assistant"/>
              <a:cs typeface="Assistant"/>
              <a:sym typeface="Assistant"/>
            </a:endParaRPr>
          </a:p>
        </p:txBody>
      </p:sp>
      <p:pic>
        <p:nvPicPr>
          <p:cNvPr descr="preencoded.png" id="184" name="Google Shape;184;p8"/>
          <p:cNvPicPr preferRelativeResize="0"/>
          <p:nvPr/>
        </p:nvPicPr>
        <p:blipFill rotWithShape="1">
          <a:blip r:embed="rId3">
            <a:alphaModFix/>
          </a:blip>
          <a:srcRect b="0" l="0" r="0" t="0"/>
          <a:stretch/>
        </p:blipFill>
        <p:spPr>
          <a:xfrm>
            <a:off x="793790" y="4123611"/>
            <a:ext cx="2845594" cy="1946910"/>
          </a:xfrm>
          <a:prstGeom prst="rect">
            <a:avLst/>
          </a:prstGeom>
          <a:noFill/>
          <a:ln>
            <a:noFill/>
          </a:ln>
        </p:spPr>
      </p:pic>
      <p:sp>
        <p:nvSpPr>
          <p:cNvPr id="185" name="Google Shape;185;p8"/>
          <p:cNvSpPr/>
          <p:nvPr/>
        </p:nvSpPr>
        <p:spPr>
          <a:xfrm>
            <a:off x="4210764" y="2561511"/>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97B8FF"/>
              </a:buClr>
              <a:buSzPts val="2200"/>
              <a:buFont typeface="Assistant"/>
              <a:buNone/>
            </a:pPr>
            <a:r>
              <a:rPr b="1" lang="en-US" sz="2200">
                <a:solidFill>
                  <a:srgbClr val="97B8FF"/>
                </a:solidFill>
                <a:latin typeface="Assistant"/>
                <a:ea typeface="Assistant"/>
                <a:cs typeface="Assistant"/>
                <a:sym typeface="Assistant"/>
              </a:rPr>
              <a:t>תנועות לא טבעיות</a:t>
            </a:r>
            <a:endParaRPr b="1" sz="2200">
              <a:solidFill>
                <a:schemeClr val="dk1"/>
              </a:solidFill>
              <a:latin typeface="Arial"/>
              <a:ea typeface="Arial"/>
              <a:cs typeface="Arial"/>
              <a:sym typeface="Arial"/>
            </a:endParaRPr>
          </a:p>
        </p:txBody>
      </p:sp>
      <p:sp>
        <p:nvSpPr>
          <p:cNvPr id="186" name="Google Shape;186;p8"/>
          <p:cNvSpPr/>
          <p:nvPr/>
        </p:nvSpPr>
        <p:spPr>
          <a:xfrm>
            <a:off x="4200406" y="3142655"/>
            <a:ext cx="2845594" cy="725805"/>
          </a:xfrm>
          <a:prstGeom prst="rect">
            <a:avLst/>
          </a:prstGeom>
          <a:noFill/>
          <a:ln>
            <a:noFill/>
          </a:ln>
        </p:spPr>
        <p:txBody>
          <a:bodyPr anchorCtr="0" anchor="t" bIns="0" lIns="0" spcFirstLastPara="1" rIns="0" wrap="square" tIns="0">
            <a:noAutofit/>
          </a:bodyPr>
          <a:lstStyle/>
          <a:p>
            <a:pPr indent="0" lvl="0" marL="0" marR="0" rtl="1" algn="r">
              <a:lnSpc>
                <a:spcPct val="129545"/>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תנועות פנים או גוף שנראות מכניות או לא אנושיות</a:t>
            </a:r>
            <a:endParaRPr sz="2200">
              <a:solidFill>
                <a:schemeClr val="dk1"/>
              </a:solidFill>
              <a:latin typeface="Assistant"/>
              <a:ea typeface="Assistant"/>
              <a:cs typeface="Assistant"/>
              <a:sym typeface="Assistant"/>
            </a:endParaRPr>
          </a:p>
        </p:txBody>
      </p:sp>
      <p:pic>
        <p:nvPicPr>
          <p:cNvPr descr="preencoded.png" id="187" name="Google Shape;187;p8"/>
          <p:cNvPicPr preferRelativeResize="0"/>
          <p:nvPr/>
        </p:nvPicPr>
        <p:blipFill rotWithShape="1">
          <a:blip r:embed="rId4">
            <a:alphaModFix/>
          </a:blip>
          <a:srcRect b="0" l="0" r="0" t="0"/>
          <a:stretch/>
        </p:blipFill>
        <p:spPr>
          <a:xfrm>
            <a:off x="4200406" y="4123611"/>
            <a:ext cx="2845594" cy="1946910"/>
          </a:xfrm>
          <a:prstGeom prst="rect">
            <a:avLst/>
          </a:prstGeom>
          <a:noFill/>
          <a:ln>
            <a:noFill/>
          </a:ln>
        </p:spPr>
      </p:pic>
      <p:sp>
        <p:nvSpPr>
          <p:cNvPr id="188" name="Google Shape;188;p8"/>
          <p:cNvSpPr/>
          <p:nvPr/>
        </p:nvSpPr>
        <p:spPr>
          <a:xfrm>
            <a:off x="7617381" y="2561511"/>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97B8FF"/>
              </a:buClr>
              <a:buSzPts val="2200"/>
              <a:buFont typeface="Assistant"/>
              <a:buNone/>
            </a:pPr>
            <a:r>
              <a:rPr b="1" lang="en-US" sz="2200">
                <a:solidFill>
                  <a:srgbClr val="97B8FF"/>
                </a:solidFill>
                <a:latin typeface="Assistant"/>
                <a:ea typeface="Assistant"/>
                <a:cs typeface="Assistant"/>
                <a:sym typeface="Assistant"/>
              </a:rPr>
              <a:t>עיוותים בתמונה</a:t>
            </a:r>
            <a:endParaRPr b="1" sz="2200">
              <a:solidFill>
                <a:schemeClr val="dk1"/>
              </a:solidFill>
              <a:latin typeface="Arial"/>
              <a:ea typeface="Arial"/>
              <a:cs typeface="Arial"/>
              <a:sym typeface="Arial"/>
            </a:endParaRPr>
          </a:p>
        </p:txBody>
      </p:sp>
      <p:sp>
        <p:nvSpPr>
          <p:cNvPr id="189" name="Google Shape;189;p8"/>
          <p:cNvSpPr/>
          <p:nvPr/>
        </p:nvSpPr>
        <p:spPr>
          <a:xfrm>
            <a:off x="7607022" y="3142655"/>
            <a:ext cx="2845594" cy="725805"/>
          </a:xfrm>
          <a:prstGeom prst="rect">
            <a:avLst/>
          </a:prstGeom>
          <a:noFill/>
          <a:ln>
            <a:noFill/>
          </a:ln>
        </p:spPr>
        <p:txBody>
          <a:bodyPr anchorCtr="0" anchor="t" bIns="0" lIns="0" spcFirstLastPara="1" rIns="0" wrap="square" tIns="0">
            <a:noAutofit/>
          </a:bodyPr>
          <a:lstStyle/>
          <a:p>
            <a:pPr indent="0" lvl="0" marL="0" marR="0" rtl="1" algn="r">
              <a:lnSpc>
                <a:spcPct val="129545"/>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עיוותים או טשטושים לא טבעיים בתמונה</a:t>
            </a:r>
            <a:endParaRPr sz="2200">
              <a:solidFill>
                <a:schemeClr val="dk1"/>
              </a:solidFill>
              <a:latin typeface="Assistant"/>
              <a:ea typeface="Assistant"/>
              <a:cs typeface="Assistant"/>
              <a:sym typeface="Assistant"/>
            </a:endParaRPr>
          </a:p>
        </p:txBody>
      </p:sp>
      <p:pic>
        <p:nvPicPr>
          <p:cNvPr descr="preencoded.png" id="190" name="Google Shape;190;p8"/>
          <p:cNvPicPr preferRelativeResize="0"/>
          <p:nvPr/>
        </p:nvPicPr>
        <p:blipFill rotWithShape="1">
          <a:blip r:embed="rId5">
            <a:alphaModFix/>
          </a:blip>
          <a:srcRect b="0" l="0" r="0" t="0"/>
          <a:stretch/>
        </p:blipFill>
        <p:spPr>
          <a:xfrm>
            <a:off x="7607022" y="4123611"/>
            <a:ext cx="2845594" cy="1946910"/>
          </a:xfrm>
          <a:prstGeom prst="rect">
            <a:avLst/>
          </a:prstGeom>
          <a:noFill/>
          <a:ln>
            <a:noFill/>
          </a:ln>
        </p:spPr>
      </p:pic>
      <p:sp>
        <p:nvSpPr>
          <p:cNvPr id="191" name="Google Shape;191;p8"/>
          <p:cNvSpPr/>
          <p:nvPr/>
        </p:nvSpPr>
        <p:spPr>
          <a:xfrm>
            <a:off x="11023997" y="2561511"/>
            <a:ext cx="2835235" cy="35433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rgbClr val="97B8FF"/>
              </a:buClr>
              <a:buSzPts val="2200"/>
              <a:buFont typeface="Assistant"/>
              <a:buNone/>
            </a:pPr>
            <a:r>
              <a:rPr b="1" lang="en-US" sz="2200">
                <a:solidFill>
                  <a:srgbClr val="97B8FF"/>
                </a:solidFill>
                <a:latin typeface="Assistant"/>
                <a:ea typeface="Assistant"/>
                <a:cs typeface="Assistant"/>
                <a:sym typeface="Assistant"/>
              </a:rPr>
              <a:t>שינויי תאורה חריגים</a:t>
            </a:r>
            <a:endParaRPr b="1" sz="2200">
              <a:solidFill>
                <a:schemeClr val="dk1"/>
              </a:solidFill>
              <a:latin typeface="Arial"/>
              <a:ea typeface="Arial"/>
              <a:cs typeface="Arial"/>
              <a:sym typeface="Arial"/>
            </a:endParaRPr>
          </a:p>
        </p:txBody>
      </p:sp>
      <p:sp>
        <p:nvSpPr>
          <p:cNvPr id="192" name="Google Shape;192;p8"/>
          <p:cNvSpPr/>
          <p:nvPr/>
        </p:nvSpPr>
        <p:spPr>
          <a:xfrm>
            <a:off x="11013638" y="3142655"/>
            <a:ext cx="2845594" cy="725805"/>
          </a:xfrm>
          <a:prstGeom prst="rect">
            <a:avLst/>
          </a:prstGeom>
          <a:noFill/>
          <a:ln>
            <a:noFill/>
          </a:ln>
        </p:spPr>
        <p:txBody>
          <a:bodyPr anchorCtr="0" anchor="t" bIns="0" lIns="0" spcFirstLastPara="1" rIns="0" wrap="square" tIns="0">
            <a:noAutofit/>
          </a:bodyPr>
          <a:lstStyle/>
          <a:p>
            <a:pPr indent="0" lvl="0" marL="0" marR="0" rtl="1" algn="r">
              <a:lnSpc>
                <a:spcPct val="129545"/>
              </a:lnSpc>
              <a:spcBef>
                <a:spcPts val="0"/>
              </a:spcBef>
              <a:spcAft>
                <a:spcPts val="0"/>
              </a:spcAft>
              <a:buClr>
                <a:srgbClr val="E0D6DE"/>
              </a:buClr>
              <a:buSzPts val="2200"/>
              <a:buFont typeface="Assistant"/>
              <a:buNone/>
            </a:pPr>
            <a:r>
              <a:rPr lang="en-US" sz="2200">
                <a:solidFill>
                  <a:srgbClr val="E0D6DE"/>
                </a:solidFill>
                <a:latin typeface="Assistant"/>
                <a:ea typeface="Assistant"/>
                <a:cs typeface="Assistant"/>
                <a:sym typeface="Assistant"/>
              </a:rPr>
              <a:t>תאורה שמשתנה באופן לא הגיוני או לא עקבי</a:t>
            </a:r>
            <a:endParaRPr sz="2200">
              <a:solidFill>
                <a:schemeClr val="dk1"/>
              </a:solidFill>
              <a:latin typeface="Assistant"/>
              <a:ea typeface="Assistant"/>
              <a:cs typeface="Assistant"/>
              <a:sym typeface="Assistant"/>
            </a:endParaRPr>
          </a:p>
        </p:txBody>
      </p:sp>
      <p:pic>
        <p:nvPicPr>
          <p:cNvPr descr="preencoded.png" id="193" name="Google Shape;193;p8"/>
          <p:cNvPicPr preferRelativeResize="0"/>
          <p:nvPr/>
        </p:nvPicPr>
        <p:blipFill rotWithShape="1">
          <a:blip r:embed="rId6">
            <a:alphaModFix/>
          </a:blip>
          <a:srcRect b="0" l="0" r="0" t="0"/>
          <a:stretch/>
        </p:blipFill>
        <p:spPr>
          <a:xfrm>
            <a:off x="11013638" y="4123611"/>
            <a:ext cx="2845594" cy="1946910"/>
          </a:xfrm>
          <a:prstGeom prst="rect">
            <a:avLst/>
          </a:prstGeom>
          <a:noFill/>
          <a:ln>
            <a:noFill/>
          </a:ln>
        </p:spPr>
      </p:pic>
      <p:sp>
        <p:nvSpPr>
          <p:cNvPr id="194" name="Google Shape;194;p8"/>
          <p:cNvSpPr/>
          <p:nvPr/>
        </p:nvSpPr>
        <p:spPr>
          <a:xfrm>
            <a:off x="793790" y="6580823"/>
            <a:ext cx="13042821" cy="362903"/>
          </a:xfrm>
          <a:prstGeom prst="rect">
            <a:avLst/>
          </a:prstGeom>
          <a:noFill/>
          <a:ln>
            <a:noFill/>
          </a:ln>
        </p:spPr>
        <p:txBody>
          <a:bodyPr anchorCtr="0" anchor="t" bIns="0" lIns="0" spcFirstLastPara="1" rIns="0" wrap="square" tIns="0">
            <a:noAutofit/>
          </a:bodyPr>
          <a:lstStyle/>
          <a:p>
            <a:pPr indent="0" lvl="0" marL="0" marR="0" rtl="1" algn="r">
              <a:lnSpc>
                <a:spcPct val="162857"/>
              </a:lnSpc>
              <a:spcBef>
                <a:spcPts val="0"/>
              </a:spcBef>
              <a:spcAft>
                <a:spcPts val="0"/>
              </a:spcAft>
              <a:buClr>
                <a:schemeClr val="dk1"/>
              </a:buClr>
              <a:buSzPts val="1750"/>
              <a:buFont typeface="Calibri"/>
              <a:buNone/>
            </a:pPr>
            <a:r>
              <a:t/>
            </a:r>
            <a:endParaRPr sz="175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descr="preencoded.png" id="200" name="Google Shape;200;p9"/>
          <p:cNvPicPr preferRelativeResize="0"/>
          <p:nvPr/>
        </p:nvPicPr>
        <p:blipFill rotWithShape="1">
          <a:blip r:embed="rId3">
            <a:alphaModFix amt="20000"/>
          </a:blip>
          <a:srcRect b="0" l="0" r="0" t="0"/>
          <a:stretch/>
        </p:blipFill>
        <p:spPr>
          <a:xfrm>
            <a:off x="0" y="0"/>
            <a:ext cx="14630400" cy="8229600"/>
          </a:xfrm>
          <a:prstGeom prst="rect">
            <a:avLst/>
          </a:prstGeom>
          <a:noFill/>
          <a:ln>
            <a:noFill/>
          </a:ln>
        </p:spPr>
      </p:pic>
      <p:sp>
        <p:nvSpPr>
          <p:cNvPr id="201" name="Google Shape;201;p9"/>
          <p:cNvSpPr/>
          <p:nvPr/>
        </p:nvSpPr>
        <p:spPr>
          <a:xfrm>
            <a:off x="4479905" y="3202016"/>
            <a:ext cx="5670590" cy="894418"/>
          </a:xfrm>
          <a:prstGeom prst="rect">
            <a:avLst/>
          </a:prstGeom>
          <a:noFill/>
          <a:ln>
            <a:noFill/>
          </a:ln>
        </p:spPr>
        <p:txBody>
          <a:bodyPr anchorCtr="0" anchor="t" bIns="0" lIns="0" spcFirstLastPara="1" rIns="0" wrap="square" tIns="0">
            <a:noAutofit/>
          </a:bodyPr>
          <a:lstStyle/>
          <a:p>
            <a:pPr indent="0" lvl="0" marL="0" marR="0" rtl="1" algn="ctr">
              <a:lnSpc>
                <a:spcPct val="84090"/>
              </a:lnSpc>
              <a:spcBef>
                <a:spcPts val="0"/>
              </a:spcBef>
              <a:spcAft>
                <a:spcPts val="0"/>
              </a:spcAft>
              <a:buClr>
                <a:srgbClr val="97B8FF"/>
              </a:buClr>
              <a:buSzPts val="6600"/>
              <a:buFont typeface="Assistant"/>
              <a:buNone/>
            </a:pPr>
            <a:r>
              <a:rPr b="1" lang="en-US" sz="6600">
                <a:solidFill>
                  <a:srgbClr val="97B8FF"/>
                </a:solidFill>
                <a:latin typeface="Assistant"/>
                <a:ea typeface="Assistant"/>
                <a:cs typeface="Assistant"/>
                <a:sym typeface="Assistant"/>
              </a:rPr>
              <a:t>מוכנים למשימה 1 ?</a:t>
            </a:r>
            <a:endParaRPr b="1" sz="6600">
              <a:solidFill>
                <a:schemeClr val="dk1"/>
              </a:solidFill>
              <a:latin typeface="Assistant SemiBold"/>
              <a:ea typeface="Assistant SemiBold"/>
              <a:cs typeface="Assistant SemiBold"/>
              <a:sym typeface="Assistant SemiBold"/>
            </a:endParaRPr>
          </a:p>
        </p:txBody>
      </p:sp>
      <p:sp>
        <p:nvSpPr>
          <p:cNvPr id="202" name="Google Shape;202;p9"/>
          <p:cNvSpPr/>
          <p:nvPr/>
        </p:nvSpPr>
        <p:spPr>
          <a:xfrm>
            <a:off x="793790" y="3004899"/>
            <a:ext cx="396835" cy="396835"/>
          </a:xfrm>
          <a:prstGeom prst="roundRect">
            <a:avLst>
              <a:gd fmla="val 8574" name="adj"/>
            </a:avLst>
          </a:prstGeom>
          <a:solidFill>
            <a:srgbClr val="2626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9"/>
          <p:cNvSpPr/>
          <p:nvPr/>
        </p:nvSpPr>
        <p:spPr>
          <a:xfrm>
            <a:off x="793790" y="4340185"/>
            <a:ext cx="396835" cy="396835"/>
          </a:xfrm>
          <a:prstGeom prst="roundRect">
            <a:avLst>
              <a:gd fmla="val 8574" name="adj"/>
            </a:avLst>
          </a:prstGeom>
          <a:solidFill>
            <a:srgbClr val="2626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
          <p:cNvSpPr/>
          <p:nvPr/>
        </p:nvSpPr>
        <p:spPr>
          <a:xfrm>
            <a:off x="793790" y="5675471"/>
            <a:ext cx="396835" cy="396835"/>
          </a:xfrm>
          <a:prstGeom prst="roundRect">
            <a:avLst>
              <a:gd fmla="val 8574" name="adj"/>
            </a:avLst>
          </a:prstGeom>
          <a:solidFill>
            <a:srgbClr val="2626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2024-11-20T22:34:43Z</dcterms:created>
  <dc:creator>PptxGenJS</dc:creator>
</cp:coreProperties>
</file>