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embeddedFontLst>
    <p:embeddedFont>
      <p:font typeface="Assistant SemiBold"/>
      <p:regular r:id="rId21"/>
      <p:bold r:id="rId22"/>
    </p:embeddedFont>
    <p:embeddedFont>
      <p:font typeface="Assistant"/>
      <p:regular r:id="rId23"/>
      <p:bold r:id="rId24"/>
    </p:embeddedFont>
    <p:embeddedFont>
      <p:font typeface="Assistant ExtraBold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jWle/g9juO0qpuoAfg4mJDqe4Q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AssistantSemiBold-bold.fntdata"/><Relationship Id="rId21" Type="http://schemas.openxmlformats.org/officeDocument/2006/relationships/font" Target="fonts/AssistantSemiBold-regular.fntdata"/><Relationship Id="rId24" Type="http://schemas.openxmlformats.org/officeDocument/2006/relationships/font" Target="fonts/Assistant-bold.fntdata"/><Relationship Id="rId23" Type="http://schemas.openxmlformats.org/officeDocument/2006/relationships/font" Target="fonts/Assistan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AssistantExtra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8" name="Google Shape;258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2" name="Google Shape;27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2" name="Google Shape;29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06" name="Google Shape;306;p1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5" name="Google Shape;315;p1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7" name="Google Shape;327;p1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לקראת הרחבה בנושא קבלת החלטות נדון בנושא זה.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הפרסומת מ-2013 ל</a:t>
            </a:r>
            <a:r>
              <a:rPr lang="iw-IL" sz="14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שוש</a:t>
            </a:r>
            <a:r>
              <a:rPr lang="iw-IL" sz="1400"/>
              <a:t> של עלית אמנם נתפסת כ"חצופה", אבל מאפשרת לפתוח דיון בנושא מי מקבל את ההחלטות.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אפשר להוביל את הדיון על הסרטון (ואת הציטוטים בשקופיות הבאות) לשלב הבא של נושא קבלת החלטות – ההשפעות / השלכות של ההחלטות שלנו.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בחירה חופשית - בראי היהדות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כדאי ואף מומלץ להביא מקורות המתאימים לבית הספר ולתלמידים.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ניתן להיעזר גם בנספחים: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 The road not taken - פואמה שרוב התלמידים מכירים מלימודי אנגלית כחלק מהבגרות הפנימית בספרות אנגלית.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לבחור נכון - השיר של אמיר דדון.</a:t>
            </a:r>
            <a:endParaRPr sz="1400"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בחירה חופשית - בראי הפילוסופיה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כדאי ואף מומלץ להביא מקורות המתאימים לבית הספר ולתלמידים.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ניתן להיעזר גם בנספחים: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 The road not taken - פואמה שרוב התלמידים מכירים מלימודי אנגלית כחלק מהבגרות הפנימית בספרות אנגלית.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לבחור נכון - השיר של אמיר דדון.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מיקוד בדרך קבלת ההחלטה - החלטה רציונלית? דחף? לחץ חברתי?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 sz="1400"/>
              <a:t>מיקוד בדרך קבלת ההחלטה - החלטה רציונלית? דחף? לחץ חברתי?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8" name="Google Shape;18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4" name="Google Shape;20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16" name="Google Shape;16;p18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10750100" y="5885199"/>
            <a:ext cx="1166736" cy="70463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/>
          <p:nvPr/>
        </p:nvSpPr>
        <p:spPr>
          <a:xfrm>
            <a:off x="-2" y="6735167"/>
            <a:ext cx="12192003" cy="122803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-3599" y="3595"/>
            <a:ext cx="4748804" cy="2660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35;p15" id="19" name="Google Shape;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340012" y="5995920"/>
            <a:ext cx="682659" cy="40806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282810" y="6070753"/>
            <a:ext cx="408407" cy="44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12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12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12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12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12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12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12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12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12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1" name="Google Shape;21;p18"/>
          <p:cNvSpPr txBox="1"/>
          <p:nvPr/>
        </p:nvSpPr>
        <p:spPr>
          <a:xfrm>
            <a:off x="9516423" y="75564"/>
            <a:ext cx="25062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b="0" i="0" lang="iw-IL" sz="1733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מבוא לקבלת החלטות</a:t>
            </a:r>
            <a:endParaRPr b="0" i="0" sz="16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18"/>
          <p:cNvCxnSpPr/>
          <p:nvPr/>
        </p:nvCxnSpPr>
        <p:spPr>
          <a:xfrm>
            <a:off x="10004612" y="593612"/>
            <a:ext cx="1899994" cy="0"/>
          </a:xfrm>
          <a:prstGeom prst="straightConnector1">
            <a:avLst/>
          </a:prstGeom>
          <a:noFill/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" name="Google Shape;77;p2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6" name="Google Shape;26;p1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9" name="Google Shape;69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4.png"/><Relationship Id="rId6" Type="http://schemas.openxmlformats.org/officeDocument/2006/relationships/image" Target="../media/image19.png"/><Relationship Id="rId7" Type="http://schemas.openxmlformats.org/officeDocument/2006/relationships/image" Target="../media/image11.png"/><Relationship Id="rId8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hyperlink" Target="https://pixabay.com/illustrations/search/challenge/" TargetMode="Externa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google.com/url?q=https://www.youtube.com/watch?v%3DMSE9_GTEs8w&amp;sa=D&amp;source=docs&amp;ust=1687073809626588&amp;usg=AOvVaw3BHtNBJi9J-uPyJ0JVq4Jz" TargetMode="External"/><Relationship Id="rId10" Type="http://schemas.openxmlformats.org/officeDocument/2006/relationships/hyperlink" Target="https://www.google.com/url?q=https://youtu.be/_MqfxuAgME4&amp;sa=D&amp;source=docs&amp;ust=1687073809626528&amp;usg=AOvVaw3BXRwCwgv0ztByJFlMIS1n" TargetMode="External"/><Relationship Id="rId13" Type="http://schemas.openxmlformats.org/officeDocument/2006/relationships/hyperlink" Target="https://www.google.com/url?q=https://www.youtube.com/watch?v%3Dfyq6kSzYU-s&amp;sa=D&amp;source=docs&amp;ust=1687073809626711&amp;usg=AOvVaw2kThruNrfFuEDxbgb-IT-D" TargetMode="External"/><Relationship Id="rId12" Type="http://schemas.openxmlformats.org/officeDocument/2006/relationships/hyperlink" Target="https://www.google.com/url?q=https://www.youtube.com/watch?v%3Dv4i947UfBfM&amp;sa=D&amp;source=docs&amp;ust=1687073809626650&amp;usg=AOvVaw0vZWTy7jys3nE9D8dw0k36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google.com/url?q=https://youtu.be/9YRjX3A_8cM&amp;sa=D&amp;source=docs&amp;ust=1687073809625986&amp;usg=AOvVaw0iiefsoipnXxHOkfHtQB1A" TargetMode="External"/><Relationship Id="rId4" Type="http://schemas.openxmlformats.org/officeDocument/2006/relationships/hyperlink" Target="https://www.google.com/url?q=https://youtu.be/AXJRVVgz5aU&amp;sa=D&amp;source=docs&amp;ust=1687073809626135&amp;usg=AOvVaw26XylhTMuw6jmn3lxA2Ncd" TargetMode="External"/><Relationship Id="rId9" Type="http://schemas.openxmlformats.org/officeDocument/2006/relationships/hyperlink" Target="https://www.google.com/url?q=https://youtu.be/D4tvZJGNIhM&amp;sa=D&amp;source=docs&amp;ust=1687073809626471&amp;usg=AOvVaw3zglA3wVXyoFClMUxiQyls" TargetMode="External"/><Relationship Id="rId5" Type="http://schemas.openxmlformats.org/officeDocument/2006/relationships/hyperlink" Target="https://www.youtube.com/watch?v=0eE-L1ErZQI" TargetMode="External"/><Relationship Id="rId6" Type="http://schemas.openxmlformats.org/officeDocument/2006/relationships/hyperlink" Target="https://www.google.com/url?q=https://youtu.be/sWpmtOdEvfw&amp;sa=D&amp;source=docs&amp;ust=1687073809626280&amp;usg=AOvVaw0Md6i3dMxx41I78v6FDlVG" TargetMode="External"/><Relationship Id="rId7" Type="http://schemas.openxmlformats.org/officeDocument/2006/relationships/hyperlink" Target="https://youtu.be/Tid44iy6Rjs" TargetMode="External"/><Relationship Id="rId8" Type="http://schemas.openxmlformats.org/officeDocument/2006/relationships/hyperlink" Target="https://youtu.be/mObtHkqoL2k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poetryfoundation.org/poets/robert-frost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5" Type="http://schemas.openxmlformats.org/officeDocument/2006/relationships/hyperlink" Target="https://www.youtube.com/watch?v=ZbbBSfx-BXI" TargetMode="External"/><Relationship Id="rId6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5" Type="http://schemas.openxmlformats.org/officeDocument/2006/relationships/image" Target="../media/image21.pn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2.png"/><Relationship Id="rId6" Type="http://schemas.openxmlformats.org/officeDocument/2006/relationships/image" Target="../media/image9.png"/><Relationship Id="rId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5;p13" id="96" name="Google Shape;96;p1"/>
          <p:cNvPicPr preferRelativeResize="0"/>
          <p:nvPr/>
        </p:nvPicPr>
        <p:blipFill rotWithShape="1">
          <a:blip r:embed="rId3">
            <a:alphaModFix/>
          </a:blip>
          <a:srcRect b="25722" l="4362" r="4571" t="19277"/>
          <a:stretch/>
        </p:blipFill>
        <p:spPr>
          <a:xfrm>
            <a:off x="9039693" y="636896"/>
            <a:ext cx="2221737" cy="1341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97" name="Google Shape;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7533285" y="2040496"/>
            <a:ext cx="403839" cy="8912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7139728" y="2715263"/>
            <a:ext cx="4121701" cy="17062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iw-IL" sz="48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מבוא</a:t>
            </a:r>
            <a:br>
              <a:rPr b="0" i="0" lang="iw-IL" sz="48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b="0" i="0" lang="iw-IL" sz="48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לקבלת החלטות</a:t>
            </a:r>
            <a:endParaRPr b="0" i="0" sz="1600" u="none" cap="none" strike="noStrike">
              <a:solidFill>
                <a:srgbClr val="00ACE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46340" y="5867255"/>
            <a:ext cx="11917296" cy="8292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2;p13" id="100" name="Google Shape;10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33876">
            <a:off x="10240547" y="5108266"/>
            <a:ext cx="1117048" cy="667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9933938" y="44547"/>
            <a:ext cx="2113721" cy="6876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11432" y="869230"/>
            <a:ext cx="4874399" cy="516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/>
          <p:nvPr>
            <p:ph idx="12" type="sldNum"/>
          </p:nvPr>
        </p:nvSpPr>
        <p:spPr>
          <a:xfrm>
            <a:off x="282810" y="6070753"/>
            <a:ext cx="4083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39" name="Google Shape;239;p10"/>
          <p:cNvSpPr txBox="1"/>
          <p:nvPr/>
        </p:nvSpPr>
        <p:spPr>
          <a:xfrm>
            <a:off x="6973374" y="681200"/>
            <a:ext cx="46509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b="0" i="0" lang="iw-IL" sz="3733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מעגלי ההשפעה</a:t>
            </a:r>
            <a:endParaRPr b="0" i="0" sz="3733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240" name="Google Shape;24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887841" y="990446"/>
            <a:ext cx="362592" cy="80017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0"/>
          <p:cNvSpPr txBox="1"/>
          <p:nvPr/>
        </p:nvSpPr>
        <p:spPr>
          <a:xfrm>
            <a:off x="7600299" y="1960138"/>
            <a:ext cx="2643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ההחלטה משפיעה רק עליי, היא תלויה בי, התוצאה שלה תשפיע רק עליי ואין חשש שהיא תשפיע על אדם נוסף </a:t>
            </a:r>
            <a:endParaRPr b="0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או תזיק לאדם נוסף</a:t>
            </a:r>
            <a:endParaRPr b="0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חוץ ממני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0"/>
          <p:cNvSpPr txBox="1"/>
          <p:nvPr/>
        </p:nvSpPr>
        <p:spPr>
          <a:xfrm>
            <a:off x="7847233" y="1583274"/>
            <a:ext cx="214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אישי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5072364" y="2381419"/>
            <a:ext cx="2251500" cy="11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ההחלטה משפיעה על הסביבה הקרובה אליי - המשפחה, החבר/ה.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5124317" y="1994084"/>
            <a:ext cx="214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סביבה מיידית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2290022" y="2233443"/>
            <a:ext cx="22515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ההחלטה משפיעה על הסביבה היומיות הקרובה אליי - קולגות לעבודה, חברים לספסל הלימודים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2341969" y="1851309"/>
            <a:ext cx="214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מעגל ראשון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6364679" y="4661532"/>
            <a:ext cx="23559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ההחלטה משפיעה על הסביבה שנמצאת פיזית סביבי אבל לא בהכרח קשורה אליי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6468707" y="4274727"/>
            <a:ext cx="214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מעגל שני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 txBox="1"/>
          <p:nvPr/>
        </p:nvSpPr>
        <p:spPr>
          <a:xfrm>
            <a:off x="3400993" y="4532523"/>
            <a:ext cx="2697000" cy="17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ההחלטה משפיעה על ישות או גוף שאינם קרובים אליי משפחתית, פיזית או יומיומית אבל ההשלכות של ההחלטה ישפיעו עליהם כ"הדף משני"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3675669" y="4145718"/>
            <a:ext cx="214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השפעה עקיפה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/>
          <p:nvPr/>
        </p:nvSpPr>
        <p:spPr>
          <a:xfrm>
            <a:off x="1966925" y="1451825"/>
            <a:ext cx="2925000" cy="2925000"/>
          </a:xfrm>
          <a:prstGeom prst="ellipse">
            <a:avLst/>
          </a:prstGeom>
          <a:noFill/>
          <a:ln cap="flat" cmpd="sng" w="2857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4720325" y="1451824"/>
            <a:ext cx="2925000" cy="2925000"/>
          </a:xfrm>
          <a:prstGeom prst="ellipse">
            <a:avLst/>
          </a:prstGeom>
          <a:noFill/>
          <a:ln cap="flat" cmpd="sng" w="28575">
            <a:solidFill>
              <a:srgbClr val="2327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7504326" y="1451837"/>
            <a:ext cx="2925000" cy="2925000"/>
          </a:xfrm>
          <a:prstGeom prst="ellipse">
            <a:avLst/>
          </a:prstGeom>
          <a:noFill/>
          <a:ln cap="flat" cmpd="sng" w="28575">
            <a:solidFill>
              <a:srgbClr val="FEC2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6070199" y="3778124"/>
            <a:ext cx="2925000" cy="2925000"/>
          </a:xfrm>
          <a:prstGeom prst="ellipse">
            <a:avLst/>
          </a:prstGeom>
          <a:noFill/>
          <a:ln cap="flat" cmpd="sng" w="2857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3312675" y="3778125"/>
            <a:ext cx="2925000" cy="2925000"/>
          </a:xfrm>
          <a:prstGeom prst="ellipse">
            <a:avLst/>
          </a:prstGeom>
          <a:noFill/>
          <a:ln cap="flat" cmpd="sng" w="28575">
            <a:solidFill>
              <a:srgbClr val="FEC22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/>
          <p:nvPr>
            <p:ph idx="12" type="sldNum"/>
          </p:nvPr>
        </p:nvSpPr>
        <p:spPr>
          <a:xfrm>
            <a:off x="282810" y="6070753"/>
            <a:ext cx="4083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61" name="Google Shape;261;p11"/>
          <p:cNvSpPr txBox="1"/>
          <p:nvPr/>
        </p:nvSpPr>
        <p:spPr>
          <a:xfrm>
            <a:off x="5692268" y="681197"/>
            <a:ext cx="5932051" cy="9428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b="0" i="0" lang="iw-IL" sz="3733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השלכות</a:t>
            </a:r>
            <a:endParaRPr b="0" i="0" sz="3733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262" name="Google Shape;26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9037450" y="601484"/>
            <a:ext cx="362592" cy="80017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1"/>
          <p:cNvSpPr txBox="1"/>
          <p:nvPr/>
        </p:nvSpPr>
        <p:spPr>
          <a:xfrm>
            <a:off x="4450814" y="1597949"/>
            <a:ext cx="7069907" cy="590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1" i="0" lang="iw-IL" sz="22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 תהיה ההשפעה / תוצאה של ההחלטה שהתקבלה?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1"/>
          <p:cNvSpPr txBox="1"/>
          <p:nvPr/>
        </p:nvSpPr>
        <p:spPr>
          <a:xfrm>
            <a:off x="8524813" y="4011851"/>
            <a:ext cx="2147713" cy="923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לאיזה טווח זמן ההחלטה משפיעה?</a:t>
            </a:r>
            <a:endParaRPr b="0" i="0" sz="2400" u="none" cap="none" strike="noStrike">
              <a:solidFill>
                <a:schemeClr val="dk1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65" name="Google Shape;265;p11"/>
          <p:cNvSpPr txBox="1"/>
          <p:nvPr/>
        </p:nvSpPr>
        <p:spPr>
          <a:xfrm>
            <a:off x="5166063" y="4011851"/>
            <a:ext cx="2147713" cy="5539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מה גודל ההשפעה?</a:t>
            </a:r>
            <a:endParaRPr b="0" i="0" sz="2400" u="none" cap="none" strike="noStrike">
              <a:solidFill>
                <a:schemeClr val="dk1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66" name="Google Shape;266;p11"/>
          <p:cNvSpPr txBox="1"/>
          <p:nvPr/>
        </p:nvSpPr>
        <p:spPr>
          <a:xfrm>
            <a:off x="1679224" y="4011851"/>
            <a:ext cx="2147713" cy="5539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מי עוד מושפע?</a:t>
            </a:r>
            <a:endParaRPr b="0" i="0" sz="2400" u="none" cap="none" strike="noStrike">
              <a:solidFill>
                <a:schemeClr val="dk1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67" name="Google Shape;26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62870" y="2933761"/>
            <a:ext cx="968661" cy="990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89192" y="2779733"/>
            <a:ext cx="1127778" cy="113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08080" y="2933761"/>
            <a:ext cx="663680" cy="990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"/>
          <p:cNvSpPr txBox="1"/>
          <p:nvPr>
            <p:ph idx="12" type="sldNum"/>
          </p:nvPr>
        </p:nvSpPr>
        <p:spPr>
          <a:xfrm>
            <a:off x="282810" y="6070753"/>
            <a:ext cx="4083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75" name="Google Shape;275;p12"/>
          <p:cNvSpPr txBox="1"/>
          <p:nvPr/>
        </p:nvSpPr>
        <p:spPr>
          <a:xfrm>
            <a:off x="5686563" y="682704"/>
            <a:ext cx="5932051" cy="9428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b="0" i="0" lang="iw-IL" sz="3733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דרך קבלת ההחלטה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2"/>
          <p:cNvSpPr txBox="1"/>
          <p:nvPr/>
        </p:nvSpPr>
        <p:spPr>
          <a:xfrm>
            <a:off x="7463950" y="2493102"/>
            <a:ext cx="3717124" cy="5231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ניסיון אישי מהעבר / תחושת בטן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93;p14" id="277" name="Google Shape;2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0430" y="1898541"/>
            <a:ext cx="664165" cy="60119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2"/>
          <p:cNvSpPr txBox="1"/>
          <p:nvPr/>
        </p:nvSpPr>
        <p:spPr>
          <a:xfrm>
            <a:off x="5750806" y="5061684"/>
            <a:ext cx="2565782" cy="5231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המלצה של אדם אחר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91;p14" id="279" name="Google Shape;27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0022" y="4541608"/>
            <a:ext cx="587351" cy="531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280" name="Google Shape;28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173668">
            <a:off x="6995265" y="402048"/>
            <a:ext cx="362592" cy="80017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2"/>
          <p:cNvSpPr txBox="1"/>
          <p:nvPr/>
        </p:nvSpPr>
        <p:spPr>
          <a:xfrm>
            <a:off x="5211654" y="2462273"/>
            <a:ext cx="1103636" cy="5231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זרימה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95;p14" id="282" name="Google Shape;28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69795" y="1908876"/>
            <a:ext cx="587355" cy="531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2;p14" id="283" name="Google Shape;283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56047" y="4550986"/>
            <a:ext cx="557423" cy="50458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2"/>
          <p:cNvSpPr txBox="1"/>
          <p:nvPr/>
        </p:nvSpPr>
        <p:spPr>
          <a:xfrm>
            <a:off x="3326335" y="5061684"/>
            <a:ext cx="2016846" cy="5231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מבוססת נתונים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"/>
          <p:cNvSpPr txBox="1"/>
          <p:nvPr/>
        </p:nvSpPr>
        <p:spPr>
          <a:xfrm>
            <a:off x="1205736" y="2462273"/>
            <a:ext cx="2867882" cy="5231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קביעה על ידי אדם אחר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8018005" y="2913702"/>
            <a:ext cx="2609014" cy="15141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החלטה על פי ניסיון מהעבר בהתבסס על התחושות הסובייקטיביות שלי מחוויה (חיוביות או שלילית) דומה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2"/>
          <p:cNvSpPr txBox="1"/>
          <p:nvPr/>
        </p:nvSpPr>
        <p:spPr>
          <a:xfrm>
            <a:off x="4693186" y="2882873"/>
            <a:ext cx="2140572" cy="5169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להחליט שלא להחליט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1597463" y="2882873"/>
            <a:ext cx="2084428" cy="849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ציווי או הוראה של אדם אחר בעל סמכות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45659" y="1906699"/>
            <a:ext cx="788036" cy="525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"/>
          <p:cNvSpPr txBox="1"/>
          <p:nvPr/>
        </p:nvSpPr>
        <p:spPr>
          <a:xfrm>
            <a:off x="-838202" y="1273583"/>
            <a:ext cx="13763631" cy="2605671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33"/>
              <a:buFont typeface="Arial"/>
              <a:buNone/>
            </a:pPr>
            <a:r>
              <a:rPr b="0" i="0" lang="iw-IL" sz="15333" u="none" cap="none" strike="noStrik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3"/>
          <p:cNvSpPr txBox="1"/>
          <p:nvPr/>
        </p:nvSpPr>
        <p:spPr>
          <a:xfrm>
            <a:off x="1079653" y="3506353"/>
            <a:ext cx="9926028" cy="1066754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33"/>
              <a:buFont typeface="Arial"/>
              <a:buNone/>
            </a:pPr>
            <a:r>
              <a:rPr b="0" i="0" lang="iw-IL" sz="5333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 בעיקר בידיים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3"/>
          <p:cNvSpPr/>
          <p:nvPr/>
        </p:nvSpPr>
        <p:spPr>
          <a:xfrm>
            <a:off x="-6833" y="6735167"/>
            <a:ext cx="12192001" cy="122803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60925" lIns="60925" spcFirstLastPara="1" rIns="60925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7" name="Google Shape;297;p13"/>
          <p:cNvCxnSpPr/>
          <p:nvPr/>
        </p:nvCxnSpPr>
        <p:spPr>
          <a:xfrm>
            <a:off x="5231267" y="6116198"/>
            <a:ext cx="1622803" cy="4"/>
          </a:xfrm>
          <a:prstGeom prst="straightConnector1">
            <a:avLst/>
          </a:prstGeom>
          <a:noFill/>
          <a:ln cap="flat" cmpd="sng" w="2857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Google Shape;439;p23" id="298" name="Google Shape;29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43806">
            <a:off x="902830" y="642832"/>
            <a:ext cx="571636" cy="1261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40;p23" id="299" name="Google Shape;29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33876">
            <a:off x="10051722" y="716412"/>
            <a:ext cx="1489393" cy="89026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3"/>
          <p:cNvSpPr txBox="1"/>
          <p:nvPr/>
        </p:nvSpPr>
        <p:spPr>
          <a:xfrm>
            <a:off x="1453633" y="4055026"/>
            <a:ext cx="9164400" cy="135411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121850" spcFirstLastPara="1" rIns="121850" wrap="square" tIns="121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iw-IL" sz="7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442;p23" id="301" name="Google Shape;30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49668" y="1150098"/>
            <a:ext cx="2572337" cy="207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3"/>
          <p:cNvSpPr txBox="1"/>
          <p:nvPr/>
        </p:nvSpPr>
        <p:spPr>
          <a:xfrm>
            <a:off x="1299991" y="6122683"/>
            <a:ext cx="9164400" cy="6232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כל התמונות במצגת נלקחו מאתר . </a:t>
            </a:r>
            <a:r>
              <a:rPr b="0" i="0" lang="iw-IL" sz="1800" u="sng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https://pixabay.com/illustrations/search/challenge/</a:t>
            </a:r>
            <a:endParaRPr b="0" i="0" sz="1800" u="none" cap="none" strike="noStrike">
              <a:solidFill>
                <a:srgbClr val="918D8E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כלל דמויות המדענים במצגת נלקחו מחברת G-STAT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/>
          <p:nvPr/>
        </p:nvSpPr>
        <p:spPr>
          <a:xfrm>
            <a:off x="5895514" y="1415887"/>
            <a:ext cx="5723100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רשימת סרטונים נוספים לפתיח לשיעור</a:t>
            </a:r>
            <a:endParaRPr b="0" i="0" sz="24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09" name="Google Shape;309;p14"/>
          <p:cNvSpPr txBox="1"/>
          <p:nvPr/>
        </p:nvSpPr>
        <p:spPr>
          <a:xfrm>
            <a:off x="6383742" y="2142366"/>
            <a:ext cx="5234871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  <a:t>תרשים קבלת החלטות (הומור) </a:t>
            </a:r>
            <a:b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  <a:t> </a:t>
            </a:r>
            <a:r>
              <a:rPr b="0" i="0" lang="iw-IL" sz="1800" u="sng" cap="none" strike="noStrike">
                <a:solidFill>
                  <a:srgbClr val="0B57D0"/>
                </a:solid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https://youtu.be/9YRjX3A_8cM</a:t>
            </a:r>
            <a:br>
              <a:rPr b="0" i="0" lang="iw-IL" sz="1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br>
              <a:rPr b="0" i="0" lang="iw-IL" sz="1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  <a:t>"הבית הלבן" - תגובה בלתי פרופורציונלית</a:t>
            </a:r>
            <a:b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sng" cap="none" strike="noStrike">
                <a:solidFill>
                  <a:srgbClr val="0B57D0"/>
                </a:solid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https://youtu.be/AXJRVVgz5aU</a:t>
            </a:r>
            <a:br>
              <a:rPr b="0" i="0" lang="iw-IL" sz="1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br>
              <a:rPr b="0" i="0" lang="iw-IL" sz="1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  <a:t>היהודים באים" – רפול"</a:t>
            </a:r>
            <a:b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  <a:t> </a:t>
            </a:r>
            <a:r>
              <a:rPr b="0" i="0" lang="iw-IL" sz="1800" u="sng" cap="none" strike="noStrike">
                <a:solidFill>
                  <a:srgbClr val="0B57D0"/>
                </a:solidFill>
                <a:latin typeface="Assistant"/>
                <a:ea typeface="Assistant"/>
                <a:cs typeface="Assistant"/>
                <a:sym typeface="Assistan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https://www.youtube.com/watch?v=0eE-L1ErZQI</a:t>
            </a:r>
            <a:br>
              <a:rPr b="0" i="0" lang="iw-IL" sz="1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br>
              <a:rPr b="0" i="0" lang="iw-IL" sz="1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  <a:t>"הבית הלבן" - </a:t>
            </a:r>
            <a:r>
              <a:rPr b="0" i="0" lang="iw-IL" sz="1800" u="sng" cap="none" strike="noStrike">
                <a:solidFill>
                  <a:srgbClr val="0B57D0"/>
                </a:solidFill>
                <a:latin typeface="Assistant"/>
                <a:ea typeface="Assistant"/>
                <a:cs typeface="Assistant"/>
                <a:sym typeface="Assistan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https://youtu.be/sWpmtOdEvfw</a:t>
            </a:r>
            <a:br>
              <a:rPr b="0" i="0" lang="iw-IL" sz="1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br>
              <a:rPr b="0" i="0" lang="iw-IL" sz="1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  <a:t>אפולו 13 - </a:t>
            </a:r>
            <a:r>
              <a:rPr b="0" i="0" lang="iw-IL" sz="1800" u="sng" cap="none" strike="noStrike">
                <a:solidFill>
                  <a:srgbClr val="0B57D0"/>
                </a:solidFill>
                <a:latin typeface="Assistant"/>
                <a:ea typeface="Assistant"/>
                <a:cs typeface="Assistant"/>
                <a:sym typeface="Assistan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https://youtu.be/Tid44iy6Rjs</a:t>
            </a:r>
            <a:endParaRPr b="0" i="0" sz="18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10" name="Google Shape;310;p14"/>
          <p:cNvSpPr txBox="1"/>
          <p:nvPr/>
        </p:nvSpPr>
        <p:spPr>
          <a:xfrm>
            <a:off x="1251791" y="2142366"/>
            <a:ext cx="5234871" cy="45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  <a:t>החלטה של פיטר גריפין -</a:t>
            </a:r>
            <a:b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sng" cap="none" strike="noStrike">
                <a:solidFill>
                  <a:srgbClr val="0B57D0"/>
                </a:solidFill>
                <a:latin typeface="Assistant"/>
                <a:ea typeface="Assistant"/>
                <a:cs typeface="Assistant"/>
                <a:sym typeface="Assistan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https://youtu.be/mObtHkqoL2k </a:t>
            </a:r>
            <a:endParaRPr b="0" i="0" sz="1800" u="sng" cap="none" strike="noStrike">
              <a:solidFill>
                <a:srgbClr val="0B57D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sng" cap="none" strike="noStrike">
              <a:solidFill>
                <a:srgbClr val="0B57D0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  <a:t>סימפסון - </a:t>
            </a:r>
            <a:r>
              <a:rPr b="0" i="0" lang="iw-IL" sz="1800" u="sng" cap="none" strike="noStrike">
                <a:solidFill>
                  <a:srgbClr val="0B57D0"/>
                </a:solidFill>
                <a:latin typeface="Assistant"/>
                <a:ea typeface="Assistant"/>
                <a:cs typeface="Assistant"/>
                <a:sym typeface="Assistan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https://youtu.be/D4tvZJGNIhM</a:t>
            </a:r>
            <a:br>
              <a:rPr b="0" i="0" lang="iw-IL" sz="1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br>
              <a:rPr b="0" i="0" lang="iw-IL" sz="1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  <a:t>סימפסון 2 -  </a:t>
            </a:r>
            <a:r>
              <a:rPr b="0" i="0" lang="iw-IL" sz="1800" u="sng" cap="none" strike="noStrike">
                <a:solidFill>
                  <a:srgbClr val="0B57D0"/>
                </a:solidFill>
                <a:latin typeface="Assistant"/>
                <a:ea typeface="Assistant"/>
                <a:cs typeface="Assistant"/>
                <a:sym typeface="Assistan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https://youtu.be/_MqfxuAgME4</a:t>
            </a:r>
            <a:br>
              <a:rPr b="0" i="0" lang="iw-IL" sz="1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br>
              <a:rPr b="0" i="0" lang="iw-IL" sz="1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  <a:t>המתנה בתור - </a:t>
            </a:r>
            <a:r>
              <a:rPr b="0" i="0" lang="iw-IL" sz="1800" u="sng" cap="none" strike="noStrike">
                <a:solidFill>
                  <a:srgbClr val="0B57D0"/>
                </a:solidFill>
                <a:latin typeface="Assistant"/>
                <a:ea typeface="Assistant"/>
                <a:cs typeface="Assistant"/>
                <a:sym typeface="Assistant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https://www.youtube.com/watch?v=MSE9_GTEs8w</a:t>
            </a:r>
            <a:br>
              <a:rPr b="0" i="0" lang="iw-IL" sz="1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br>
              <a:rPr b="0" i="0" lang="iw-IL" sz="1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  <a:t>אפס ביחסי אנוש - </a:t>
            </a:r>
            <a:r>
              <a:rPr b="0" i="0" lang="iw-IL" sz="1800" u="sng" cap="none" strike="noStrike">
                <a:solidFill>
                  <a:srgbClr val="0B57D0"/>
                </a:solidFill>
                <a:latin typeface="Assistant"/>
                <a:ea typeface="Assistant"/>
                <a:cs typeface="Assistant"/>
                <a:sym typeface="Assistant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https://www.youtube.com/watch?v=v4i947UfBfM</a:t>
            </a:r>
            <a:br>
              <a:rPr b="0" i="0" lang="iw-IL" sz="1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br>
              <a:rPr b="0" i="0" lang="iw-IL" sz="1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  <a:t>גבעת חלפון - </a:t>
            </a:r>
            <a:br>
              <a:rPr b="0" i="0" lang="iw-IL" sz="1800" u="none" cap="none" strike="noStrike">
                <a:solidFill>
                  <a:srgbClr val="444746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sng" cap="none" strike="noStrike">
                <a:solidFill>
                  <a:srgbClr val="0B57D0"/>
                </a:solidFill>
                <a:latin typeface="Assistant"/>
                <a:ea typeface="Assistant"/>
                <a:cs typeface="Assistant"/>
                <a:sym typeface="Assistant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https://www.youtube.com/watch?v=fyq6kSzYU-s</a:t>
            </a:r>
            <a:endParaRPr b="0" i="0" sz="18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11" name="Google Shape;311;p14"/>
          <p:cNvSpPr txBox="1"/>
          <p:nvPr/>
        </p:nvSpPr>
        <p:spPr>
          <a:xfrm>
            <a:off x="5686563" y="682704"/>
            <a:ext cx="5932051" cy="9428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b="0" i="0" lang="iw-IL" sz="3733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את לא מחליטה עלי (נספחים)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"/>
          <p:cNvSpPr/>
          <p:nvPr/>
        </p:nvSpPr>
        <p:spPr>
          <a:xfrm>
            <a:off x="2283790" y="3885150"/>
            <a:ext cx="4354200" cy="280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Then took the other, as just as fair,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And having perhaps the better claim,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Because it was grassy and wanted wear;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Though as for that the passing there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Had worn them really about the same,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939800" y="2016713"/>
            <a:ext cx="4354200" cy="19389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Two roads diverged in a yellow wood,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And sorry I could not travel both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And be one traveler, long I stood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And looked down one as far as I could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To where it bent in the undergrowth;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19" name="Google Shape;319;p15"/>
          <p:cNvSpPr/>
          <p:nvPr/>
        </p:nvSpPr>
        <p:spPr>
          <a:xfrm>
            <a:off x="5554010" y="1614144"/>
            <a:ext cx="4354200" cy="273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And both that morning equally lay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In leaves no step had trodden black.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Oh, I kept the first for another day!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Yet knowing how way leads on to way,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I doubted if I should ever come back.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20" name="Google Shape;320;p15"/>
          <p:cNvSpPr/>
          <p:nvPr/>
        </p:nvSpPr>
        <p:spPr>
          <a:xfrm>
            <a:off x="7252984" y="3936534"/>
            <a:ext cx="3334226" cy="26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I shall be telling this with a sigh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Somewhere ages and ages hence: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Two roads diverged in a wood, and I—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I took the one less traveled by,</a:t>
            </a:r>
            <a:b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And that has made all the difference.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21" name="Google Shape;321;p15"/>
          <p:cNvSpPr txBox="1"/>
          <p:nvPr/>
        </p:nvSpPr>
        <p:spPr>
          <a:xfrm>
            <a:off x="8409532" y="1415887"/>
            <a:ext cx="3209081" cy="8053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The Road Not Taken</a:t>
            </a:r>
            <a:endParaRPr b="0" i="0" sz="24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iw-IL" sz="1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BY </a:t>
            </a:r>
            <a:r>
              <a:rPr b="0" i="0" lang="iw-IL" sz="1900" u="sng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ROBERT FROST</a:t>
            </a:r>
            <a:endParaRPr b="0" i="0" sz="1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22" name="Google Shape;322;p15"/>
          <p:cNvSpPr txBox="1"/>
          <p:nvPr/>
        </p:nvSpPr>
        <p:spPr>
          <a:xfrm>
            <a:off x="7155180" y="682704"/>
            <a:ext cx="4452004" cy="9428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b="0" i="0" lang="iw-IL" sz="3733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הרשות בידו (נספחים)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0;p13" id="323" name="Google Shape;32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6591149" y="402048"/>
            <a:ext cx="362592" cy="800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"/>
          <p:cNvSpPr/>
          <p:nvPr/>
        </p:nvSpPr>
        <p:spPr>
          <a:xfrm>
            <a:off x="4175393" y="2045116"/>
            <a:ext cx="2783358" cy="4653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אותו הקול מדבר אליי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פוגש בי בלילות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הולך מבלי להבין לאן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האם אדע לחזור</a:t>
            </a:r>
            <a:endParaRPr b="0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מבט חטוף מסביב, ודי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יותר כבר לא אפול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יש ילד שמתסכל עליי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קוראים לזה לגדול</a:t>
            </a:r>
            <a:endParaRPr b="0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מתי אלמד לבחור נכון?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להאמין, לראות שטוב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בלי להביט שוב לאחור</a:t>
            </a:r>
            <a:endParaRPr b="0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מתי אלמד לבחור נכון?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להאמין, לראות שטוב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בלי להביט שוב לאחור</a:t>
            </a:r>
            <a:endParaRPr b="0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473725" y="2045116"/>
            <a:ext cx="3281200" cy="4422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בסוף הכול מתחבר אליי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עניין של חלומות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אם אתעורר בדיוק בזמן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אולי אוכל לזכור</a:t>
            </a:r>
            <a:endParaRPr b="0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אומרים יש מי ששומר עליי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נותן לי את הכוחות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עוד לא מצאתי תשובה אבל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קוראים לזה לחיות</a:t>
            </a:r>
            <a:endParaRPr b="0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מתי אלמד לבחור נכון?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להאמין, לראות שטוב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בלי להביט שוב לאחור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לבחור נכון</a:t>
            </a:r>
            <a:endParaRPr b="0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31" name="Google Shape;331;p16"/>
          <p:cNvSpPr/>
          <p:nvPr/>
        </p:nvSpPr>
        <p:spPr>
          <a:xfrm>
            <a:off x="7722825" y="2045116"/>
            <a:ext cx="2622466" cy="4422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בסוף הכול מתנקז אליי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עניין של זוויות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אני לא מבין רמזים אולי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צבעים ואותיות</a:t>
            </a:r>
            <a:endParaRPr b="0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מבט חטוף אל עצמי, ודי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רק לא להסתכל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 שבפנים כבר בפנים מדי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קוראים לזה הרגל</a:t>
            </a:r>
            <a:endParaRPr b="0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מתי אלמד לבחור נכון?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להאמין, לראות שטוב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בלי להביט שוב לאחור</a:t>
            </a:r>
            <a:b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לבחור נכון</a:t>
            </a:r>
            <a:endParaRPr b="0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332" name="Google Shape;332;p16"/>
          <p:cNvSpPr txBox="1"/>
          <p:nvPr/>
        </p:nvSpPr>
        <p:spPr>
          <a:xfrm>
            <a:off x="7155180" y="682704"/>
            <a:ext cx="4452004" cy="9428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b="1" i="0" lang="iw-IL" sz="3733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הרשות בידו (נספחים)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0;p13" id="333" name="Google Shape;3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6591149" y="402048"/>
            <a:ext cx="362592" cy="80017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6"/>
          <p:cNvSpPr txBox="1"/>
          <p:nvPr/>
        </p:nvSpPr>
        <p:spPr>
          <a:xfrm>
            <a:off x="7381300" y="1415887"/>
            <a:ext cx="4237313" cy="46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לבחור נכון // אמיר דדון</a:t>
            </a:r>
            <a:endParaRPr b="1" i="0" sz="2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idx="12" type="sldNum"/>
          </p:nvPr>
        </p:nvSpPr>
        <p:spPr>
          <a:xfrm>
            <a:off x="282810" y="6070753"/>
            <a:ext cx="4083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5686568" y="677510"/>
            <a:ext cx="59322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b="0" i="0" lang="iw-IL" sz="3733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מי מחליט עליי?</a:t>
            </a:r>
            <a:endParaRPr b="0" i="0" sz="3733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5199444" y="375713"/>
            <a:ext cx="362592" cy="800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0113" y="1620380"/>
            <a:ext cx="7911773" cy="445037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תמונה שמכילה טקסט, אומנות קליפיפם&#10;&#10;התיאור נוצר באופן אוטומטי" id="111" name="Google Shape;111;p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17778" l="23516" r="23202" t="17245"/>
          <a:stretch/>
        </p:blipFill>
        <p:spPr>
          <a:xfrm>
            <a:off x="903810" y="4801685"/>
            <a:ext cx="777819" cy="533558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idx="12" type="sldNum"/>
          </p:nvPr>
        </p:nvSpPr>
        <p:spPr>
          <a:xfrm>
            <a:off x="282810" y="6070753"/>
            <a:ext cx="4083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8594123" y="685942"/>
            <a:ext cx="3029311" cy="9428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b="0" i="0" lang="iw-IL" sz="3733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 בתפריט</a:t>
            </a:r>
            <a:endParaRPr b="0" i="0" sz="3733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9100937" y="1929802"/>
            <a:ext cx="1031403" cy="9429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iw-IL" sz="5600" u="none" cap="none" strike="noStrike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9145260" y="3513798"/>
            <a:ext cx="1031403" cy="9429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iw-IL" sz="56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4894157" y="3513798"/>
            <a:ext cx="1031401" cy="9429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iw-IL" sz="5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04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7041870" y="2080112"/>
            <a:ext cx="2147713" cy="5539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בחירה חופשית</a:t>
            </a:r>
            <a:endParaRPr b="1" i="0" sz="20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7041883" y="3664857"/>
            <a:ext cx="2147700" cy="923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קבלת החלטות: ההסבר הקוגניטיבי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2746442" y="2063339"/>
            <a:ext cx="2147713" cy="923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סוגי אנשים בתהליך  קבלת ההחלטות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2346594" y="3664857"/>
            <a:ext cx="2547562" cy="5539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מעגל וטווח ההשפעה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0;p13" id="125" name="Google Shape;12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8209312" y="370820"/>
            <a:ext cx="362592" cy="800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 txBox="1"/>
          <p:nvPr/>
        </p:nvSpPr>
        <p:spPr>
          <a:xfrm>
            <a:off x="4894157" y="4983942"/>
            <a:ext cx="1031401" cy="9429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iw-IL" sz="56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05</a:t>
            </a:r>
            <a:endParaRPr b="0" i="0" sz="24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2346595" y="5104010"/>
            <a:ext cx="2547562" cy="5539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דרכי קבלת ההחלטה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4894155" y="1929802"/>
            <a:ext cx="1031401" cy="9429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0" i="0" lang="iw-IL" sz="5600" u="none" cap="none" strike="noStrike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idx="12" type="sldNum"/>
          </p:nvPr>
        </p:nvSpPr>
        <p:spPr>
          <a:xfrm>
            <a:off x="282810" y="6070753"/>
            <a:ext cx="4083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34" name="Google Shape;134;p4"/>
          <p:cNvSpPr txBox="1"/>
          <p:nvPr/>
        </p:nvSpPr>
        <p:spPr>
          <a:xfrm>
            <a:off x="9065806" y="681413"/>
            <a:ext cx="2552805" cy="9428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b="0" i="0" lang="iw-IL" sz="3733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הרשות בידו</a:t>
            </a:r>
            <a:endParaRPr b="0" i="0" sz="3733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6180260" y="2567106"/>
            <a:ext cx="5177451" cy="24621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"רשות כל אדם נתונה: אם רצה להטות עצמו לדרך טובה ולהיות צדיק - הרשות בידו; ואם רצה להטות עצמו לדרך רעה ולהיות רשע - הרשות בידו.</a:t>
            </a:r>
            <a:endParaRPr b="0" i="0" sz="2000" u="none" cap="none" strike="noStrike">
              <a:solidFill>
                <a:srgbClr val="00000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0" rtl="1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הוא שכתוב בתורה: 'הן האדם היה כאחד ממנו, לדעת טוב ורע'".</a:t>
            </a:r>
            <a:endParaRPr b="0" i="0" sz="2000" u="none" cap="none" strike="noStrike">
              <a:solidFill>
                <a:srgbClr val="00000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0" rtl="1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- רבי משה בן מימון (הרמב"ם) משנה תורה הלכות תשובה ה, א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528810" y="3429000"/>
            <a:ext cx="3765011" cy="19389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304792" lvl="0" marL="304792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"/>
              <a:buChar char="•"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 לפי דעתכם כוונת הרמב"ם בביטוי "הרשות בידו"?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792" lvl="0" marL="304792" marR="0" rtl="1" algn="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232752"/>
              </a:buClr>
              <a:buSzPts val="2000"/>
              <a:buFont typeface="Assistant"/>
              <a:buChar char="•"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במה תלוי לאיזה צד האדם "מטה" את עצמו?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2174213" y="2726159"/>
            <a:ext cx="2147713" cy="5539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דיון</a:t>
            </a:r>
            <a:endParaRPr b="0" i="0" sz="24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0;p13" id="138" name="Google Shape;1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8456055" y="525029"/>
            <a:ext cx="362592" cy="800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/>
          <p:nvPr/>
        </p:nvSpPr>
        <p:spPr>
          <a:xfrm>
            <a:off x="5513487" y="1898798"/>
            <a:ext cx="5976630" cy="3796144"/>
          </a:xfrm>
          <a:prstGeom prst="horizontalScroll">
            <a:avLst>
              <a:gd fmla="val 12500" name="adj"/>
            </a:avLst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94;p14" id="140" name="Google Shape;14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2765" y="2567106"/>
            <a:ext cx="627651" cy="56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/>
          <p:nvPr>
            <p:ph idx="12" type="sldNum"/>
          </p:nvPr>
        </p:nvSpPr>
        <p:spPr>
          <a:xfrm>
            <a:off x="282810" y="6070753"/>
            <a:ext cx="4083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5686560" y="681413"/>
            <a:ext cx="5932051" cy="9428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b="0" i="0" lang="iw-IL" sz="3733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Play the Hand</a:t>
            </a:r>
            <a:endParaRPr b="0" i="0" sz="3733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6363457" y="2014037"/>
            <a:ext cx="5082591" cy="36932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you can't control the cards you're dealt, just how you play the hand</a:t>
            </a:r>
            <a:endParaRPr b="0" i="0" sz="28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Randy Pausch, Last Lecture 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0;p13" id="148" name="Google Shape;1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7690269" y="388100"/>
            <a:ext cx="362592" cy="800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מלכה&#10;&#10;התיאור נוצר באופן אוטומטי" id="149" name="Google Shape;14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68874" y="3960683"/>
            <a:ext cx="1078594" cy="817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טקסט, אדם, איש, זכר&#10;&#10;התיאור נוצר באופן אוטומטי" id="150" name="Google Shape;15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5346" y="1024299"/>
            <a:ext cx="2068947" cy="1826881"/>
          </a:xfrm>
          <a:prstGeom prst="roundRect">
            <a:avLst>
              <a:gd fmla="val 11843" name="adj"/>
            </a:avLst>
          </a:prstGeom>
          <a:noFill/>
          <a:ln>
            <a:noFill/>
          </a:ln>
          <a:effectLst>
            <a:outerShdw blurRad="190500" rotWithShape="0" algn="tl">
              <a:srgbClr val="000000">
                <a:alpha val="69411"/>
              </a:srgbClr>
            </a:outerShdw>
          </a:effectLst>
        </p:spPr>
      </p:pic>
      <p:sp>
        <p:nvSpPr>
          <p:cNvPr id="151" name="Google Shape;151;p5"/>
          <p:cNvSpPr txBox="1"/>
          <p:nvPr/>
        </p:nvSpPr>
        <p:spPr>
          <a:xfrm>
            <a:off x="528810" y="3429000"/>
            <a:ext cx="3765011" cy="20158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304792" lvl="0" marL="304792" marR="0" rtl="1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"/>
              <a:buChar char="•"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מהם הקלפים שרנדי מתייחס אליהם?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792" lvl="0" marL="304792" marR="0" rtl="1" algn="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232752"/>
              </a:buClr>
              <a:buSzPts val="2000"/>
              <a:buFont typeface="Assistant"/>
              <a:buChar char="•"/>
            </a:pPr>
            <a:r>
              <a:rPr b="0" i="0" lang="iw-IL" sz="20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במה תלויות תוצאות "המשחק" </a:t>
            </a:r>
            <a:br>
              <a:rPr b="0" i="0" lang="iw-IL" sz="20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20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על פי הציטוט ודרך חייו של רנדי?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2174213" y="2726159"/>
            <a:ext cx="2147713" cy="5539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דיון</a:t>
            </a:r>
            <a:endParaRPr b="0" i="0" sz="24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94;p14" id="153" name="Google Shape;15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02765" y="2567106"/>
            <a:ext cx="627651" cy="568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5"/>
          <p:cNvCxnSpPr/>
          <p:nvPr/>
        </p:nvCxnSpPr>
        <p:spPr>
          <a:xfrm>
            <a:off x="5704711" y="1773382"/>
            <a:ext cx="0" cy="3671474"/>
          </a:xfrm>
          <a:prstGeom prst="straightConnector1">
            <a:avLst/>
          </a:prstGeom>
          <a:noFill/>
          <a:ln cap="rnd" cmpd="sng" w="38100">
            <a:solidFill>
              <a:srgbClr val="FEC22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>
            <p:ph idx="12" type="sldNum"/>
          </p:nvPr>
        </p:nvSpPr>
        <p:spPr>
          <a:xfrm>
            <a:off x="282810" y="6070753"/>
            <a:ext cx="4083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7755876" y="817020"/>
            <a:ext cx="3862736" cy="19079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b="0" i="0" lang="iw-IL" sz="3733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קבלת החלטה –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b="0" i="0" lang="iw-IL" sz="3733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איך זה עובד מבחינה קוגניטיבית</a:t>
            </a:r>
            <a:endParaRPr b="0" i="0" sz="3733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cxnSp>
        <p:nvCxnSpPr>
          <p:cNvPr id="161" name="Google Shape;161;p6"/>
          <p:cNvCxnSpPr/>
          <p:nvPr/>
        </p:nvCxnSpPr>
        <p:spPr>
          <a:xfrm>
            <a:off x="4425897" y="5138561"/>
            <a:ext cx="1013560" cy="1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62" name="Google Shape;162;p6"/>
          <p:cNvCxnSpPr/>
          <p:nvPr/>
        </p:nvCxnSpPr>
        <p:spPr>
          <a:xfrm>
            <a:off x="6563510" y="5161606"/>
            <a:ext cx="1013560" cy="1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63" name="Google Shape;163;p6"/>
          <p:cNvGrpSpPr/>
          <p:nvPr/>
        </p:nvGrpSpPr>
        <p:grpSpPr>
          <a:xfrm>
            <a:off x="931953" y="702947"/>
            <a:ext cx="6116725" cy="5532600"/>
            <a:chOff x="1296960" y="2645"/>
            <a:chExt cx="6237134" cy="5641510"/>
          </a:xfrm>
        </p:grpSpPr>
        <p:sp>
          <p:nvSpPr>
            <p:cNvPr id="164" name="Google Shape;164;p6"/>
            <p:cNvSpPr/>
            <p:nvPr/>
          </p:nvSpPr>
          <p:spPr>
            <a:xfrm>
              <a:off x="3739615" y="2645"/>
              <a:ext cx="1351824" cy="8786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rgbClr val="2327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3782509" y="45539"/>
              <a:ext cx="1266036" cy="792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ssistant SemiBold"/>
                <a:buNone/>
              </a:pPr>
              <a:r>
                <a:rPr b="1" i="0" lang="iw-IL" sz="14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זיהוי ע"י החושים שלנו של סיטואציה</a:t>
              </a:r>
              <a:endParaRPr b="1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910055" y="441988"/>
              <a:ext cx="5010944" cy="5010944"/>
            </a:xfrm>
            <a:custGeom>
              <a:rect b="b" l="l" r="r" t="t"/>
              <a:pathLst>
                <a:path extrusionOk="0" h="120000" w="120000">
                  <a:moveTo>
                    <a:pt x="80415" y="3580"/>
                  </a:moveTo>
                  <a:lnTo>
                    <a:pt x="80415" y="3580"/>
                  </a:lnTo>
                  <a:cubicBezTo>
                    <a:pt x="84636" y="5107"/>
                    <a:pt x="88673" y="7104"/>
                    <a:pt x="92449" y="9531"/>
                  </a:cubicBezTo>
                </a:path>
              </a:pathLst>
            </a:custGeom>
            <a:noFill/>
            <a:ln cap="flat" cmpd="sng" w="9525">
              <a:solidFill>
                <a:srgbClr val="2327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5698472" y="945981"/>
              <a:ext cx="1351824" cy="8786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rgbClr val="2327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5741366" y="988875"/>
              <a:ext cx="1266036" cy="792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ssistant SemiBold"/>
                <a:buNone/>
              </a:pPr>
              <a:r>
                <a:rPr b="1" i="0" lang="iw-IL" sz="12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התרכזות (פוקוס) על מרכיבים מסוימים של המידע שלפנינו</a:t>
              </a:r>
              <a:endPara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1910055" y="441988"/>
              <a:ext cx="5010944" cy="5010944"/>
            </a:xfrm>
            <a:custGeom>
              <a:rect b="b" l="l" r="r" t="t"/>
              <a:pathLst>
                <a:path extrusionOk="0" h="120000" w="120000">
                  <a:moveTo>
                    <a:pt x="116081" y="38672"/>
                  </a:moveTo>
                  <a:cubicBezTo>
                    <a:pt x="118285" y="44466"/>
                    <a:pt x="119577" y="50567"/>
                    <a:pt x="119912" y="56758"/>
                  </a:cubicBezTo>
                </a:path>
              </a:pathLst>
            </a:custGeom>
            <a:noFill/>
            <a:ln cap="flat" cmpd="sng" w="9525">
              <a:solidFill>
                <a:srgbClr val="2327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6182270" y="3065638"/>
              <a:ext cx="1351824" cy="8786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rgbClr val="2327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6225164" y="3108532"/>
              <a:ext cx="1266036" cy="792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ssistant SemiBold"/>
                <a:buNone/>
              </a:pPr>
              <a:r>
                <a:rPr b="1" i="0" lang="iw-IL" sz="12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שימוש בזיכרון (טווח קצר ו/או ארוך) לצורך חיבור למקרי עבר דומים</a:t>
              </a:r>
              <a:endPara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1910055" y="441988"/>
              <a:ext cx="5010944" cy="5010944"/>
            </a:xfrm>
            <a:custGeom>
              <a:rect b="b" l="l" r="r" t="t"/>
              <a:pathLst>
                <a:path extrusionOk="0" h="120000" w="120000">
                  <a:moveTo>
                    <a:pt x="112962" y="88195"/>
                  </a:moveTo>
                  <a:lnTo>
                    <a:pt x="112962" y="88195"/>
                  </a:lnTo>
                  <a:cubicBezTo>
                    <a:pt x="110678" y="92485"/>
                    <a:pt x="107881" y="96482"/>
                    <a:pt x="104633" y="100098"/>
                  </a:cubicBezTo>
                </a:path>
              </a:pathLst>
            </a:custGeom>
            <a:noFill/>
            <a:ln cap="flat" cmpd="sng" w="9525">
              <a:solidFill>
                <a:srgbClr val="2327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4826699" y="4765470"/>
              <a:ext cx="1351824" cy="8786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rgbClr val="2327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4869593" y="4808364"/>
              <a:ext cx="1266036" cy="792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ssistant SemiBold"/>
                <a:buNone/>
              </a:pPr>
              <a:r>
                <a:rPr b="1" i="0" lang="iw-IL" sz="12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ביצוע הערכה לאפשרויות העומדות בפנינו</a:t>
              </a:r>
              <a:endPara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1910055" y="441989"/>
              <a:ext cx="5010944" cy="4762823"/>
            </a:xfrm>
            <a:custGeom>
              <a:rect b="b" l="l" r="r" t="t"/>
              <a:pathLst>
                <a:path extrusionOk="0" h="120000" w="120000">
                  <a:moveTo>
                    <a:pt x="65943" y="119705"/>
                  </a:moveTo>
                  <a:cubicBezTo>
                    <a:pt x="61991" y="120098"/>
                    <a:pt x="58009" y="120098"/>
                    <a:pt x="54057" y="119705"/>
                  </a:cubicBezTo>
                </a:path>
              </a:pathLst>
            </a:custGeom>
            <a:noFill/>
            <a:ln cap="flat" cmpd="sng" w="9525">
              <a:solidFill>
                <a:srgbClr val="2327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652531" y="4765470"/>
              <a:ext cx="1351824" cy="8786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rgbClr val="2327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2695425" y="4808364"/>
              <a:ext cx="1266036" cy="792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ssistant SemiBold"/>
                <a:buNone/>
              </a:pPr>
              <a:r>
                <a:rPr b="1" i="0" lang="iw-IL" sz="12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חשיבה על הצדדים החיובים מול השלילי של כל החלטה שתתקבל</a:t>
              </a:r>
              <a:endParaRPr b="1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910055" y="441988"/>
              <a:ext cx="5010944" cy="5010944"/>
            </a:xfrm>
            <a:custGeom>
              <a:rect b="b" l="l" r="r" t="t"/>
              <a:pathLst>
                <a:path extrusionOk="0" h="120000" w="120000">
                  <a:moveTo>
                    <a:pt x="15367" y="100098"/>
                  </a:moveTo>
                  <a:lnTo>
                    <a:pt x="15367" y="100098"/>
                  </a:lnTo>
                  <a:cubicBezTo>
                    <a:pt x="12119" y="96482"/>
                    <a:pt x="9322" y="92485"/>
                    <a:pt x="7038" y="88195"/>
                  </a:cubicBezTo>
                </a:path>
              </a:pathLst>
            </a:custGeom>
            <a:noFill/>
            <a:ln cap="flat" cmpd="sng" w="9525">
              <a:solidFill>
                <a:srgbClr val="2327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1296960" y="3065638"/>
              <a:ext cx="1351824" cy="8786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rgbClr val="2327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1339854" y="3108532"/>
              <a:ext cx="1266036" cy="792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ssistant SemiBold"/>
                <a:buNone/>
              </a:pPr>
              <a:r>
                <a:rPr b="0" i="0" lang="iw-IL" sz="3300" u="none" cap="none" strike="noStrike">
                  <a:solidFill>
                    <a:schemeClr val="lt1"/>
                  </a:solidFill>
                  <a:latin typeface="Assistant"/>
                  <a:ea typeface="Assistant"/>
                  <a:cs typeface="Assistant"/>
                  <a:sym typeface="Assistant"/>
                </a:rPr>
                <a:t>בחירה</a:t>
              </a:r>
              <a:endParaRPr b="0" i="0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1910055" y="441988"/>
              <a:ext cx="5010944" cy="5010944"/>
            </a:xfrm>
            <a:custGeom>
              <a:rect b="b" l="l" r="r" t="t"/>
              <a:pathLst>
                <a:path extrusionOk="0" h="120000" w="120000">
                  <a:moveTo>
                    <a:pt x="88" y="56757"/>
                  </a:moveTo>
                  <a:lnTo>
                    <a:pt x="88" y="56757"/>
                  </a:lnTo>
                  <a:cubicBezTo>
                    <a:pt x="423" y="50567"/>
                    <a:pt x="1715" y="44466"/>
                    <a:pt x="3919" y="38671"/>
                  </a:cubicBezTo>
                </a:path>
              </a:pathLst>
            </a:custGeom>
            <a:noFill/>
            <a:ln cap="flat" cmpd="sng" w="9525">
              <a:solidFill>
                <a:srgbClr val="2327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1780758" y="945981"/>
              <a:ext cx="1351824" cy="87868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rgbClr val="2327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1823652" y="988875"/>
              <a:ext cx="1266036" cy="792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ssistant SemiBold"/>
                <a:buNone/>
              </a:pPr>
              <a:r>
                <a:rPr b="0" i="0" lang="iw-IL" sz="33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פעולה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1910055" y="441988"/>
              <a:ext cx="5010944" cy="5010944"/>
            </a:xfrm>
            <a:custGeom>
              <a:rect b="b" l="l" r="r" t="t"/>
              <a:pathLst>
                <a:path extrusionOk="0" h="120000" w="120000">
                  <a:moveTo>
                    <a:pt x="27551" y="9531"/>
                  </a:moveTo>
                  <a:lnTo>
                    <a:pt x="27551" y="9531"/>
                  </a:lnTo>
                  <a:cubicBezTo>
                    <a:pt x="31327" y="7103"/>
                    <a:pt x="35363" y="5107"/>
                    <a:pt x="39585" y="3580"/>
                  </a:cubicBezTo>
                </a:path>
              </a:pathLst>
            </a:custGeom>
            <a:noFill/>
            <a:ln cap="flat" cmpd="sng" w="12700">
              <a:solidFill>
                <a:srgbClr val="2327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oogle Shape;62;p13" id="185" name="Google Shape;1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133876">
            <a:off x="9052468" y="3993278"/>
            <a:ext cx="1486565" cy="888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"/>
          <p:cNvSpPr txBox="1"/>
          <p:nvPr>
            <p:ph idx="12" type="sldNum"/>
          </p:nvPr>
        </p:nvSpPr>
        <p:spPr>
          <a:xfrm>
            <a:off x="282810" y="6070753"/>
            <a:ext cx="4083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91" name="Google Shape;191;p7"/>
          <p:cNvSpPr txBox="1"/>
          <p:nvPr/>
        </p:nvSpPr>
        <p:spPr>
          <a:xfrm>
            <a:off x="5622869" y="678494"/>
            <a:ext cx="6001200" cy="9428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b="0" i="0" lang="iw-IL" sz="3733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כמה החלטות מקבלים ביום?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2" name="Google Shape;192;p7"/>
          <p:cNvCxnSpPr/>
          <p:nvPr/>
        </p:nvCxnSpPr>
        <p:spPr>
          <a:xfrm>
            <a:off x="4425897" y="5138561"/>
            <a:ext cx="1067759" cy="1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93" name="Google Shape;193;p7"/>
          <p:cNvCxnSpPr/>
          <p:nvPr/>
        </p:nvCxnSpPr>
        <p:spPr>
          <a:xfrm>
            <a:off x="6563510" y="5161606"/>
            <a:ext cx="1067759" cy="1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94" name="Google Shape;194;p7"/>
          <p:cNvSpPr txBox="1"/>
          <p:nvPr/>
        </p:nvSpPr>
        <p:spPr>
          <a:xfrm>
            <a:off x="6283224" y="5308315"/>
            <a:ext cx="1628332" cy="849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לורם איפסום דולור סיט אמט, קונסקטורר אדיפיסינג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5207227" y="1642725"/>
            <a:ext cx="6416700" cy="923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1" i="0" lang="iw-IL" sz="20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על פי מחקרים, אדם ממוצע מקבל 35,000 החלטות ביום!</a:t>
            </a:r>
            <a:endParaRPr b="0" i="0" sz="2000" u="none" cap="none" strike="noStrike">
              <a:solidFill>
                <a:srgbClr val="00000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0" rt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1" i="0" lang="iw-IL" sz="20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	 = החלטה אחת בכל 1.7 שניות</a:t>
            </a:r>
            <a:endParaRPr b="0" i="0" sz="2000" u="none" cap="none" strike="noStrike">
              <a:solidFill>
                <a:srgbClr val="00000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1411705" y="1895886"/>
            <a:ext cx="3795522" cy="2031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1" i="0" lang="iw-IL" sz="2000" u="none" cap="none" strike="noStrike">
                <a:solidFill>
                  <a:srgbClr val="00B0F0"/>
                </a:solidFill>
                <a:latin typeface="Assistant"/>
                <a:ea typeface="Assistant"/>
                <a:cs typeface="Assistant"/>
                <a:sym typeface="Assistant"/>
              </a:rPr>
              <a:t>24 שעות ביום – 7 שעות שינה  = 17</a:t>
            </a:r>
            <a:endParaRPr b="0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1" i="0" lang="iw-IL" sz="2000" u="none" cap="none" strike="noStrike">
                <a:solidFill>
                  <a:srgbClr val="00B0F0"/>
                </a:solidFill>
                <a:latin typeface="Assistant"/>
                <a:ea typeface="Assistant"/>
                <a:cs typeface="Assistant"/>
                <a:sym typeface="Assistant"/>
              </a:rPr>
              <a:t>17 שעות * 60 דקות * 60 שניות = 61,200 שניות ערות ביום.</a:t>
            </a:r>
            <a:endParaRPr b="0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1" i="0" lang="iw-IL" sz="2000" u="none" cap="none" strike="noStrike">
                <a:solidFill>
                  <a:srgbClr val="00B0F0"/>
                </a:solidFill>
                <a:latin typeface="Assistant"/>
                <a:ea typeface="Assistant"/>
                <a:cs typeface="Assistant"/>
                <a:sym typeface="Assistant"/>
              </a:rPr>
              <a:t>61,200 שניות / 35,000 החלטות =</a:t>
            </a:r>
            <a:endParaRPr b="0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1" i="0" lang="iw-IL" sz="2000" u="none" cap="none" strike="noStrike">
                <a:solidFill>
                  <a:srgbClr val="00B0F0"/>
                </a:solidFill>
                <a:latin typeface="Assistant"/>
                <a:ea typeface="Assistant"/>
                <a:cs typeface="Assistant"/>
                <a:sym typeface="Assistant"/>
              </a:rPr>
              <a:t>		 1.74</a:t>
            </a:r>
            <a:endParaRPr b="0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177570" y="1258436"/>
            <a:ext cx="4445299" cy="3033591"/>
          </a:xfrm>
          <a:prstGeom prst="ellipse">
            <a:avLst/>
          </a:prstGeom>
          <a:noFill/>
          <a:ln cap="flat" cmpd="sng" w="28575">
            <a:solidFill>
              <a:srgbClr val="FEC2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5493656" y="2734309"/>
            <a:ext cx="2270723" cy="984258"/>
          </a:xfrm>
          <a:custGeom>
            <a:rect b="b" l="l" r="r" t="t"/>
            <a:pathLst>
              <a:path extrusionOk="0" h="984258" w="2245895">
                <a:moveTo>
                  <a:pt x="0" y="577516"/>
                </a:moveTo>
                <a:cubicBezTo>
                  <a:pt x="446505" y="818148"/>
                  <a:pt x="893011" y="1058780"/>
                  <a:pt x="1267327" y="962527"/>
                </a:cubicBezTo>
                <a:cubicBezTo>
                  <a:pt x="1641643" y="866274"/>
                  <a:pt x="2245895" y="0"/>
                  <a:pt x="2245895" y="0"/>
                </a:cubicBezTo>
              </a:path>
            </a:pathLst>
          </a:custGeom>
          <a:noFill/>
          <a:ln cap="flat" cmpd="sng" w="28575">
            <a:solidFill>
              <a:srgbClr val="FEC22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3247285" y="4877365"/>
            <a:ext cx="5300950" cy="9971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1" i="0" lang="iw-IL" sz="22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דונו בקבוצות בהחלטות שקיבלתם לאחרונה והאם ההחלטה הייתה טובה או לא טובה בעיניכם 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94;p14" id="200" name="Google Shape;2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1312" y="4767178"/>
            <a:ext cx="660053" cy="597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201" name="Google Shape;20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734118" y="658965"/>
            <a:ext cx="362592" cy="800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/>
          <p:nvPr>
            <p:ph idx="12" type="sldNum"/>
          </p:nvPr>
        </p:nvSpPr>
        <p:spPr>
          <a:xfrm>
            <a:off x="282810" y="6070753"/>
            <a:ext cx="4083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07" name="Google Shape;207;p8"/>
          <p:cNvSpPr txBox="1"/>
          <p:nvPr/>
        </p:nvSpPr>
        <p:spPr>
          <a:xfrm>
            <a:off x="5622869" y="678494"/>
            <a:ext cx="6001200" cy="9428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b="0" i="0" lang="iw-IL" sz="3733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Maximizers vs. Satisfiers</a:t>
            </a:r>
            <a:endParaRPr b="0" i="0" sz="3733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cxnSp>
        <p:nvCxnSpPr>
          <p:cNvPr id="208" name="Google Shape;208;p8"/>
          <p:cNvCxnSpPr/>
          <p:nvPr/>
        </p:nvCxnSpPr>
        <p:spPr>
          <a:xfrm>
            <a:off x="4425897" y="5138561"/>
            <a:ext cx="1067759" cy="1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09" name="Google Shape;209;p8"/>
          <p:cNvCxnSpPr/>
          <p:nvPr/>
        </p:nvCxnSpPr>
        <p:spPr>
          <a:xfrm>
            <a:off x="6563510" y="5161606"/>
            <a:ext cx="1067759" cy="1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10" name="Google Shape;210;p8"/>
          <p:cNvSpPr txBox="1"/>
          <p:nvPr/>
        </p:nvSpPr>
        <p:spPr>
          <a:xfrm>
            <a:off x="2320375" y="1642725"/>
            <a:ext cx="9303900" cy="24005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1" i="0" lang="iw-IL" sz="2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קיימים שני סוגי אנשים בצורת קבלת החלטות: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b="1" i="0" lang="iw-IL" sz="2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ממקסמים (maximizer) שרוצים להשיג תמיד את הכי טוב ולמצות את כל האפשרויות הקיימות לפני ההחלטה הסופית.</a:t>
            </a:r>
            <a:endParaRPr b="0" i="0" sz="1400" u="none" cap="none" strike="noStrike">
              <a:solidFill>
                <a:srgbClr val="00000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-342900" lvl="0" marL="342900" marR="0" rtl="1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Char char="•"/>
            </a:pPr>
            <a:r>
              <a:rPr b="1" i="0" lang="iw-IL" sz="24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מסתפקים (Satisfiers) שיקבלו החלטה ברגע שהקריטריונים שלהם יתממשו אף על פי שייתכן שקיימות עוד אפשרויות מעבר למה שקיים הרגע.</a:t>
            </a:r>
            <a:endParaRPr b="0" i="0" sz="1400" u="none" cap="none" strike="noStrike">
              <a:solidFill>
                <a:srgbClr val="00000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2543009" y="4702810"/>
            <a:ext cx="6649972" cy="9971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w-IL" sz="22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איזה סוג מקבלי החלטות אתם? </a:t>
            </a:r>
            <a:endParaRPr b="1" i="0" sz="22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iw-IL" sz="22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באילו מקרים תהיו ממקסמים ובאילו מקרים תהיו מסתפקים?</a:t>
            </a:r>
            <a:endParaRPr b="1" i="0" sz="2200" u="none" cap="none" strike="noStrik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5524" y="4702810"/>
            <a:ext cx="413467" cy="5124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213" name="Google Shape;21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5312360" y="526926"/>
            <a:ext cx="362592" cy="800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/>
          <p:nvPr>
            <p:ph idx="12" type="sldNum"/>
          </p:nvPr>
        </p:nvSpPr>
        <p:spPr>
          <a:xfrm>
            <a:off x="282810" y="6070753"/>
            <a:ext cx="4083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50" lIns="121850" spcFirstLastPara="1" rIns="121850" wrap="square" tIns="12185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2987119" y="881850"/>
            <a:ext cx="8014595" cy="9428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Font typeface="Arial"/>
              <a:buNone/>
            </a:pPr>
            <a:r>
              <a:rPr b="0" i="0" lang="iw-IL" sz="3733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סוגי החלטות - מידת ההחלטה וטווח הזמן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7691223" y="3556753"/>
            <a:ext cx="2977973" cy="25113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החלטות על דברים שקורים בצורה יומיומית וכל פעם אנחנו מחליטים ועושים את הדברים מיד.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ssistant SemiBold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לעתים מדובר באותה החלטה והדבר הופך לסוג של הרגל, ולעתים אנו מקבלים החלטה אחרת בכל יום בסיטואציות דומות.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7974821" y="2987564"/>
            <a:ext cx="2410776" cy="6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יומיומיות (שוטפות)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4698729" y="3556753"/>
            <a:ext cx="2410791" cy="849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החלטות שיש להן משמעות יותר גדולה עלינו.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"/>
          <p:cNvSpPr txBox="1"/>
          <p:nvPr/>
        </p:nvSpPr>
        <p:spPr>
          <a:xfrm>
            <a:off x="4698729" y="2979167"/>
            <a:ext cx="2410791" cy="6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גדולות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1767035" y="3529784"/>
            <a:ext cx="2289191" cy="11817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"להיות או לא להיות"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החלטות בעלות השפעות הרות גורל על חיינו.</a:t>
            </a:r>
            <a:endParaRPr b="0" i="0" sz="18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1706235" y="2939723"/>
            <a:ext cx="2410791" cy="6924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Life Changing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6" name="Google Shape;226;p9"/>
          <p:cNvCxnSpPr/>
          <p:nvPr/>
        </p:nvCxnSpPr>
        <p:spPr>
          <a:xfrm>
            <a:off x="4425897" y="5138561"/>
            <a:ext cx="1067759" cy="1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27" name="Google Shape;227;p9"/>
          <p:cNvCxnSpPr/>
          <p:nvPr/>
        </p:nvCxnSpPr>
        <p:spPr>
          <a:xfrm>
            <a:off x="6563510" y="5161606"/>
            <a:ext cx="1067759" cy="1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28" name="Google Shape;228;p9"/>
          <p:cNvSpPr txBox="1"/>
          <p:nvPr/>
        </p:nvSpPr>
        <p:spPr>
          <a:xfrm>
            <a:off x="6283224" y="5308315"/>
            <a:ext cx="1628332" cy="849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w-IL" sz="1200" u="none" cap="none" strike="noStrike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לורם איפסום דולור סיט אמט, קונסקטורר אדיפיסינג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0;p13" id="229" name="Google Shape;22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2525883" y="567242"/>
            <a:ext cx="362592" cy="800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2;p13" id="230" name="Google Shape;23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33876">
            <a:off x="4315741" y="4881326"/>
            <a:ext cx="1428678" cy="85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71213" y="2406372"/>
            <a:ext cx="708600" cy="64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78694" y="2375626"/>
            <a:ext cx="761814" cy="80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650928" y="2358172"/>
            <a:ext cx="521405" cy="64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2023-03-22T13:06:15Z</dcterms:created>
  <dc:creator>Menachem Gerstman</dc:creator>
</cp:coreProperties>
</file>