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12192000"/>
  <p:notesSz cx="6858000" cy="9144000"/>
  <p:embeddedFontLst>
    <p:embeddedFont>
      <p:font typeface="Varela Round"/>
      <p:regular r:id="rId44"/>
    </p:embeddedFont>
    <p:embeddedFont>
      <p:font typeface="Helvetica Neue"/>
      <p:regular r:id="rId45"/>
      <p:bold r:id="rId46"/>
      <p:italic r:id="rId47"/>
      <p:boldItalic r:id="rId48"/>
    </p:embeddedFont>
    <p:embeddedFont>
      <p:font typeface="Helvetica Neue Ligh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53" roundtripDataSignature="AMtx7mjn+sKfGwVbqSLd6gAjUhMDVKDW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VarelaRound-regular.fntdata"/><Relationship Id="rId43" Type="http://schemas.openxmlformats.org/officeDocument/2006/relationships/slide" Target="slides/slide38.xml"/><Relationship Id="rId46" Type="http://schemas.openxmlformats.org/officeDocument/2006/relationships/font" Target="fonts/HelveticaNeue-bold.fntdata"/><Relationship Id="rId45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HelveticaNeue-boldItalic.fntdata"/><Relationship Id="rId47" Type="http://schemas.openxmlformats.org/officeDocument/2006/relationships/font" Target="fonts/HelveticaNeue-italic.fntdata"/><Relationship Id="rId49" Type="http://schemas.openxmlformats.org/officeDocument/2006/relationships/font" Target="fonts/HelveticaNeue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HelveticaNeueLight-italic.fntdata"/><Relationship Id="rId50" Type="http://schemas.openxmlformats.org/officeDocument/2006/relationships/font" Target="fonts/HelveticaNeueLight-bold.fntdata"/><Relationship Id="rId53" Type="http://customschemas.google.com/relationships/presentationmetadata" Target="metadata"/><Relationship Id="rId52" Type="http://schemas.openxmlformats.org/officeDocument/2006/relationships/font" Target="fonts/HelveticaNeue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Lallemand’s L’abaque du bateau Le Triomphe, allowing determination of magnetic</a:t>
            </a:r>
            <a:endParaRPr/>
          </a:p>
          <a:p>
            <a:pPr indent="0" lvl="0" marL="0" rtl="1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deviation at sea without calculation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2" name="Google Shape;392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1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1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" name="Google Shape;22;p41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" name="Google Shape;23;p41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" name="Google Shape;24;p41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5" name="Google Shape;2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1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41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41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" name="Google Shape;29;p41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5">
  <p:cSld name="כותרת ותוכן פריסה 5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0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0" name="Google Shape;110;p50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0"/>
          <p:cNvSpPr txBox="1"/>
          <p:nvPr>
            <p:ph idx="1" type="body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b="1" sz="30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50"/>
          <p:cNvSpPr txBox="1"/>
          <p:nvPr>
            <p:ph idx="2" type="body"/>
          </p:nvPr>
        </p:nvSpPr>
        <p:spPr>
          <a:xfrm>
            <a:off x="1026927" y="1710442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3" name="Google Shape;113;p50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50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5" name="Google Shape;115;p50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6" name="Google Shape;116;p5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7" name="Google Shape;117;p50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8" name="Google Shape;118;p50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9" name="Google Shape;119;p5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0" name="Google Shape;120;p50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1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3" name="Google Shape;123;p51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24" name="Google Shape;124;p51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51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6" name="Google Shape;126;p51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7" name="Google Shape;127;p51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8" name="Google Shape;128;p51"/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9" name="Google Shape;129;p51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0" name="Google Shape;130;p51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1" name="Google Shape;131;p51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2" name="Google Shape;132;p51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3" name="Google Shape;133;p51"/>
          <p:cNvSpPr txBox="1"/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6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ראשית ושתי תמונות">
  <p:cSld name="כותרת ראשית ושתי תמונות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2"/>
          <p:cNvSpPr/>
          <p:nvPr>
            <p:ph idx="2" type="pic"/>
          </p:nvPr>
        </p:nvSpPr>
        <p:spPr>
          <a:xfrm>
            <a:off x="594360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52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2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8" name="Google Shape;138;p52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9" name="Google Shape;139;p52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0" name="Google Shape;140;p52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1" name="Google Shape;141;p52"/>
          <p:cNvSpPr/>
          <p:nvPr>
            <p:ph idx="3" type="pic"/>
          </p:nvPr>
        </p:nvSpPr>
        <p:spPr>
          <a:xfrm>
            <a:off x="5372315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5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3" name="Google Shape;143;p52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4" name="Google Shape;144;p52"/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5" name="Google Shape;145;p52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 showMasterSp="0">
  <p:cSld name="Title - Top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3"/>
          <p:cNvSpPr txBox="1"/>
          <p:nvPr>
            <p:ph type="title"/>
          </p:nvPr>
        </p:nvSpPr>
        <p:spPr>
          <a:xfrm>
            <a:off x="2193726" y="312539"/>
            <a:ext cx="7804548" cy="1518047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rm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Varela Round"/>
              <a:buNone/>
              <a:defRPr b="1" sz="42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3"/>
          <p:cNvSpPr txBox="1"/>
          <p:nvPr>
            <p:ph idx="12" type="sldNum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טי השיעור, מקצוע ומורה">
  <p:cSld name="פרטי השיעור, מקצוע ומורה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2"/>
          <p:cNvSpPr/>
          <p:nvPr/>
        </p:nvSpPr>
        <p:spPr>
          <a:xfrm>
            <a:off x="212943" y="1396870"/>
            <a:ext cx="14000014" cy="2978963"/>
          </a:xfrm>
          <a:prstGeom prst="roundRect">
            <a:avLst>
              <a:gd fmla="val 50000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2"/>
          <p:cNvSpPr/>
          <p:nvPr/>
        </p:nvSpPr>
        <p:spPr>
          <a:xfrm>
            <a:off x="7329949" y="6240593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" name="Google Shape;33;p42"/>
          <p:cNvSpPr/>
          <p:nvPr/>
        </p:nvSpPr>
        <p:spPr>
          <a:xfrm>
            <a:off x="-501113" y="872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" name="Google Shape;34;p42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" name="Google Shape;35;p42"/>
          <p:cNvSpPr/>
          <p:nvPr/>
        </p:nvSpPr>
        <p:spPr>
          <a:xfrm>
            <a:off x="9066088" y="5930032"/>
            <a:ext cx="529942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2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42"/>
          <p:cNvSpPr/>
          <p:nvPr/>
        </p:nvSpPr>
        <p:spPr>
          <a:xfrm rot="5400000">
            <a:off x="10107940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" name="Google Shape;39;p42"/>
          <p:cNvSpPr/>
          <p:nvPr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" name="Google Shape;40;p42"/>
          <p:cNvSpPr txBox="1"/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b="1" sz="66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2"/>
          <p:cNvSpPr txBox="1"/>
          <p:nvPr>
            <p:ph idx="1" type="subTitle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2" name="Google Shape;42;p42"/>
          <p:cNvSpPr txBox="1"/>
          <p:nvPr>
            <p:ph idx="2" type="body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42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3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3"/>
          <p:cNvSpPr txBox="1"/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sz="4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3"/>
          <p:cNvSpPr txBox="1"/>
          <p:nvPr>
            <p:ph idx="1" type="body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3"/>
          <p:cNvSpPr/>
          <p:nvPr/>
        </p:nvSpPr>
        <p:spPr>
          <a:xfrm>
            <a:off x="-234936" y="5807316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43"/>
          <p:cNvSpPr/>
          <p:nvPr/>
        </p:nvSpPr>
        <p:spPr>
          <a:xfrm>
            <a:off x="11218431" y="239177"/>
            <a:ext cx="1706880" cy="458399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43"/>
          <p:cNvSpPr/>
          <p:nvPr/>
        </p:nvSpPr>
        <p:spPr>
          <a:xfrm>
            <a:off x="-388620" y="6235866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4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43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43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" name="Google Shape;53;p43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43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>
  <p:cSld name="ריק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4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44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" name="Google Shape;58;p44"/>
          <p:cNvSpPr/>
          <p:nvPr/>
        </p:nvSpPr>
        <p:spPr>
          <a:xfrm>
            <a:off x="-487680" y="5923581"/>
            <a:ext cx="822960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9" name="Google Shape;59;p44"/>
          <p:cNvSpPr/>
          <p:nvPr/>
        </p:nvSpPr>
        <p:spPr>
          <a:xfrm>
            <a:off x="-976438" y="6359813"/>
            <a:ext cx="1657508" cy="65808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0" name="Google Shape;60;p44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44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44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44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44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/>
          <p:nvPr>
            <p:ph idx="12" type="sldNum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6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0" name="Google Shape;70;p4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" name="Google Shape;71;p4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1">
  <p:cSld name="כותרת ותוכן פריסה 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47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5" name="Google Shape;75;p47"/>
          <p:cNvSpPr txBox="1"/>
          <p:nvPr>
            <p:ph idx="1" type="body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6" name="Google Shape;76;p47"/>
          <p:cNvSpPr txBox="1"/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7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47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47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0" name="Google Shape;80;p47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1" name="Google Shape;81;p47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2" name="Google Shape;82;p47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47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2">
  <p:cSld name="כותרת ותוכן פריסה 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8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8"/>
          <p:cNvSpPr txBox="1"/>
          <p:nvPr>
            <p:ph idx="1" type="body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b="1" sz="30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7" name="Google Shape;87;p48"/>
          <p:cNvSpPr txBox="1"/>
          <p:nvPr>
            <p:ph idx="2" type="body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8" name="Google Shape;88;p48"/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9" name="Google Shape;89;p48"/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0" name="Google Shape;90;p48"/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1" name="Google Shape;91;p48"/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2" name="Google Shape;92;p48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3" name="Google Shape;93;p48"/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4" name="Google Shape;94;p48"/>
          <p:cNvSpPr/>
          <p:nvPr/>
        </p:nvSpPr>
        <p:spPr>
          <a:xfrm rot="5400000">
            <a:off x="10107940" y="1954539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5" name="Google Shape;95;p48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 פריסה 4">
  <p:cSld name="כותרת בלבד פריסה 4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9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9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9" name="Google Shape;99;p49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0" name="Google Shape;100;p49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49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49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49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4" name="Google Shape;104;p49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5" name="Google Shape;105;p49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6" name="Google Shape;106;p49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7" name="Google Shape;107;p49"/>
          <p:cNvSpPr txBox="1"/>
          <p:nvPr>
            <p:ph idx="1" type="body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b="0" i="0" sz="4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0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2" name="Google Shape;12;p40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3" name="Google Shape;13;p40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4" name="Google Shape;14;p40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4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" name="Google Shape;16;p40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" name="Google Shape;17;p40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4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atavis.ca/papers/hbook.pdf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Relationship Id="rId4" Type="http://schemas.openxmlformats.org/officeDocument/2006/relationships/image" Target="../media/image45.png"/><Relationship Id="rId5" Type="http://schemas.openxmlformats.org/officeDocument/2006/relationships/image" Target="../media/image36.png"/><Relationship Id="rId6" Type="http://schemas.openxmlformats.org/officeDocument/2006/relationships/image" Target="../media/image4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7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5" Type="http://schemas.openxmlformats.org/officeDocument/2006/relationships/image" Target="../media/image23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arela Round"/>
              <a:buNone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עקרונות מנחים בהדמיית 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 txBox="1"/>
          <p:nvPr>
            <p:ph idx="1" type="subTitle"/>
          </p:nvPr>
        </p:nvSpPr>
        <p:spPr>
          <a:xfrm>
            <a:off x="581700" y="252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-342934" lvl="0" marL="342934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 txBox="1"/>
          <p:nvPr>
            <p:ph idx="2" type="body"/>
          </p:nvPr>
        </p:nvSpPr>
        <p:spPr>
          <a:xfrm>
            <a:off x="696000" y="35415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המורה: דר׳ בוריס גורליק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-609600"/>
            <a:ext cx="2809500" cy="28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25" name="Google Shape;22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9870" y="699923"/>
            <a:ext cx="3736421" cy="3915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26" name="Google Shape;22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526" y="896541"/>
            <a:ext cx="4945063" cy="3390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/>
          <p:nvPr/>
        </p:nvSpPr>
        <p:spPr>
          <a:xfrm>
            <a:off x="299132" y="428547"/>
            <a:ext cx="5300354" cy="635001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 סיגנל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6592513" y="428547"/>
            <a:ext cx="5300355" cy="635001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Noise רעש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/>
          <p:nvPr/>
        </p:nvSpPr>
        <p:spPr>
          <a:xfrm>
            <a:off x="299132" y="428547"/>
            <a:ext cx="5300354" cy="635001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 סיגנל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6592513" y="428547"/>
            <a:ext cx="5300355" cy="635001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Noise רעש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299132" y="1085621"/>
            <a:ext cx="5300354" cy="635001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6592513" y="1085621"/>
            <a:ext cx="5300355" cy="635001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רעש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/>
          <p:nvPr/>
        </p:nvSpPr>
        <p:spPr>
          <a:xfrm>
            <a:off x="299132" y="428547"/>
            <a:ext cx="5300354" cy="635001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 סיגנל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6592513" y="428547"/>
            <a:ext cx="5300355" cy="635001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Noise רעש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4"/>
          <p:cNvSpPr/>
          <p:nvPr/>
        </p:nvSpPr>
        <p:spPr>
          <a:xfrm>
            <a:off x="299132" y="1085621"/>
            <a:ext cx="5300354" cy="635001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4"/>
          <p:cNvSpPr/>
          <p:nvPr/>
        </p:nvSpPr>
        <p:spPr>
          <a:xfrm>
            <a:off x="6592513" y="1085621"/>
            <a:ext cx="5300355" cy="635001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רעש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299132" y="1742694"/>
            <a:ext cx="5300355" cy="635001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מידע שימושי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6592513" y="1742694"/>
            <a:ext cx="5300355" cy="635001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מידע לא שימושי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/>
          <p:nvPr/>
        </p:nvSpPr>
        <p:spPr>
          <a:xfrm>
            <a:off x="4473606" y="2953704"/>
            <a:ext cx="5536931" cy="1058124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שימושי למי?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60" name="Google Shape;2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33" y="30731"/>
            <a:ext cx="12082734" cy="6796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65" name="Google Shape;26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5557" y="1690967"/>
            <a:ext cx="6393948" cy="366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70" name="Google Shape;2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3933" y="2119947"/>
            <a:ext cx="4297642" cy="2809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6.54.png" id="271" name="Google Shape;27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676" y="2119947"/>
            <a:ext cx="2686900" cy="2809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6.55.png" id="272" name="Google Shape;27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3294" y="2201394"/>
            <a:ext cx="3102882" cy="280999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8"/>
          <p:cNvSpPr txBox="1"/>
          <p:nvPr/>
        </p:nvSpPr>
        <p:spPr>
          <a:xfrm>
            <a:off x="736617" y="6655244"/>
            <a:ext cx="3682926" cy="198439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sp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From "Show me the numbers” by Stephen C. Few used by permission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78" name="Google Shape;27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4567" y="0"/>
            <a:ext cx="71428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"/>
          <p:cNvSpPr txBox="1"/>
          <p:nvPr/>
        </p:nvSpPr>
        <p:spPr>
          <a:xfrm rot="-5400000">
            <a:off x="10866668" y="5434442"/>
            <a:ext cx="2244764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Copied from </a:t>
            </a:r>
            <a:r>
              <a:rPr b="0" i="0" lang="en-US" sz="800" u="sng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http://datavis.ca/papers/hbook.pdf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284" name="Google Shape;28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6352" y="688942"/>
            <a:ext cx="6519296" cy="5480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/>
          <p:nvPr>
            <p:ph idx="4294967295" type="sldNum"/>
          </p:nvPr>
        </p:nvSpPr>
        <p:spPr>
          <a:xfrm>
            <a:off x="48559" y="6464383"/>
            <a:ext cx="391262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Varela Round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9D9D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2" name="Google Shape;162;p3"/>
          <p:cNvSpPr txBox="1"/>
          <p:nvPr>
            <p:ph type="title"/>
          </p:nvPr>
        </p:nvSpPr>
        <p:spPr>
          <a:xfrm>
            <a:off x="1024127" y="152134"/>
            <a:ext cx="980237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732"/>
              <a:buFont typeface="Varela Round"/>
              <a:buNone/>
            </a:pPr>
            <a:r>
              <a:rPr i="0" lang="en-US" sz="4732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 txBox="1"/>
          <p:nvPr>
            <p:ph idx="1" type="body"/>
          </p:nvPr>
        </p:nvSpPr>
        <p:spPr>
          <a:xfrm>
            <a:off x="1024128" y="1049185"/>
            <a:ext cx="8031961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34" lvl="0" marL="342934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עקרונות מנחים בהדמיית נתונים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139734" lvl="0" marL="342934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139734" lvl="0" marL="342934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89" name="Google Shape;2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4567" y="0"/>
            <a:ext cx="71428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94" name="Google Shape;29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3402" y="0"/>
            <a:ext cx="764519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99" name="Google Shape;29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29972" cy="467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3"/>
          <p:cNvSpPr txBox="1"/>
          <p:nvPr/>
        </p:nvSpPr>
        <p:spPr>
          <a:xfrm>
            <a:off x="4460526" y="1403818"/>
            <a:ext cx="7585955" cy="2923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ז׳אן-לוק דומונט Jean-luc Doumont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http://www.principiae.be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6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 layers</a:t>
            </a:r>
            <a:br>
              <a:rPr b="0" i="0" lang="en-US" sz="6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6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שכבות מידע</a:t>
            </a:r>
            <a:endParaRPr b="0" i="0" sz="6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יתירות מועילה useful redundancy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05" name="Google Shape;30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3402" y="0"/>
            <a:ext cx="764519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10" name="Google Shape;31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3402" y="0"/>
            <a:ext cx="76451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5"/>
          <p:cNvSpPr txBox="1"/>
          <p:nvPr>
            <p:ph idx="4294967295" type="title"/>
          </p:nvPr>
        </p:nvSpPr>
        <p:spPr>
          <a:xfrm>
            <a:off x="0" y="-12700"/>
            <a:ext cx="9144000" cy="6746875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rm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Varela Round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יחס דיו־נתונים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Varela Round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שכבות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16" name="Google Shape;31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3402" y="0"/>
            <a:ext cx="76451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/>
          <p:cNvSpPr txBox="1"/>
          <p:nvPr>
            <p:ph idx="4294967295" type="title"/>
          </p:nvPr>
        </p:nvSpPr>
        <p:spPr>
          <a:xfrm>
            <a:off x="0" y="-12700"/>
            <a:ext cx="9144000" cy="6746875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rm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Varela Round"/>
              <a:buNone/>
            </a:pPr>
            <a:r>
              <a:rPr lang="en-US"/>
              <a:t>יחס דיו־נתונים</a:t>
            </a:r>
            <a:endParaRPr/>
          </a:p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Varela Round"/>
              <a:buNone/>
            </a:pPr>
            <a:r>
              <a:rPr lang="en-US"/>
              <a:t>שכבות מידע</a:t>
            </a:r>
            <a:endParaRPr/>
          </a:p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Varela Round"/>
              <a:buNone/>
            </a:pPr>
            <a:r>
              <a:rPr lang="en-US"/>
              <a:t>בלי מידע מיותר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22" name="Google Shape;32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875" y="641350"/>
            <a:ext cx="8462885" cy="4332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27" name="Google Shape;32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3946"/>
            <a:ext cx="8464631" cy="38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32" name="Google Shape;33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3022"/>
            <a:ext cx="8458751" cy="3574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37" name="Google Shape;33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8596" y="1281459"/>
            <a:ext cx="8014808" cy="4295082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0"/>
          <p:cNvSpPr txBox="1"/>
          <p:nvPr/>
        </p:nvSpPr>
        <p:spPr>
          <a:xfrm>
            <a:off x="1195335" y="6401850"/>
            <a:ext cx="5608874" cy="287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action="ppaction://hlinkshowjump?jump=nextslide"/>
              </a:rPr>
              <a:t>https://gorelik.net/2017/12/10/the-y-axis-doesnt-have-to-be-on-the-left/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4"/>
          <p:cNvGrpSpPr/>
          <p:nvPr/>
        </p:nvGrpSpPr>
        <p:grpSpPr>
          <a:xfrm>
            <a:off x="5662086" y="708696"/>
            <a:ext cx="6242449" cy="2644776"/>
            <a:chOff x="0" y="0"/>
            <a:chExt cx="6242447" cy="2644775"/>
          </a:xfrm>
        </p:grpSpPr>
        <p:pic>
          <p:nvPicPr>
            <p:cNvPr descr="Image" id="169" name="Google Shape;169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50800"/>
              <a:ext cx="6090047" cy="2428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170" name="Google Shape;170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6242447" cy="2644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43" name="Google Shape;34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8596" y="1216443"/>
            <a:ext cx="8014808" cy="442511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1"/>
          <p:cNvSpPr txBox="1"/>
          <p:nvPr/>
        </p:nvSpPr>
        <p:spPr>
          <a:xfrm>
            <a:off x="292224" y="6542256"/>
            <a:ext cx="5608874" cy="287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action="ppaction://hlinkshowjump?jump=nextslide"/>
              </a:rPr>
              <a:t>https://gorelik.net/2017/12/10/the-y-axis-doesnt-have-to-be-on-the-left/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49" name="Google Shape;3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5373" y="0"/>
            <a:ext cx="760125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54" name="Google Shape;35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3478" y="0"/>
            <a:ext cx="65450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59" name="Google Shape;35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3208" y="0"/>
            <a:ext cx="798558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64" name="Google Shape;36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0630" y="0"/>
            <a:ext cx="859074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36"/>
          <p:cNvGrpSpPr/>
          <p:nvPr/>
        </p:nvGrpSpPr>
        <p:grpSpPr>
          <a:xfrm>
            <a:off x="2100388" y="-15218"/>
            <a:ext cx="7991226" cy="6875674"/>
            <a:chOff x="0" y="0"/>
            <a:chExt cx="7991225" cy="6875673"/>
          </a:xfrm>
        </p:grpSpPr>
        <p:grpSp>
          <p:nvGrpSpPr>
            <p:cNvPr id="370" name="Google Shape;370;p36"/>
            <p:cNvGrpSpPr/>
            <p:nvPr/>
          </p:nvGrpSpPr>
          <p:grpSpPr>
            <a:xfrm>
              <a:off x="4143456" y="129255"/>
              <a:ext cx="3847769" cy="6746417"/>
              <a:chOff x="0" y="0"/>
              <a:chExt cx="3847768" cy="6746416"/>
            </a:xfrm>
          </p:grpSpPr>
          <p:pic>
            <p:nvPicPr>
              <p:cNvPr descr="Image" id="371" name="Google Shape;371;p3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0" y="3674737"/>
                <a:ext cx="3847768" cy="3071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mage" id="372" name="Google Shape;372;p3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0" y="0"/>
                <a:ext cx="3461934" cy="36274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73" name="Google Shape;373;p36"/>
            <p:cNvGrpSpPr/>
            <p:nvPr/>
          </p:nvGrpSpPr>
          <p:grpSpPr>
            <a:xfrm>
              <a:off x="0" y="0"/>
              <a:ext cx="3847769" cy="6875673"/>
              <a:chOff x="0" y="0"/>
              <a:chExt cx="3847768" cy="6875672"/>
            </a:xfrm>
          </p:grpSpPr>
          <p:pic>
            <p:nvPicPr>
              <p:cNvPr descr="Image" id="374" name="Google Shape;374;p3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0" y="0"/>
                <a:ext cx="3847768" cy="34715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mage" id="375" name="Google Shape;375;p3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0" y="3571218"/>
                <a:ext cx="3847768" cy="330445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7"/>
          <p:cNvSpPr txBox="1"/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48"/>
              <a:buFont typeface="Varela Round"/>
              <a:buNone/>
            </a:pPr>
            <a:r>
              <a:rPr i="0" lang="en-US" sz="39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שלוש הטעויות הנפוצות ביותר בהדמיית נתונים</a:t>
            </a:r>
            <a:endParaRPr i="0" sz="39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7"/>
          <p:cNvSpPr txBox="1"/>
          <p:nvPr>
            <p:ph idx="1" type="body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1. גישה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6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2. תוכן הגרף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7"/>
          <p:cNvSpPr txBox="1"/>
          <p:nvPr>
            <p:ph idx="4294967295" type="sldNum"/>
          </p:nvPr>
        </p:nvSpPr>
        <p:spPr>
          <a:xfrm>
            <a:off x="48559" y="6464383"/>
            <a:ext cx="391262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Varela Round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9D9D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8"/>
          <p:cNvSpPr txBox="1"/>
          <p:nvPr>
            <p:ph idx="1" type="body"/>
          </p:nvPr>
        </p:nvSpPr>
        <p:spPr>
          <a:xfrm>
            <a:off x="1126869" y="90534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34" lvl="0" marL="342934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20"/>
              <a:buChar char="•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פתחו את אחד הגרפים שעשיתם בעבר. הורידו ממנו כמה שיותר פרטים גרפיים, כגון: קווי רשת, אפקטים, צבעים, יותר מדי מספרים על הצירים ועוד.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342934" rtl="1" algn="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20"/>
              <a:buChar char="•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מוזמנים ומוזמנות לשלוח את הדוגמה של ״לפני״ ו־״אחרי״ לקבוצת ״לפני ואחרי בהדמיית נתונים״ בפייסבוק. </a:t>
            </a:r>
            <a:br>
              <a:rPr lang="en-US" sz="2220">
                <a:latin typeface="Arial"/>
                <a:ea typeface="Arial"/>
                <a:cs typeface="Arial"/>
                <a:sym typeface="Arial"/>
              </a:rPr>
            </a:br>
            <a:r>
              <a:rPr lang="en-US" sz="2220">
                <a:latin typeface="Arial"/>
                <a:ea typeface="Arial"/>
                <a:cs typeface="Arial"/>
                <a:sym typeface="Arial"/>
              </a:rPr>
              <a:t>כל אחת ואחד מוזמן לתת פידבק לדוגמאות של</a:t>
            </a:r>
            <a:br>
              <a:rPr lang="en-US" sz="2220">
                <a:latin typeface="Arial"/>
                <a:ea typeface="Arial"/>
                <a:cs typeface="Arial"/>
                <a:sym typeface="Arial"/>
              </a:rPr>
            </a:br>
            <a:r>
              <a:rPr lang="en-US" sz="2220">
                <a:latin typeface="Arial"/>
                <a:ea typeface="Arial"/>
                <a:cs typeface="Arial"/>
                <a:sym typeface="Arial"/>
              </a:rPr>
              <a:t> אחרים</a:t>
            </a:r>
            <a:endParaRPr sz="22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8"/>
          <p:cNvSpPr txBox="1"/>
          <p:nvPr/>
        </p:nvSpPr>
        <p:spPr>
          <a:xfrm>
            <a:off x="888852" y="241563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48"/>
              <a:buFont typeface="Varela Round"/>
              <a:buNone/>
            </a:pPr>
            <a:r>
              <a:rPr b="1" i="0" lang="en-US" sz="39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תרגול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3813760"/>
            <a:ext cx="2006930" cy="2006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9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rPr b="0" i="0" lang="en-US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9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rPr b="1" i="0" lang="en-US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שימוש ביצירות מוגנות בזכויות יוצרים ואיתור בעלי זכויות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5"/>
          <p:cNvGrpSpPr/>
          <p:nvPr/>
        </p:nvGrpSpPr>
        <p:grpSpPr>
          <a:xfrm>
            <a:off x="5662086" y="708696"/>
            <a:ext cx="6242449" cy="2644776"/>
            <a:chOff x="0" y="0"/>
            <a:chExt cx="6242447" cy="2644775"/>
          </a:xfrm>
        </p:grpSpPr>
        <p:pic>
          <p:nvPicPr>
            <p:cNvPr descr="Image" id="176" name="Google Shape;176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50800"/>
              <a:ext cx="6090047" cy="2428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177" name="Google Shape;177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6242447" cy="2644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8" name="Google Shape;178;p5"/>
          <p:cNvGrpSpPr/>
          <p:nvPr/>
        </p:nvGrpSpPr>
        <p:grpSpPr>
          <a:xfrm>
            <a:off x="5572789" y="3665443"/>
            <a:ext cx="6421042" cy="2092001"/>
            <a:chOff x="0" y="0"/>
            <a:chExt cx="6421041" cy="2091999"/>
          </a:xfrm>
        </p:grpSpPr>
        <p:pic>
          <p:nvPicPr>
            <p:cNvPr descr="Image" id="179" name="Google Shape;179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200" y="50800"/>
              <a:ext cx="6268641" cy="1876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180" name="Google Shape;180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6421041" cy="20919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5662086" y="708696"/>
            <a:ext cx="6242449" cy="2644776"/>
            <a:chOff x="0" y="0"/>
            <a:chExt cx="6242447" cy="2644775"/>
          </a:xfrm>
        </p:grpSpPr>
        <p:pic>
          <p:nvPicPr>
            <p:cNvPr descr="Image" id="186" name="Google Shape;186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50800"/>
              <a:ext cx="6090047" cy="2428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187" name="Google Shape;187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6242447" cy="2644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8" name="Google Shape;188;p6"/>
          <p:cNvGrpSpPr/>
          <p:nvPr/>
        </p:nvGrpSpPr>
        <p:grpSpPr>
          <a:xfrm>
            <a:off x="5572789" y="3665443"/>
            <a:ext cx="6421042" cy="2092001"/>
            <a:chOff x="0" y="0"/>
            <a:chExt cx="6421041" cy="2091999"/>
          </a:xfrm>
        </p:grpSpPr>
        <p:pic>
          <p:nvPicPr>
            <p:cNvPr descr="Image" id="189" name="Google Shape;18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200" y="50800"/>
              <a:ext cx="6268641" cy="1876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190" name="Google Shape;190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6421041" cy="2091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1" name="Google Shape;191;p6"/>
          <p:cNvGrpSpPr/>
          <p:nvPr/>
        </p:nvGrpSpPr>
        <p:grpSpPr>
          <a:xfrm>
            <a:off x="743346" y="248961"/>
            <a:ext cx="6260309" cy="2162574"/>
            <a:chOff x="0" y="0"/>
            <a:chExt cx="6260307" cy="2162572"/>
          </a:xfrm>
        </p:grpSpPr>
        <p:pic>
          <p:nvPicPr>
            <p:cNvPr descr="Image" id="192" name="Google Shape;192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6200" y="50800"/>
              <a:ext cx="6107907" cy="1946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193" name="Google Shape;193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0"/>
              <a:ext cx="6260307" cy="21625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4" name="Google Shape;194;p6"/>
          <p:cNvGrpSpPr/>
          <p:nvPr/>
        </p:nvGrpSpPr>
        <p:grpSpPr>
          <a:xfrm>
            <a:off x="667444" y="4094571"/>
            <a:ext cx="6412113" cy="2528691"/>
            <a:chOff x="0" y="0"/>
            <a:chExt cx="6412111" cy="2528690"/>
          </a:xfrm>
        </p:grpSpPr>
        <p:pic>
          <p:nvPicPr>
            <p:cNvPr descr="Image" id="195" name="Google Shape;195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6200" y="50800"/>
              <a:ext cx="6259711" cy="2312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196" name="Google Shape;196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0" y="0"/>
              <a:ext cx="6412111" cy="25286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7" name="Google Shape;197;p6"/>
          <p:cNvGrpSpPr/>
          <p:nvPr/>
        </p:nvGrpSpPr>
        <p:grpSpPr>
          <a:xfrm>
            <a:off x="1105071" y="2089275"/>
            <a:ext cx="6912176" cy="2287590"/>
            <a:chOff x="0" y="0"/>
            <a:chExt cx="6912174" cy="2287588"/>
          </a:xfrm>
        </p:grpSpPr>
        <p:pic>
          <p:nvPicPr>
            <p:cNvPr descr="Image" id="198" name="Google Shape;198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6200" y="50800"/>
              <a:ext cx="6759774" cy="2071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199" name="Google Shape;199;p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0" y="0"/>
              <a:ext cx="6912174" cy="22875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04" name="Google Shape;2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617" y="1109004"/>
            <a:ext cx="2144814" cy="285276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7"/>
          <p:cNvSpPr txBox="1"/>
          <p:nvPr/>
        </p:nvSpPr>
        <p:spPr>
          <a:xfrm>
            <a:off x="2303023" y="1127392"/>
            <a:ext cx="7585954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Edward Tufte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http://edwardtufte.com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6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Data-ink ratio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7"/>
          <p:cNvSpPr txBox="1"/>
          <p:nvPr/>
        </p:nvSpPr>
        <p:spPr>
          <a:xfrm>
            <a:off x="2303023" y="2649686"/>
            <a:ext cx="7585954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אדוורד טאפטי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http://edwardtufte.com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6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יחס דיו־הנתונים</a:t>
            </a:r>
            <a:endParaRPr b="0" i="0" sz="6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>
            <p:ph idx="4294967295" type="title"/>
          </p:nvPr>
        </p:nvSpPr>
        <p:spPr>
          <a:xfrm>
            <a:off x="0" y="902582"/>
            <a:ext cx="9144000" cy="4465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Varela Round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Above all, show data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קודם כל, תראה 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/>
          <p:nvPr>
            <p:ph idx="4294967295" type="title"/>
          </p:nvPr>
        </p:nvSpPr>
        <p:spPr>
          <a:xfrm>
            <a:off x="0" y="1196181"/>
            <a:ext cx="9144000" cy="4465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Varela Round"/>
              <a:buNone/>
            </a:pPr>
            <a:r>
              <a:rPr i="0" lang="en-US" sz="6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אין נתונים - אין דיו</a:t>
            </a:r>
            <a:endParaRPr i="0" sz="6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