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12192000"/>
  <p:notesSz cx="6858000" cy="9144000"/>
  <p:embeddedFontLst>
    <p:embeddedFont>
      <p:font typeface="Roboto"/>
      <p:regular r:id="rId30"/>
      <p:bold r:id="rId31"/>
      <p:italic r:id="rId32"/>
      <p:boldItalic r:id="rId33"/>
    </p:embeddedFont>
    <p:embeddedFont>
      <p:font typeface="Varela Round"/>
      <p:regular r:id="rId34"/>
    </p:embeddedFont>
    <p:embeddedFont>
      <p:font typeface="Helvetica Neue Light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GoogleSlidesCustomDataVersion2">
      <go:slidesCustomData xmlns:go="http://customooxmlschemas.google.com/" r:id="rId39" roundtripDataSignature="AMtx7mgMo4gwKuoAKEBzNvKKuu6USdof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6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5.xml"/><Relationship Id="rId32" Type="http://schemas.openxmlformats.org/officeDocument/2006/relationships/font" Target="fonts/Roboto-italic.fntdata"/><Relationship Id="rId13" Type="http://schemas.openxmlformats.org/officeDocument/2006/relationships/slide" Target="slides/slide8.xml"/><Relationship Id="rId35" Type="http://schemas.openxmlformats.org/officeDocument/2006/relationships/font" Target="fonts/HelveticaNeueLight-regular.fntdata"/><Relationship Id="rId12" Type="http://schemas.openxmlformats.org/officeDocument/2006/relationships/slide" Target="slides/slide7.xml"/><Relationship Id="rId34" Type="http://schemas.openxmlformats.org/officeDocument/2006/relationships/font" Target="fonts/VarelaRound-regular.fntdata"/><Relationship Id="rId15" Type="http://schemas.openxmlformats.org/officeDocument/2006/relationships/slide" Target="slides/slide10.xml"/><Relationship Id="rId37" Type="http://schemas.openxmlformats.org/officeDocument/2006/relationships/font" Target="fonts/HelveticaNeueLight-italic.fntdata"/><Relationship Id="rId14" Type="http://schemas.openxmlformats.org/officeDocument/2006/relationships/slide" Target="slides/slide9.xml"/><Relationship Id="rId36" Type="http://schemas.openxmlformats.org/officeDocument/2006/relationships/font" Target="fonts/HelveticaNeueLight-bold.fntdata"/><Relationship Id="rId17" Type="http://schemas.openxmlformats.org/officeDocument/2006/relationships/slide" Target="slides/slide12.xml"/><Relationship Id="rId39" Type="http://customschemas.google.com/relationships/presentationmetadata" Target="metadata"/><Relationship Id="rId16" Type="http://schemas.openxmlformats.org/officeDocument/2006/relationships/slide" Target="slides/slide11.xml"/><Relationship Id="rId38" Type="http://schemas.openxmlformats.org/officeDocument/2006/relationships/font" Target="fonts/HelveticaNeueLight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2" name="Google Shape;262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7" name="Google Shape;267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4" name="Google Shape;274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7" name="Google Shape;287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0" name="Google Shape;300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8" name="Google Shape;308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0" name="Google Shape;320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7" name="Google Shape;327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 - מערכת שידורים לאומית">
  <p:cSld name="שער - מערכת שידורים לאומית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 txBox="1"/>
          <p:nvPr>
            <p:ph type="ctrTitle"/>
          </p:nvPr>
        </p:nvSpPr>
        <p:spPr>
          <a:xfrm>
            <a:off x="516000" y="2693989"/>
            <a:ext cx="11160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7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" name="Google Shape;22;p27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3" name="Google Shape;23;p27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4" name="Google Shape;24;p27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5" name="Google Shape;25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7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" name="Google Shape;27;p27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27"/>
          <p:cNvSpPr/>
          <p:nvPr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9" name="Google Shape;29;p27"/>
          <p:cNvSpPr/>
          <p:nvPr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וידאו על מסך מלא">
  <p:cSld name="וידאו על מסך מלא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6"/>
          <p:cNvSpPr/>
          <p:nvPr/>
        </p:nvSpPr>
        <p:spPr>
          <a:xfrm>
            <a:off x="8667715" y="-161750"/>
            <a:ext cx="5300119" cy="38235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5" name="Google Shape;135;p36"/>
          <p:cNvSpPr/>
          <p:nvPr>
            <p:ph idx="2" type="media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136" name="Google Shape;136;p36"/>
          <p:cNvSpPr txBox="1"/>
          <p:nvPr>
            <p:ph idx="1" type="body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36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8" name="Google Shape;138;p36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9" name="Google Shape;139;p36"/>
          <p:cNvSpPr/>
          <p:nvPr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0" name="Google Shape;140;p36"/>
          <p:cNvSpPr/>
          <p:nvPr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1" name="Google Shape;141;p36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2" name="Google Shape;142;p36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3" name="Google Shape;143;p36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4" name="Google Shape;144;p36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5" name="Google Shape;145;p36"/>
          <p:cNvSpPr txBox="1"/>
          <p:nvPr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US" sz="1600" u="none" cap="none" strike="noStrik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600" u="none" cap="none" strike="noStrik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ראשית ושתי תמונות">
  <p:cSld name="כותרת ראשית ושתי תמונות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7"/>
          <p:cNvSpPr/>
          <p:nvPr>
            <p:ph idx="2" type="pic"/>
          </p:nvPr>
        </p:nvSpPr>
        <p:spPr>
          <a:xfrm>
            <a:off x="594360" y="1310640"/>
            <a:ext cx="4511040" cy="4267200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37"/>
          <p:cNvSpPr txBox="1"/>
          <p:nvPr>
            <p:ph type="title"/>
          </p:nvPr>
        </p:nvSpPr>
        <p:spPr>
          <a:xfrm>
            <a:off x="1026926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7"/>
          <p:cNvSpPr/>
          <p:nvPr/>
        </p:nvSpPr>
        <p:spPr>
          <a:xfrm>
            <a:off x="-2429707" y="195047"/>
            <a:ext cx="2969302" cy="247597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0" name="Google Shape;150;p37"/>
          <p:cNvSpPr/>
          <p:nvPr/>
        </p:nvSpPr>
        <p:spPr>
          <a:xfrm>
            <a:off x="9974795" y="5878199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1" name="Google Shape;151;p37"/>
          <p:cNvSpPr/>
          <p:nvPr/>
        </p:nvSpPr>
        <p:spPr>
          <a:xfrm>
            <a:off x="-2017472" y="518276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2" name="Google Shape;152;p37"/>
          <p:cNvSpPr/>
          <p:nvPr/>
        </p:nvSpPr>
        <p:spPr>
          <a:xfrm>
            <a:off x="8144699" y="6307826"/>
            <a:ext cx="5175721" cy="720000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3" name="Google Shape;153;p37"/>
          <p:cNvSpPr/>
          <p:nvPr>
            <p:ph idx="3" type="pic"/>
          </p:nvPr>
        </p:nvSpPr>
        <p:spPr>
          <a:xfrm>
            <a:off x="5372315" y="1310640"/>
            <a:ext cx="4511040" cy="4267200"/>
          </a:xfrm>
          <a:prstGeom prst="rect">
            <a:avLst/>
          </a:prstGeom>
          <a:noFill/>
          <a:ln>
            <a:noFill/>
          </a:ln>
        </p:spPr>
      </p:sp>
      <p:sp>
        <p:nvSpPr>
          <p:cNvPr id="154" name="Google Shape;154;p37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5" name="Google Shape;155;p37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6" name="Google Shape;156;p37"/>
          <p:cNvSpPr/>
          <p:nvPr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7" name="Google Shape;157;p37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Top" showMasterSp="0">
  <p:cSld name="Title - Top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8"/>
          <p:cNvSpPr txBox="1"/>
          <p:nvPr>
            <p:ph type="title"/>
          </p:nvPr>
        </p:nvSpPr>
        <p:spPr>
          <a:xfrm>
            <a:off x="2193726" y="312539"/>
            <a:ext cx="7804548" cy="1518047"/>
          </a:xfrm>
          <a:prstGeom prst="rect">
            <a:avLst/>
          </a:prstGeom>
          <a:noFill/>
          <a:ln>
            <a:noFill/>
          </a:ln>
        </p:spPr>
        <p:txBody>
          <a:bodyPr anchorCtr="0" anchor="t" bIns="35700" lIns="35700" spcFirstLastPara="1" rIns="35700" wrap="square" tIns="35700">
            <a:norm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Varela Round"/>
              <a:buNone/>
              <a:defRPr b="1" sz="420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8"/>
          <p:cNvSpPr txBox="1"/>
          <p:nvPr>
            <p:ph idx="12" type="sldNum"/>
          </p:nvPr>
        </p:nvSpPr>
        <p:spPr>
          <a:xfrm>
            <a:off x="5964732" y="6505277"/>
            <a:ext cx="253607" cy="249238"/>
          </a:xfrm>
          <a:prstGeom prst="rect">
            <a:avLst/>
          </a:prstGeom>
          <a:noFill/>
          <a:ln>
            <a:noFill/>
          </a:ln>
        </p:spPr>
        <p:txBody>
          <a:bodyPr anchorCtr="0" anchor="t" bIns="35700" lIns="35700" spcFirstLastPara="1" rIns="35700" wrap="square" tIns="3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פרטי השיעור, מקצוע ומורה">
  <p:cSld name="פרטי השיעור, מקצוע ומורה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8"/>
          <p:cNvSpPr/>
          <p:nvPr/>
        </p:nvSpPr>
        <p:spPr>
          <a:xfrm>
            <a:off x="212943" y="1396870"/>
            <a:ext cx="14000014" cy="2978963"/>
          </a:xfrm>
          <a:prstGeom prst="roundRect">
            <a:avLst>
              <a:gd fmla="val 50000" name="adj"/>
            </a:avLst>
          </a:prstGeom>
          <a:solidFill>
            <a:srgbClr val="E0E0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8"/>
          <p:cNvSpPr/>
          <p:nvPr/>
        </p:nvSpPr>
        <p:spPr>
          <a:xfrm>
            <a:off x="7329949" y="6240593"/>
            <a:ext cx="5333866" cy="5576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3" name="Google Shape;33;p28"/>
          <p:cNvSpPr/>
          <p:nvPr/>
        </p:nvSpPr>
        <p:spPr>
          <a:xfrm>
            <a:off x="-501113" y="87232"/>
            <a:ext cx="1428110" cy="322428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4" name="Google Shape;34;p28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5" name="Google Shape;35;p28"/>
          <p:cNvSpPr/>
          <p:nvPr/>
        </p:nvSpPr>
        <p:spPr>
          <a:xfrm>
            <a:off x="9066088" y="5930032"/>
            <a:ext cx="529942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28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28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28"/>
          <p:cNvSpPr/>
          <p:nvPr/>
        </p:nvSpPr>
        <p:spPr>
          <a:xfrm rot="5400000">
            <a:off x="10107940" y="1972518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9" name="Google Shape;39;p28"/>
          <p:cNvSpPr/>
          <p:nvPr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0" name="Google Shape;40;p28"/>
          <p:cNvSpPr txBox="1"/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  <a:defRPr b="1" sz="6600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8"/>
          <p:cNvSpPr txBox="1"/>
          <p:nvPr>
            <p:ph idx="1" type="subTitle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b="1" sz="3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42" name="Google Shape;42;p28"/>
          <p:cNvSpPr txBox="1"/>
          <p:nvPr>
            <p:ph idx="2" type="body"/>
          </p:nvPr>
        </p:nvSpPr>
        <p:spPr>
          <a:xfrm>
            <a:off x="696000" y="3655832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2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28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פרק חדש" showMasterSp="0" type="tx">
  <p:cSld name="TITLE_AND_BOD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/>
          <p:nvPr/>
        </p:nvSpPr>
        <p:spPr>
          <a:xfrm>
            <a:off x="-1" y="-960120"/>
            <a:ext cx="14676782" cy="92827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6" name="Google Shape;46;p29"/>
          <p:cNvSpPr/>
          <p:nvPr/>
        </p:nvSpPr>
        <p:spPr>
          <a:xfrm>
            <a:off x="-1356361" y="6889425"/>
            <a:ext cx="14676782" cy="92827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7" name="Google Shape;47;p29"/>
          <p:cNvSpPr/>
          <p:nvPr/>
        </p:nvSpPr>
        <p:spPr>
          <a:xfrm rot="5400000">
            <a:off x="10121386" y="1972517"/>
            <a:ext cx="6987521" cy="2819402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8" name="Google Shape;48;p29"/>
          <p:cNvSpPr/>
          <p:nvPr/>
        </p:nvSpPr>
        <p:spPr>
          <a:xfrm>
            <a:off x="-3273296" y="-31851"/>
            <a:ext cx="3246402" cy="76837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pSp>
        <p:nvGrpSpPr>
          <p:cNvPr id="49" name="Google Shape;49;p29"/>
          <p:cNvGrpSpPr/>
          <p:nvPr/>
        </p:nvGrpSpPr>
        <p:grpSpPr>
          <a:xfrm>
            <a:off x="212943" y="1396869"/>
            <a:ext cx="14129224" cy="2978965"/>
            <a:chOff x="0" y="0"/>
            <a:chExt cx="14129222" cy="2978963"/>
          </a:xfrm>
        </p:grpSpPr>
        <p:sp>
          <p:nvSpPr>
            <p:cNvPr id="50" name="Google Shape;50;p29"/>
            <p:cNvSpPr/>
            <p:nvPr/>
          </p:nvSpPr>
          <p:spPr>
            <a:xfrm>
              <a:off x="0" y="0"/>
              <a:ext cx="14129222" cy="2978963"/>
            </a:xfrm>
            <a:prstGeom prst="roundRect">
              <a:avLst>
                <a:gd fmla="val 50000" name="adj"/>
              </a:avLst>
            </a:prstGeom>
            <a:solidFill>
              <a:srgbClr val="E0E0E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1" name="Google Shape;51;p29"/>
            <p:cNvSpPr txBox="1"/>
            <p:nvPr/>
          </p:nvSpPr>
          <p:spPr>
            <a:xfrm>
              <a:off x="481973" y="1304061"/>
              <a:ext cx="13165275" cy="3708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192A72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52;p29"/>
          <p:cNvSpPr txBox="1"/>
          <p:nvPr>
            <p:ph type="title"/>
          </p:nvPr>
        </p:nvSpPr>
        <p:spPr>
          <a:xfrm>
            <a:off x="696000" y="1919888"/>
            <a:ext cx="10800000" cy="126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9"/>
          <p:cNvSpPr/>
          <p:nvPr/>
        </p:nvSpPr>
        <p:spPr>
          <a:xfrm>
            <a:off x="9664803" y="5699021"/>
            <a:ext cx="4766812" cy="35766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4" name="Google Shape;54;p29"/>
          <p:cNvSpPr/>
          <p:nvPr/>
        </p:nvSpPr>
        <p:spPr>
          <a:xfrm>
            <a:off x="-260563" y="181684"/>
            <a:ext cx="2598823" cy="216818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5" name="Google Shape;55;p29"/>
          <p:cNvSpPr/>
          <p:nvPr/>
        </p:nvSpPr>
        <p:spPr>
          <a:xfrm>
            <a:off x="-488826" y="468418"/>
            <a:ext cx="2969304" cy="369517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" name="Google Shape;56;p29"/>
          <p:cNvSpPr/>
          <p:nvPr/>
        </p:nvSpPr>
        <p:spPr>
          <a:xfrm>
            <a:off x="9010091" y="6104087"/>
            <a:ext cx="3755593" cy="67454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7" name="Google Shape;57;p29"/>
          <p:cNvSpPr/>
          <p:nvPr/>
        </p:nvSpPr>
        <p:spPr>
          <a:xfrm>
            <a:off x="-1" y="-960120"/>
            <a:ext cx="14676782" cy="92827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8" name="Google Shape;58;p29"/>
          <p:cNvSpPr/>
          <p:nvPr/>
        </p:nvSpPr>
        <p:spPr>
          <a:xfrm>
            <a:off x="-1356361" y="6889425"/>
            <a:ext cx="14676782" cy="92827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9" name="Google Shape;59;p29"/>
          <p:cNvSpPr/>
          <p:nvPr/>
        </p:nvSpPr>
        <p:spPr>
          <a:xfrm rot="5400000">
            <a:off x="10121386" y="1972517"/>
            <a:ext cx="6987521" cy="2819402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0" name="Google Shape;60;p29"/>
          <p:cNvSpPr/>
          <p:nvPr/>
        </p:nvSpPr>
        <p:spPr>
          <a:xfrm>
            <a:off x="-3273296" y="-31851"/>
            <a:ext cx="3246402" cy="76837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1" name="Google Shape;61;p29"/>
          <p:cNvSpPr txBox="1"/>
          <p:nvPr>
            <p:ph idx="12" type="sldNum"/>
          </p:nvPr>
        </p:nvSpPr>
        <p:spPr>
          <a:xfrm>
            <a:off x="48559" y="6464383"/>
            <a:ext cx="391262" cy="37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6A6A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6A6A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6A6A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6A6A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6A6A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6A6A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6A6A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6A6A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6A6A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29"/>
          <p:cNvSpPr txBox="1"/>
          <p:nvPr>
            <p:ph idx="1" type="body"/>
          </p:nvPr>
        </p:nvSpPr>
        <p:spPr>
          <a:xfrm>
            <a:off x="1461052" y="3409122"/>
            <a:ext cx="9203636" cy="804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rt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 פריסה 3" type="obj">
  <p:cSld name="OBJEC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0"/>
          <p:cNvSpPr txBox="1"/>
          <p:nvPr>
            <p:ph type="title"/>
          </p:nvPr>
        </p:nvSpPr>
        <p:spPr>
          <a:xfrm>
            <a:off x="1024128" y="152134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sz="4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0"/>
          <p:cNvSpPr txBox="1"/>
          <p:nvPr>
            <p:ph idx="1" type="body"/>
          </p:nvPr>
        </p:nvSpPr>
        <p:spPr>
          <a:xfrm>
            <a:off x="1024128" y="1049185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30"/>
          <p:cNvSpPr/>
          <p:nvPr/>
        </p:nvSpPr>
        <p:spPr>
          <a:xfrm>
            <a:off x="-234936" y="5807316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7" name="Google Shape;67;p30"/>
          <p:cNvSpPr/>
          <p:nvPr/>
        </p:nvSpPr>
        <p:spPr>
          <a:xfrm>
            <a:off x="11218431" y="239177"/>
            <a:ext cx="1706880" cy="458399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8" name="Google Shape;68;p30"/>
          <p:cNvSpPr/>
          <p:nvPr/>
        </p:nvSpPr>
        <p:spPr>
          <a:xfrm>
            <a:off x="-388620" y="6235866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9" name="Google Shape;69;p30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0" name="Google Shape;70;p30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1" name="Google Shape;71;p30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2" name="Google Shape;72;p30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3" name="Google Shape;73;p30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D8D8D8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D8D8D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ריק">
  <p:cSld name="ריק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/>
          <p:nvPr/>
        </p:nvSpPr>
        <p:spPr>
          <a:xfrm>
            <a:off x="11497481" y="487099"/>
            <a:ext cx="1576672" cy="289443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6" name="Google Shape;76;p31"/>
          <p:cNvSpPr/>
          <p:nvPr/>
        </p:nvSpPr>
        <p:spPr>
          <a:xfrm>
            <a:off x="11150538" y="127099"/>
            <a:ext cx="1879662" cy="28944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7" name="Google Shape;77;p31"/>
          <p:cNvSpPr/>
          <p:nvPr/>
        </p:nvSpPr>
        <p:spPr>
          <a:xfrm>
            <a:off x="-487680" y="5923581"/>
            <a:ext cx="822960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8" name="Google Shape;78;p31"/>
          <p:cNvSpPr/>
          <p:nvPr/>
        </p:nvSpPr>
        <p:spPr>
          <a:xfrm>
            <a:off x="-976438" y="6359813"/>
            <a:ext cx="1657508" cy="658080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9" name="Google Shape;79;p31"/>
          <p:cNvSpPr/>
          <p:nvPr/>
        </p:nvSpPr>
        <p:spPr>
          <a:xfrm rot="5400000">
            <a:off x="9360284" y="2733622"/>
            <a:ext cx="6987520" cy="1297194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0" name="Google Shape;80;p31"/>
          <p:cNvSpPr txBox="1"/>
          <p:nvPr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D8D8D8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D8D8D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1" name="Google Shape;81;p31"/>
          <p:cNvSpPr/>
          <p:nvPr/>
        </p:nvSpPr>
        <p:spPr>
          <a:xfrm rot="-54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2" name="Google Shape;82;p31"/>
          <p:cNvSpPr/>
          <p:nvPr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3" name="Google Shape;83;p31"/>
          <p:cNvSpPr/>
          <p:nvPr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 פריסה 4">
  <p:cSld name="כותרת בלבד פריסה 4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2"/>
          <p:cNvSpPr txBox="1"/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2"/>
          <p:cNvSpPr/>
          <p:nvPr/>
        </p:nvSpPr>
        <p:spPr>
          <a:xfrm>
            <a:off x="11497481" y="487099"/>
            <a:ext cx="1576672" cy="289443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7" name="Google Shape;87;p32"/>
          <p:cNvSpPr/>
          <p:nvPr/>
        </p:nvSpPr>
        <p:spPr>
          <a:xfrm>
            <a:off x="11150538" y="127099"/>
            <a:ext cx="1879662" cy="28944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8" name="Google Shape;88;p32"/>
          <p:cNvSpPr/>
          <p:nvPr/>
        </p:nvSpPr>
        <p:spPr>
          <a:xfrm>
            <a:off x="-487680" y="5923581"/>
            <a:ext cx="3133018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9" name="Google Shape;89;p32"/>
          <p:cNvSpPr/>
          <p:nvPr/>
        </p:nvSpPr>
        <p:spPr>
          <a:xfrm>
            <a:off x="-976438" y="6359813"/>
            <a:ext cx="7301038" cy="658080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0" name="Google Shape;90;p32"/>
          <p:cNvSpPr/>
          <p:nvPr/>
        </p:nvSpPr>
        <p:spPr>
          <a:xfrm rot="5400000">
            <a:off x="9360284" y="2733622"/>
            <a:ext cx="6987520" cy="1297194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1" name="Google Shape;91;p32"/>
          <p:cNvSpPr txBox="1"/>
          <p:nvPr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D8D8D8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D8D8D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2" name="Google Shape;92;p32"/>
          <p:cNvSpPr/>
          <p:nvPr/>
        </p:nvSpPr>
        <p:spPr>
          <a:xfrm rot="-54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3" name="Google Shape;93;p32"/>
          <p:cNvSpPr/>
          <p:nvPr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4" name="Google Shape;94;p32"/>
          <p:cNvSpPr/>
          <p:nvPr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5" name="Google Shape;95;p32"/>
          <p:cNvSpPr txBox="1"/>
          <p:nvPr>
            <p:ph idx="1" type="body"/>
          </p:nvPr>
        </p:nvSpPr>
        <p:spPr>
          <a:xfrm>
            <a:off x="2951578" y="1212161"/>
            <a:ext cx="7885112" cy="4090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 פריסה 1">
  <p:cSld name="כותרת ותוכן פריסה 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3"/>
          <p:cNvSpPr/>
          <p:nvPr/>
        </p:nvSpPr>
        <p:spPr>
          <a:xfrm>
            <a:off x="6581228" y="6447542"/>
            <a:ext cx="5993234" cy="720000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8" name="Google Shape;98;p33"/>
          <p:cNvSpPr/>
          <p:nvPr/>
        </p:nvSpPr>
        <p:spPr>
          <a:xfrm>
            <a:off x="9704146" y="5381191"/>
            <a:ext cx="3496396" cy="442359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9" name="Google Shape;99;p33"/>
          <p:cNvSpPr txBox="1"/>
          <p:nvPr>
            <p:ph idx="1" type="body"/>
          </p:nvPr>
        </p:nvSpPr>
        <p:spPr>
          <a:xfrm>
            <a:off x="515273" y="998859"/>
            <a:ext cx="11161453" cy="4062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0" name="Google Shape;100;p33"/>
          <p:cNvSpPr txBox="1"/>
          <p:nvPr>
            <p:ph type="title"/>
          </p:nvPr>
        </p:nvSpPr>
        <p:spPr>
          <a:xfrm>
            <a:off x="1024128" y="155448"/>
            <a:ext cx="9802206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3"/>
          <p:cNvSpPr/>
          <p:nvPr/>
        </p:nvSpPr>
        <p:spPr>
          <a:xfrm>
            <a:off x="-1226982" y="101748"/>
            <a:ext cx="2160598" cy="21681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2" name="Google Shape;102;p33"/>
          <p:cNvSpPr/>
          <p:nvPr/>
        </p:nvSpPr>
        <p:spPr>
          <a:xfrm>
            <a:off x="-2054055" y="390797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" name="Google Shape;103;p33"/>
          <p:cNvSpPr/>
          <p:nvPr/>
        </p:nvSpPr>
        <p:spPr>
          <a:xfrm>
            <a:off x="7978665" y="5944772"/>
            <a:ext cx="4766811" cy="381549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4" name="Google Shape;104;p33"/>
          <p:cNvSpPr/>
          <p:nvPr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5" name="Google Shape;105;p33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6" name="Google Shape;106;p33"/>
          <p:cNvSpPr/>
          <p:nvPr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7" name="Google Shape;107;p33"/>
          <p:cNvSpPr/>
          <p:nvPr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 פריסה 2">
  <p:cSld name="כותרת ותוכן פריסה 2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4"/>
          <p:cNvSpPr txBox="1"/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4"/>
          <p:cNvSpPr txBox="1"/>
          <p:nvPr>
            <p:ph idx="1" type="body"/>
          </p:nvPr>
        </p:nvSpPr>
        <p:spPr>
          <a:xfrm>
            <a:off x="515273" y="1024128"/>
            <a:ext cx="11161453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  <a:defRPr b="1" sz="30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1" name="Google Shape;111;p34"/>
          <p:cNvSpPr txBox="1"/>
          <p:nvPr>
            <p:ph idx="2" type="body"/>
          </p:nvPr>
        </p:nvSpPr>
        <p:spPr>
          <a:xfrm>
            <a:off x="515273" y="1567973"/>
            <a:ext cx="11161453" cy="3522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2" name="Google Shape;112;p34"/>
          <p:cNvSpPr/>
          <p:nvPr/>
        </p:nvSpPr>
        <p:spPr>
          <a:xfrm>
            <a:off x="-1377633" y="110284"/>
            <a:ext cx="2105524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3" name="Google Shape;113;p34"/>
          <p:cNvSpPr/>
          <p:nvPr/>
        </p:nvSpPr>
        <p:spPr>
          <a:xfrm>
            <a:off x="-1729189" y="435139"/>
            <a:ext cx="2615798" cy="321877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4" name="Google Shape;114;p34"/>
          <p:cNvSpPr/>
          <p:nvPr/>
        </p:nvSpPr>
        <p:spPr>
          <a:xfrm>
            <a:off x="9323387" y="5555326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5" name="Google Shape;115;p34"/>
          <p:cNvSpPr/>
          <p:nvPr/>
        </p:nvSpPr>
        <p:spPr>
          <a:xfrm>
            <a:off x="8679109" y="6024163"/>
            <a:ext cx="4127100" cy="720000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6" name="Google Shape;116;p34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7" name="Google Shape;117;p34"/>
          <p:cNvSpPr/>
          <p:nvPr/>
        </p:nvSpPr>
        <p:spPr>
          <a:xfrm>
            <a:off x="11005702" y="5213334"/>
            <a:ext cx="2372591" cy="25130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8" name="Google Shape;118;p34"/>
          <p:cNvSpPr/>
          <p:nvPr/>
        </p:nvSpPr>
        <p:spPr>
          <a:xfrm rot="5400000">
            <a:off x="10107940" y="1954539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9" name="Google Shape;119;p34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 פריסה 5">
  <p:cSld name="כותרת ותוכן פריסה 5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5"/>
          <p:cNvSpPr/>
          <p:nvPr/>
        </p:nvSpPr>
        <p:spPr>
          <a:xfrm>
            <a:off x="-2429707" y="195047"/>
            <a:ext cx="2969302" cy="247597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2" name="Google Shape;122;p35"/>
          <p:cNvSpPr txBox="1"/>
          <p:nvPr>
            <p:ph type="title"/>
          </p:nvPr>
        </p:nvSpPr>
        <p:spPr>
          <a:xfrm>
            <a:off x="1026926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5"/>
          <p:cNvSpPr txBox="1"/>
          <p:nvPr>
            <p:ph idx="1" type="body"/>
          </p:nvPr>
        </p:nvSpPr>
        <p:spPr>
          <a:xfrm>
            <a:off x="1026926" y="1025601"/>
            <a:ext cx="9802368" cy="4314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  <a:defRPr b="1" sz="30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4" name="Google Shape;124;p35"/>
          <p:cNvSpPr txBox="1"/>
          <p:nvPr>
            <p:ph idx="2" type="body"/>
          </p:nvPr>
        </p:nvSpPr>
        <p:spPr>
          <a:xfrm>
            <a:off x="1026927" y="1710442"/>
            <a:ext cx="8212766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5" name="Google Shape;125;p35"/>
          <p:cNvSpPr/>
          <p:nvPr/>
        </p:nvSpPr>
        <p:spPr>
          <a:xfrm>
            <a:off x="9974795" y="5878199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6" name="Google Shape;126;p35"/>
          <p:cNvSpPr/>
          <p:nvPr/>
        </p:nvSpPr>
        <p:spPr>
          <a:xfrm>
            <a:off x="-2017472" y="518276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7" name="Google Shape;127;p35"/>
          <p:cNvSpPr/>
          <p:nvPr/>
        </p:nvSpPr>
        <p:spPr>
          <a:xfrm>
            <a:off x="8144699" y="6307826"/>
            <a:ext cx="5175721" cy="720000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8" name="Google Shape;128;p35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9" name="Google Shape;129;p35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0" name="Google Shape;130;p35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1" name="Google Shape;131;p35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2" name="Google Shape;132;p35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/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b="0" i="0" sz="4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6"/>
          <p:cNvSpPr txBox="1"/>
          <p:nvPr>
            <p:ph idx="1" type="body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12" name="Google Shape;12;p26"/>
          <p:cNvSpPr txBox="1"/>
          <p:nvPr>
            <p:ph idx="10" type="dt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13" name="Google Shape;13;p26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14" name="Google Shape;14;p26"/>
          <p:cNvSpPr txBox="1"/>
          <p:nvPr>
            <p:ph idx="12" type="sldNum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26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" name="Google Shape;16;p26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7" name="Google Shape;17;p26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26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Relationship Id="rId6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Relationship Id="rId4" Type="http://schemas.openxmlformats.org/officeDocument/2006/relationships/image" Target="../media/image22.png"/><Relationship Id="rId5" Type="http://schemas.openxmlformats.org/officeDocument/2006/relationships/image" Target="../media/image17.png"/><Relationship Id="rId6" Type="http://schemas.openxmlformats.org/officeDocument/2006/relationships/image" Target="../media/image26.png"/><Relationship Id="rId7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Relationship Id="rId4" Type="http://schemas.openxmlformats.org/officeDocument/2006/relationships/image" Target="../media/image27.png"/><Relationship Id="rId5" Type="http://schemas.openxmlformats.org/officeDocument/2006/relationships/image" Target="../media/image23.png"/><Relationship Id="rId6" Type="http://schemas.openxmlformats.org/officeDocument/2006/relationships/image" Target="../media/image2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"/>
          <p:cNvSpPr txBox="1"/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הדמיית נתונים- טעות שלישית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"/>
          <p:cNvSpPr txBox="1"/>
          <p:nvPr>
            <p:ph idx="1" type="subTitle"/>
          </p:nvPr>
        </p:nvSpPr>
        <p:spPr>
          <a:xfrm>
            <a:off x="581700" y="2528300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-342934" lvl="0" marL="342934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ניתוח ואיתור מידע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"/>
          <p:cNvSpPr txBox="1"/>
          <p:nvPr>
            <p:ph idx="2" type="body"/>
          </p:nvPr>
        </p:nvSpPr>
        <p:spPr>
          <a:xfrm>
            <a:off x="696000" y="3541532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המורה: דר׳ בוריס גורליק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עורכת: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-533400"/>
            <a:ext cx="2724575" cy="272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19" name="Google Shape;21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1632" y="173787"/>
            <a:ext cx="8347983" cy="6369985"/>
          </a:xfrm>
          <a:prstGeom prst="rect">
            <a:avLst/>
          </a:prstGeom>
          <a:noFill/>
          <a:ln>
            <a:noFill/>
          </a:ln>
          <a:effectLst>
            <a:outerShdw blurRad="88900" rotWithShape="0" dir="5400000" dist="152400">
              <a:srgbClr val="000000"/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24" name="Google Shape;22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9150" y="171450"/>
            <a:ext cx="8299817" cy="6338748"/>
          </a:xfrm>
          <a:prstGeom prst="rect">
            <a:avLst/>
          </a:prstGeom>
          <a:noFill/>
          <a:ln>
            <a:noFill/>
          </a:ln>
          <a:effectLst>
            <a:outerShdw blurRad="88900" rotWithShape="0" dir="5400000" dist="152400">
              <a:srgbClr val="000000"/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13"/>
          <p:cNvGrpSpPr/>
          <p:nvPr/>
        </p:nvGrpSpPr>
        <p:grpSpPr>
          <a:xfrm>
            <a:off x="783941" y="1432092"/>
            <a:ext cx="9890881" cy="3768674"/>
            <a:chOff x="-76200" y="-50800"/>
            <a:chExt cx="9890880" cy="3768673"/>
          </a:xfrm>
        </p:grpSpPr>
        <p:pic>
          <p:nvPicPr>
            <p:cNvPr descr="Image" id="230" name="Google Shape;230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76200" y="-50800"/>
              <a:ext cx="4879926" cy="3768673"/>
            </a:xfrm>
            <a:prstGeom prst="rect">
              <a:avLst/>
            </a:prstGeom>
            <a:noFill/>
            <a:ln>
              <a:noFill/>
            </a:ln>
            <a:effectLst>
              <a:outerShdw blurRad="88900" rotWithShape="0" dir="5400000" dist="152400">
                <a:srgbClr val="000000"/>
              </a:outerShdw>
            </a:effectLst>
          </p:spPr>
        </p:pic>
        <p:pic>
          <p:nvPicPr>
            <p:cNvPr descr="Image" id="231" name="Google Shape;231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930903" y="-50800"/>
              <a:ext cx="4883777" cy="3768673"/>
            </a:xfrm>
            <a:prstGeom prst="rect">
              <a:avLst/>
            </a:prstGeom>
            <a:noFill/>
            <a:ln>
              <a:noFill/>
            </a:ln>
            <a:effectLst>
              <a:outerShdw blurRad="88900" rotWithShape="0" dir="5400000" dist="152400">
                <a:srgbClr val="000000"/>
              </a:outerShdw>
            </a:effectLst>
          </p:spPr>
        </p:pic>
      </p:grpSp>
      <p:sp>
        <p:nvSpPr>
          <p:cNvPr id="232" name="Google Shape;232;p13"/>
          <p:cNvSpPr/>
          <p:nvPr/>
        </p:nvSpPr>
        <p:spPr>
          <a:xfrm>
            <a:off x="1597894" y="612795"/>
            <a:ext cx="2688557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״מה זה אומר?״ 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3"/>
          <p:cNvSpPr/>
          <p:nvPr/>
        </p:nvSpPr>
        <p:spPr>
          <a:xfrm>
            <a:off x="6740141" y="612795"/>
            <a:ext cx="264687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״מה אני רואה?״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14"/>
          <p:cNvGrpSpPr/>
          <p:nvPr/>
        </p:nvGrpSpPr>
        <p:grpSpPr>
          <a:xfrm>
            <a:off x="1446755" y="-50800"/>
            <a:ext cx="9298491" cy="7073900"/>
            <a:chOff x="0" y="0"/>
            <a:chExt cx="9298490" cy="7073900"/>
          </a:xfrm>
        </p:grpSpPr>
        <p:pic>
          <p:nvPicPr>
            <p:cNvPr descr="Image" id="239" name="Google Shape;239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200" y="50800"/>
              <a:ext cx="914609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" id="240" name="Google Shape;240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9298490" cy="70739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5"/>
          <p:cNvGrpSpPr/>
          <p:nvPr/>
        </p:nvGrpSpPr>
        <p:grpSpPr>
          <a:xfrm>
            <a:off x="1446755" y="-50800"/>
            <a:ext cx="9298491" cy="7073900"/>
            <a:chOff x="0" y="0"/>
            <a:chExt cx="9298490" cy="7073900"/>
          </a:xfrm>
        </p:grpSpPr>
        <p:pic>
          <p:nvPicPr>
            <p:cNvPr descr="Image" id="246" name="Google Shape;246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200" y="50800"/>
              <a:ext cx="914609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" id="247" name="Google Shape;247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9298490" cy="70739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52" name="Google Shape;25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450" y="1063625"/>
            <a:ext cx="11341100" cy="4730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6"/>
          <p:cNvSpPr txBox="1"/>
          <p:nvPr/>
        </p:nvSpPr>
        <p:spPr>
          <a:xfrm>
            <a:off x="6013603" y="790603"/>
            <a:ext cx="1505459" cy="370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נטישת לקוחות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6"/>
          <p:cNvSpPr txBox="1"/>
          <p:nvPr/>
        </p:nvSpPr>
        <p:spPr>
          <a:xfrm>
            <a:off x="3527959" y="5353583"/>
            <a:ext cx="2038325" cy="370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שבועות אחרי רישום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59" name="Google Shape;25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450" y="917575"/>
            <a:ext cx="11341100" cy="502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64" name="Google Shape;26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450" y="917575"/>
            <a:ext cx="11341100" cy="502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"/>
          <p:cNvSpPr txBox="1"/>
          <p:nvPr>
            <p:ph type="title"/>
          </p:nvPr>
        </p:nvSpPr>
        <p:spPr>
          <a:xfrm>
            <a:off x="1024128" y="152134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48"/>
              <a:buFont typeface="Varela Round"/>
              <a:buNone/>
            </a:pPr>
            <a:r>
              <a:rPr lang="en-US" sz="394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שלוש הטעויות הנפוצות ביותר בהדמיית 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9"/>
          <p:cNvSpPr txBox="1"/>
          <p:nvPr>
            <p:ph idx="1" type="body"/>
          </p:nvPr>
        </p:nvSpPr>
        <p:spPr>
          <a:xfrm>
            <a:off x="1024128" y="1049185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1. גישה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66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2. תוכן הגרף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66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3. טקסט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9"/>
          <p:cNvSpPr txBox="1"/>
          <p:nvPr>
            <p:ph idx="4294967295" type="sldNum"/>
          </p:nvPr>
        </p:nvSpPr>
        <p:spPr>
          <a:xfrm>
            <a:off x="48559" y="6464383"/>
            <a:ext cx="391262" cy="37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Varela Round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D9D9D9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D9D9D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0"/>
          <p:cNvSpPr txBox="1"/>
          <p:nvPr>
            <p:ph type="title"/>
          </p:nvPr>
        </p:nvSpPr>
        <p:spPr>
          <a:xfrm>
            <a:off x="1024128" y="152134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48"/>
              <a:buFont typeface="Varela Round"/>
              <a:buNone/>
            </a:pPr>
            <a:r>
              <a:rPr lang="en-US" sz="394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שלוש הטעויות הנפוצות ביותר בהדמיית 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0"/>
          <p:cNvSpPr txBox="1"/>
          <p:nvPr>
            <p:ph idx="1" type="body"/>
          </p:nvPr>
        </p:nvSpPr>
        <p:spPr>
          <a:xfrm>
            <a:off x="1024128" y="1049185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None/>
            </a:pPr>
            <a:r>
              <a:rPr lang="en-US" sz="6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גישה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0"/>
          <p:cNvSpPr txBox="1"/>
          <p:nvPr>
            <p:ph idx="4294967295" type="sldNum"/>
          </p:nvPr>
        </p:nvSpPr>
        <p:spPr>
          <a:xfrm>
            <a:off x="48559" y="6464383"/>
            <a:ext cx="391262" cy="37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Varela Round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D9D9D9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D9D9D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pSp>
        <p:nvGrpSpPr>
          <p:cNvPr id="279" name="Google Shape;279;p20"/>
          <p:cNvGrpSpPr/>
          <p:nvPr/>
        </p:nvGrpSpPr>
        <p:grpSpPr>
          <a:xfrm>
            <a:off x="771574" y="2199281"/>
            <a:ext cx="2959750" cy="2365876"/>
            <a:chOff x="0" y="0"/>
            <a:chExt cx="2959749" cy="2365874"/>
          </a:xfrm>
        </p:grpSpPr>
        <p:pic>
          <p:nvPicPr>
            <p:cNvPr descr="Image" id="280" name="Google Shape;280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3200" y="203200"/>
              <a:ext cx="2553349" cy="1921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" id="281" name="Google Shape;281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2959749" cy="23658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2" name="Google Shape;282;p20"/>
          <p:cNvGrpSpPr/>
          <p:nvPr/>
        </p:nvGrpSpPr>
        <p:grpSpPr>
          <a:xfrm>
            <a:off x="4517091" y="2156788"/>
            <a:ext cx="4066160" cy="2365875"/>
            <a:chOff x="0" y="0"/>
            <a:chExt cx="4066159" cy="2365874"/>
          </a:xfrm>
        </p:grpSpPr>
        <p:pic>
          <p:nvPicPr>
            <p:cNvPr descr="Image" id="283" name="Google Shape;283;p2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03200" y="203200"/>
              <a:ext cx="3659759" cy="1921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" id="284" name="Google Shape;284;p2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0"/>
              <a:ext cx="4066159" cy="23658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"/>
          <p:cNvSpPr txBox="1"/>
          <p:nvPr>
            <p:ph type="title"/>
          </p:nvPr>
        </p:nvSpPr>
        <p:spPr>
          <a:xfrm>
            <a:off x="696000" y="1919888"/>
            <a:ext cx="10800000" cy="150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12"/>
              <a:buFont typeface="Varela Round"/>
              <a:buNone/>
            </a:pPr>
            <a:r>
              <a:rPr i="0" lang="en-US" sz="541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הטעות השלישית</a:t>
            </a:r>
            <a:endParaRPr i="0" sz="5412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"/>
          <p:cNvSpPr txBox="1"/>
          <p:nvPr>
            <p:ph idx="12" type="sldNum"/>
          </p:nvPr>
        </p:nvSpPr>
        <p:spPr>
          <a:xfrm>
            <a:off x="120339" y="6464383"/>
            <a:ext cx="247702" cy="37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 sz="1800">
                <a:solidFill>
                  <a:srgbClr val="A6A6A6"/>
                </a:solidFill>
              </a:rPr>
              <a:t>‹#›</a:t>
            </a:fld>
            <a:endParaRPr/>
          </a:p>
        </p:txBody>
      </p:sp>
      <p:sp>
        <p:nvSpPr>
          <p:cNvPr id="175" name="Google Shape;175;p3"/>
          <p:cNvSpPr txBox="1"/>
          <p:nvPr/>
        </p:nvSpPr>
        <p:spPr>
          <a:xfrm>
            <a:off x="0" y="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P1_4ffnjc7r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1"/>
          <p:cNvSpPr txBox="1"/>
          <p:nvPr>
            <p:ph type="title"/>
          </p:nvPr>
        </p:nvSpPr>
        <p:spPr>
          <a:xfrm>
            <a:off x="1024128" y="152134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48"/>
              <a:buFont typeface="Varela Round"/>
              <a:buNone/>
            </a:pPr>
            <a:r>
              <a:rPr lang="en-US" sz="394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שלוש הטעויות הנפוצות ביותר בהדמיית 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1"/>
          <p:cNvSpPr txBox="1"/>
          <p:nvPr>
            <p:ph idx="1" type="body"/>
          </p:nvPr>
        </p:nvSpPr>
        <p:spPr>
          <a:xfrm>
            <a:off x="1024128" y="1049185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None/>
            </a:pPr>
            <a:r>
              <a:rPr lang="en-US" sz="6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תוכן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1"/>
          <p:cNvSpPr txBox="1"/>
          <p:nvPr>
            <p:ph idx="4294967295" type="sldNum"/>
          </p:nvPr>
        </p:nvSpPr>
        <p:spPr>
          <a:xfrm>
            <a:off x="48559" y="6464383"/>
            <a:ext cx="391262" cy="37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Varela Round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D9D9D9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D9D9D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pSp>
        <p:nvGrpSpPr>
          <p:cNvPr id="292" name="Google Shape;292;p21"/>
          <p:cNvGrpSpPr/>
          <p:nvPr/>
        </p:nvGrpSpPr>
        <p:grpSpPr>
          <a:xfrm>
            <a:off x="1284200" y="3122247"/>
            <a:ext cx="2449653" cy="1051195"/>
            <a:chOff x="0" y="0"/>
            <a:chExt cx="2449652" cy="1051193"/>
          </a:xfrm>
        </p:grpSpPr>
        <p:pic>
          <p:nvPicPr>
            <p:cNvPr descr="Image" id="293" name="Google Shape;293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094857" cy="10511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" id="294" name="Google Shape;294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77797" y="0"/>
              <a:ext cx="1171855" cy="105119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Image" id="295" name="Google Shape;295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96302" y="3122182"/>
            <a:ext cx="2487627" cy="10511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296" name="Google Shape;296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76440" y="1384357"/>
            <a:ext cx="1727337" cy="1378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297" name="Google Shape;297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15831" y="1384357"/>
            <a:ext cx="2487628" cy="1378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2"/>
          <p:cNvSpPr txBox="1"/>
          <p:nvPr>
            <p:ph type="title"/>
          </p:nvPr>
        </p:nvSpPr>
        <p:spPr>
          <a:xfrm>
            <a:off x="1024128" y="152134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48"/>
              <a:buFont typeface="Varela Round"/>
              <a:buNone/>
            </a:pPr>
            <a:r>
              <a:rPr lang="en-US" sz="394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שלוש הטעויות הנפוצות ביותר בהדמיית 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2"/>
          <p:cNvSpPr txBox="1"/>
          <p:nvPr>
            <p:ph idx="1" type="body"/>
          </p:nvPr>
        </p:nvSpPr>
        <p:spPr>
          <a:xfrm>
            <a:off x="1024128" y="1049185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None/>
            </a:pPr>
            <a:r>
              <a:rPr i="0" lang="en-US" sz="6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טקסט</a:t>
            </a:r>
            <a:endParaRPr i="0" sz="6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2"/>
          <p:cNvSpPr txBox="1"/>
          <p:nvPr>
            <p:ph idx="4294967295" type="sldNum"/>
          </p:nvPr>
        </p:nvSpPr>
        <p:spPr>
          <a:xfrm>
            <a:off x="48559" y="6464383"/>
            <a:ext cx="391262" cy="37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Varela Round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D9D9D9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D9D9D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305" name="Google Shape;30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1233" y="1478162"/>
            <a:ext cx="4823456" cy="2424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3"/>
          <p:cNvSpPr txBox="1"/>
          <p:nvPr>
            <p:ph type="title"/>
          </p:nvPr>
        </p:nvSpPr>
        <p:spPr>
          <a:xfrm>
            <a:off x="1024128" y="152134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732"/>
              <a:buFont typeface="Varela Round"/>
              <a:buNone/>
            </a:pPr>
            <a:r>
              <a:rPr lang="en-US" sz="4732">
                <a:latin typeface="Arial"/>
                <a:ea typeface="Arial"/>
                <a:cs typeface="Arial"/>
                <a:sym typeface="Arial"/>
              </a:rPr>
              <a:t>לקריאה עצמית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3"/>
          <p:cNvSpPr txBox="1"/>
          <p:nvPr>
            <p:ph idx="4294967295" type="sldNum"/>
          </p:nvPr>
        </p:nvSpPr>
        <p:spPr>
          <a:xfrm>
            <a:off x="48559" y="6464383"/>
            <a:ext cx="391262" cy="37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Varela Round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D9D9D9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D9D9D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Image" id="312" name="Google Shape;31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169" y="1194229"/>
            <a:ext cx="1706881" cy="2486987"/>
          </a:xfrm>
          <a:prstGeom prst="rect">
            <a:avLst/>
          </a:prstGeom>
          <a:noFill/>
          <a:ln>
            <a:noFill/>
          </a:ln>
          <a:effectLst>
            <a:outerShdw blurRad="355600" rotWithShape="0" dir="5400000" dist="177800">
              <a:srgbClr val="000000">
                <a:alpha val="69411"/>
              </a:srgbClr>
            </a:outerShdw>
          </a:effectLst>
        </p:spPr>
      </p:pic>
      <p:pic>
        <p:nvPicPr>
          <p:cNvPr descr="Image" id="313" name="Google Shape;31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70318" y="1054803"/>
            <a:ext cx="2466830" cy="194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3"/>
          <p:cNvSpPr txBox="1"/>
          <p:nvPr/>
        </p:nvSpPr>
        <p:spPr>
          <a:xfrm>
            <a:off x="7242587" y="1624738"/>
            <a:ext cx="4761548" cy="8092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https://gorelik.net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" id="315" name="Google Shape;315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98847" y="1194229"/>
            <a:ext cx="1921612" cy="2486987"/>
          </a:xfrm>
          <a:prstGeom prst="rect">
            <a:avLst/>
          </a:prstGeom>
          <a:noFill/>
          <a:ln>
            <a:noFill/>
          </a:ln>
          <a:effectLst>
            <a:outerShdw blurRad="355600" rotWithShape="0" dir="5400000" dist="177800">
              <a:srgbClr val="000000">
                <a:alpha val="69411"/>
              </a:srgbClr>
            </a:outerShdw>
          </a:effectLst>
        </p:spPr>
      </p:pic>
      <p:pic>
        <p:nvPicPr>
          <p:cNvPr descr="Image" id="316" name="Google Shape;316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13725" y="2961501"/>
            <a:ext cx="2998759" cy="201055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3"/>
          <p:cNvSpPr txBox="1"/>
          <p:nvPr/>
        </p:nvSpPr>
        <p:spPr>
          <a:xfrm>
            <a:off x="7242587" y="3455929"/>
            <a:ext cx="4761548" cy="8092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https://gorelik.net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4"/>
          <p:cNvSpPr txBox="1"/>
          <p:nvPr>
            <p:ph type="title"/>
          </p:nvPr>
        </p:nvSpPr>
        <p:spPr>
          <a:xfrm>
            <a:off x="439821" y="2022029"/>
            <a:ext cx="9802368" cy="3306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arela Round"/>
              <a:buNone/>
            </a:pPr>
            <a:r>
              <a:rPr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היכנסו למונח "גרף נתונים" באתר וויקיפדיה.</a:t>
            </a:r>
            <a:br>
              <a:rPr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העמוד מציג מספר דוגמאות גרפים. </a:t>
            </a:r>
            <a:br>
              <a:rPr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בחרו 2 גרפים ורשמו לגבי כל גרף מה ניתן לשפר בו.  בנימוקכם השתמשו במונחים : יחס דיו־הנתונים, תכונות טרום קשביות, שכבות מידע ועוד</a:t>
            </a:r>
            <a:endParaRPr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4"/>
          <p:cNvSpPr txBox="1"/>
          <p:nvPr>
            <p:ph idx="4294967295" type="sldNum"/>
          </p:nvPr>
        </p:nvSpPr>
        <p:spPr>
          <a:xfrm>
            <a:off x="48559" y="6464383"/>
            <a:ext cx="391262" cy="37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Varela Round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D9D9D9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D9D9D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24" name="Google Shape;324;p24"/>
          <p:cNvSpPr txBox="1"/>
          <p:nvPr/>
        </p:nvSpPr>
        <p:spPr>
          <a:xfrm>
            <a:off x="888852" y="44253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48"/>
              <a:buFont typeface="Varela Round"/>
              <a:buNone/>
            </a:pPr>
            <a:r>
              <a:rPr b="1" i="0" lang="en-US" sz="394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תרגול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5"/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95350" marR="0" rt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b="0" i="0" sz="2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25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שימוש ביצירות מוגנות בזכויות יוצרים ואיתור בעלי זכויות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5"/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שקופית זו היא חובה</a:t>
            </a:r>
            <a:endParaRPr b="0" i="0" sz="1800" u="none" cap="none" strike="noStrik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"/>
          <p:cNvSpPr txBox="1"/>
          <p:nvPr>
            <p:ph type="title"/>
          </p:nvPr>
        </p:nvSpPr>
        <p:spPr>
          <a:xfrm>
            <a:off x="1024128" y="152134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48"/>
              <a:buFont typeface="Varela Round"/>
              <a:buNone/>
            </a:pPr>
            <a:r>
              <a:rPr lang="en-US" sz="394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שלוש הטעויות הנפוצות ביותר בהדמיית 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4"/>
          <p:cNvSpPr txBox="1"/>
          <p:nvPr>
            <p:ph idx="1" type="body"/>
          </p:nvPr>
        </p:nvSpPr>
        <p:spPr>
          <a:xfrm>
            <a:off x="1024128" y="1049185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1. גישה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66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2. תוכן הגרף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66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3.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"/>
          <p:cNvSpPr txBox="1"/>
          <p:nvPr>
            <p:ph idx="4294967295" type="sldNum"/>
          </p:nvPr>
        </p:nvSpPr>
        <p:spPr>
          <a:xfrm>
            <a:off x="48559" y="6464383"/>
            <a:ext cx="391262" cy="37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Varela Round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D9D9D9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D9D9D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"/>
          <p:cNvSpPr txBox="1"/>
          <p:nvPr/>
        </p:nvSpPr>
        <p:spPr>
          <a:xfrm>
            <a:off x="235851" y="1400739"/>
            <a:ext cx="11315765" cy="26060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0" i="0" lang="en-US" sz="5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אדום ירוק כחול ירוק אדום כחול צהוב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0" i="0" lang="en-US" sz="5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כחול אדום ירוק כחול ירוק צהוב שחור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0" i="0" lang="en-US" sz="5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צהוב אדום ירוק כחול לבן צהוב שחור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"/>
          <p:cNvSpPr txBox="1"/>
          <p:nvPr/>
        </p:nvSpPr>
        <p:spPr>
          <a:xfrm>
            <a:off x="235851" y="1400739"/>
            <a:ext cx="11315765" cy="26060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0" i="0" lang="en-US" sz="5500" u="none" cap="none" strike="noStrike">
                <a:solidFill>
                  <a:srgbClr val="00FF60"/>
                </a:solidFill>
                <a:latin typeface="Arial"/>
                <a:ea typeface="Arial"/>
                <a:cs typeface="Arial"/>
                <a:sym typeface="Arial"/>
              </a:rPr>
              <a:t>אדום</a:t>
            </a:r>
            <a:r>
              <a:rPr b="0" i="0" lang="en-US" sz="5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5500" u="none" cap="none" strike="noStrike">
                <a:solidFill>
                  <a:srgbClr val="C82128"/>
                </a:solidFill>
                <a:latin typeface="Arial"/>
                <a:ea typeface="Arial"/>
                <a:cs typeface="Arial"/>
                <a:sym typeface="Arial"/>
              </a:rPr>
              <a:t>ירוק</a:t>
            </a:r>
            <a:r>
              <a:rPr b="0" i="0" lang="en-US" sz="5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כחול </a:t>
            </a:r>
            <a:r>
              <a:rPr b="0" i="0" lang="en-US" sz="55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ירוק</a:t>
            </a:r>
            <a:r>
              <a:rPr b="0" i="0" lang="en-US" sz="5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5500" u="none" cap="none" strike="noStrike">
                <a:solidFill>
                  <a:srgbClr val="D8C400"/>
                </a:solidFill>
                <a:latin typeface="Arial"/>
                <a:ea typeface="Arial"/>
                <a:cs typeface="Arial"/>
                <a:sym typeface="Arial"/>
              </a:rPr>
              <a:t>אדום</a:t>
            </a:r>
            <a:r>
              <a:rPr b="0" i="0" lang="en-US" sz="5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5500" u="none" cap="none" strike="noStrike">
                <a:solidFill>
                  <a:srgbClr val="812935"/>
                </a:solidFill>
                <a:latin typeface="Arial"/>
                <a:ea typeface="Arial"/>
                <a:cs typeface="Arial"/>
                <a:sym typeface="Arial"/>
              </a:rPr>
              <a:t>כחול</a:t>
            </a:r>
            <a:r>
              <a:rPr b="0" i="0" lang="en-US" sz="5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55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צהוב</a:t>
            </a:r>
            <a:endParaRPr b="0" i="0" sz="18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0" i="0" lang="en-US" sz="5500" u="none" cap="none" strike="noStrike">
                <a:solidFill>
                  <a:srgbClr val="C82128"/>
                </a:solidFill>
                <a:latin typeface="Arial"/>
                <a:ea typeface="Arial"/>
                <a:cs typeface="Arial"/>
                <a:sym typeface="Arial"/>
              </a:rPr>
              <a:t>כחול</a:t>
            </a:r>
            <a:r>
              <a:rPr b="0" i="0" lang="en-US" sz="5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55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אדום</a:t>
            </a:r>
            <a:r>
              <a:rPr b="0" i="0" lang="en-US" sz="5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5500" u="none" cap="none" strike="noStrike">
                <a:solidFill>
                  <a:srgbClr val="C82128"/>
                </a:solidFill>
                <a:latin typeface="Arial"/>
                <a:ea typeface="Arial"/>
                <a:cs typeface="Arial"/>
                <a:sym typeface="Arial"/>
              </a:rPr>
              <a:t>ירוק</a:t>
            </a:r>
            <a:r>
              <a:rPr b="0" i="0" lang="en-US" sz="5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5500" u="none" cap="none" strike="noStrike">
                <a:solidFill>
                  <a:srgbClr val="00FF60"/>
                </a:solidFill>
                <a:latin typeface="Arial"/>
                <a:ea typeface="Arial"/>
                <a:cs typeface="Arial"/>
                <a:sym typeface="Arial"/>
              </a:rPr>
              <a:t>כחול</a:t>
            </a:r>
            <a:r>
              <a:rPr b="0" i="0" lang="en-US" sz="5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ירוק </a:t>
            </a:r>
            <a:r>
              <a:rPr b="0" i="0" lang="en-US" sz="5500" u="none" cap="none" strike="noStrike">
                <a:solidFill>
                  <a:srgbClr val="00FF60"/>
                </a:solidFill>
                <a:latin typeface="Arial"/>
                <a:ea typeface="Arial"/>
                <a:cs typeface="Arial"/>
                <a:sym typeface="Arial"/>
              </a:rPr>
              <a:t>צהוב</a:t>
            </a:r>
            <a:r>
              <a:rPr b="0" i="0" lang="en-US" sz="5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5500" u="none" cap="none" strike="noStrike">
                <a:solidFill>
                  <a:srgbClr val="C82128"/>
                </a:solidFill>
                <a:latin typeface="Arial"/>
                <a:ea typeface="Arial"/>
                <a:cs typeface="Arial"/>
                <a:sym typeface="Arial"/>
              </a:rPr>
              <a:t>שחור</a:t>
            </a:r>
            <a:r>
              <a:rPr b="0" i="0" lang="en-US" sz="5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0" i="0" lang="en-US" sz="5500" u="none" cap="none" strike="noStrike">
                <a:solidFill>
                  <a:srgbClr val="C82128"/>
                </a:solidFill>
                <a:latin typeface="Arial"/>
                <a:ea typeface="Arial"/>
                <a:cs typeface="Arial"/>
                <a:sym typeface="Arial"/>
              </a:rPr>
              <a:t>צהוב</a:t>
            </a:r>
            <a:r>
              <a:rPr b="0" i="0" lang="en-US" sz="5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5500" u="none" cap="none" strike="noStrike">
                <a:solidFill>
                  <a:srgbClr val="D8A049"/>
                </a:solidFill>
                <a:latin typeface="Arial"/>
                <a:ea typeface="Arial"/>
                <a:cs typeface="Arial"/>
                <a:sym typeface="Arial"/>
              </a:rPr>
              <a:t>אדום</a:t>
            </a:r>
            <a:r>
              <a:rPr b="0" i="0" lang="en-US" sz="5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5500" u="none" cap="none" strike="noStrike">
                <a:solidFill>
                  <a:srgbClr val="C82128"/>
                </a:solidFill>
                <a:latin typeface="Arial"/>
                <a:ea typeface="Arial"/>
                <a:cs typeface="Arial"/>
                <a:sym typeface="Arial"/>
              </a:rPr>
              <a:t>ירוק</a:t>
            </a:r>
            <a:r>
              <a:rPr b="0" i="0" lang="en-US" sz="5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5500" u="none" cap="none" strike="noStrike">
                <a:solidFill>
                  <a:srgbClr val="D8C400"/>
                </a:solidFill>
                <a:latin typeface="Arial"/>
                <a:ea typeface="Arial"/>
                <a:cs typeface="Arial"/>
                <a:sym typeface="Arial"/>
              </a:rPr>
              <a:t>כחול</a:t>
            </a:r>
            <a:r>
              <a:rPr b="0" i="0" lang="en-US" sz="5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55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לבן</a:t>
            </a:r>
            <a:r>
              <a:rPr b="0" i="0" lang="en-US" sz="5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55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צהוב</a:t>
            </a:r>
            <a:r>
              <a:rPr b="0" i="0" lang="en-US" sz="5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5500" u="none" cap="none" strike="noStrike">
                <a:solidFill>
                  <a:srgbClr val="00FF60"/>
                </a:solidFill>
                <a:latin typeface="Arial"/>
                <a:ea typeface="Arial"/>
                <a:cs typeface="Arial"/>
                <a:sym typeface="Arial"/>
              </a:rPr>
              <a:t>שחור</a:t>
            </a:r>
            <a:endParaRPr b="0" i="0" sz="1800" u="none" cap="none" strike="noStrike">
              <a:solidFill>
                <a:srgbClr val="00FF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"/>
          <p:cNvSpPr txBox="1"/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732"/>
              <a:buFont typeface="Varela Round"/>
              <a:buNone/>
            </a:pPr>
            <a:r>
              <a:rPr i="0" lang="en-US" sz="4732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אפקט סטרופ Stroop effect</a:t>
            </a:r>
            <a:endParaRPr i="0" sz="4732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"/>
          <p:cNvSpPr txBox="1"/>
          <p:nvPr>
            <p:ph idx="4294967295" type="sldNum"/>
          </p:nvPr>
        </p:nvSpPr>
        <p:spPr>
          <a:xfrm>
            <a:off x="0" y="6464300"/>
            <a:ext cx="485775" cy="371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200" u="none" cap="none" strike="noStrike">
              <a:solidFill>
                <a:srgbClr val="888A9C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9" name="Google Shape;199;p7"/>
          <p:cNvSpPr txBox="1"/>
          <p:nvPr/>
        </p:nvSpPr>
        <p:spPr>
          <a:xfrm>
            <a:off x="235851" y="1400739"/>
            <a:ext cx="11315765" cy="26060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0" i="0" lang="en-US" sz="5500" u="none" cap="none" strike="noStrike">
                <a:solidFill>
                  <a:srgbClr val="00FF60"/>
                </a:solidFill>
                <a:latin typeface="Arial"/>
                <a:ea typeface="Arial"/>
                <a:cs typeface="Arial"/>
                <a:sym typeface="Arial"/>
              </a:rPr>
              <a:t>אדום</a:t>
            </a:r>
            <a:r>
              <a:rPr b="0" i="0" lang="en-US" sz="5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5500" u="none" cap="none" strike="noStrike">
                <a:solidFill>
                  <a:srgbClr val="C82128"/>
                </a:solidFill>
                <a:latin typeface="Arial"/>
                <a:ea typeface="Arial"/>
                <a:cs typeface="Arial"/>
                <a:sym typeface="Arial"/>
              </a:rPr>
              <a:t>ירוק</a:t>
            </a:r>
            <a:r>
              <a:rPr b="0" i="0" lang="en-US" sz="5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כחול </a:t>
            </a:r>
            <a:r>
              <a:rPr b="0" i="0" lang="en-US" sz="55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ירוק</a:t>
            </a:r>
            <a:r>
              <a:rPr b="0" i="0" lang="en-US" sz="5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5500" u="none" cap="none" strike="noStrike">
                <a:solidFill>
                  <a:srgbClr val="D8C400"/>
                </a:solidFill>
                <a:latin typeface="Arial"/>
                <a:ea typeface="Arial"/>
                <a:cs typeface="Arial"/>
                <a:sym typeface="Arial"/>
              </a:rPr>
              <a:t>אדום</a:t>
            </a:r>
            <a:r>
              <a:rPr b="0" i="0" lang="en-US" sz="5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5500" u="none" cap="none" strike="noStrike">
                <a:solidFill>
                  <a:srgbClr val="812935"/>
                </a:solidFill>
                <a:latin typeface="Arial"/>
                <a:ea typeface="Arial"/>
                <a:cs typeface="Arial"/>
                <a:sym typeface="Arial"/>
              </a:rPr>
              <a:t>כחול</a:t>
            </a:r>
            <a:r>
              <a:rPr b="0" i="0" lang="en-US" sz="5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55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צהוב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0" i="0" lang="en-US" sz="5500" u="none" cap="none" strike="noStrike">
                <a:solidFill>
                  <a:srgbClr val="C82128"/>
                </a:solidFill>
                <a:latin typeface="Arial"/>
                <a:ea typeface="Arial"/>
                <a:cs typeface="Arial"/>
                <a:sym typeface="Arial"/>
              </a:rPr>
              <a:t>כחול</a:t>
            </a:r>
            <a:r>
              <a:rPr b="0" i="0" lang="en-US" sz="5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55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אדום</a:t>
            </a:r>
            <a:r>
              <a:rPr b="0" i="0" lang="en-US" sz="5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5500" u="none" cap="none" strike="noStrike">
                <a:solidFill>
                  <a:srgbClr val="C82128"/>
                </a:solidFill>
                <a:latin typeface="Arial"/>
                <a:ea typeface="Arial"/>
                <a:cs typeface="Arial"/>
                <a:sym typeface="Arial"/>
              </a:rPr>
              <a:t>ירוק</a:t>
            </a:r>
            <a:r>
              <a:rPr b="0" i="0" lang="en-US" sz="5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5500" u="none" cap="none" strike="noStrike">
                <a:solidFill>
                  <a:srgbClr val="00FF60"/>
                </a:solidFill>
                <a:latin typeface="Arial"/>
                <a:ea typeface="Arial"/>
                <a:cs typeface="Arial"/>
                <a:sym typeface="Arial"/>
              </a:rPr>
              <a:t>כחול</a:t>
            </a:r>
            <a:r>
              <a:rPr b="0" i="0" lang="en-US" sz="5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ירוק </a:t>
            </a:r>
            <a:r>
              <a:rPr b="0" i="0" lang="en-US" sz="5500" u="none" cap="none" strike="noStrike">
                <a:solidFill>
                  <a:srgbClr val="00FF60"/>
                </a:solidFill>
                <a:latin typeface="Arial"/>
                <a:ea typeface="Arial"/>
                <a:cs typeface="Arial"/>
                <a:sym typeface="Arial"/>
              </a:rPr>
              <a:t>צהוב</a:t>
            </a:r>
            <a:r>
              <a:rPr b="0" i="0" lang="en-US" sz="5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5500" u="none" cap="none" strike="noStrike">
                <a:solidFill>
                  <a:srgbClr val="C82128"/>
                </a:solidFill>
                <a:latin typeface="Arial"/>
                <a:ea typeface="Arial"/>
                <a:cs typeface="Arial"/>
                <a:sym typeface="Arial"/>
              </a:rPr>
              <a:t>שחור</a:t>
            </a:r>
            <a:r>
              <a:rPr b="0" i="0" lang="en-US" sz="5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0" i="0" lang="en-US" sz="5500" u="none" cap="none" strike="noStrike">
                <a:solidFill>
                  <a:srgbClr val="C82128"/>
                </a:solidFill>
                <a:latin typeface="Arial"/>
                <a:ea typeface="Arial"/>
                <a:cs typeface="Arial"/>
                <a:sym typeface="Arial"/>
              </a:rPr>
              <a:t>צהוב</a:t>
            </a:r>
            <a:r>
              <a:rPr b="0" i="0" lang="en-US" sz="5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5500" u="none" cap="none" strike="noStrike">
                <a:solidFill>
                  <a:srgbClr val="D8A049"/>
                </a:solidFill>
                <a:latin typeface="Arial"/>
                <a:ea typeface="Arial"/>
                <a:cs typeface="Arial"/>
                <a:sym typeface="Arial"/>
              </a:rPr>
              <a:t>אדום</a:t>
            </a:r>
            <a:r>
              <a:rPr b="0" i="0" lang="en-US" sz="5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5500" u="none" cap="none" strike="noStrike">
                <a:solidFill>
                  <a:srgbClr val="C82128"/>
                </a:solidFill>
                <a:latin typeface="Arial"/>
                <a:ea typeface="Arial"/>
                <a:cs typeface="Arial"/>
                <a:sym typeface="Arial"/>
              </a:rPr>
              <a:t>ירוק</a:t>
            </a:r>
            <a:r>
              <a:rPr b="0" i="0" lang="en-US" sz="5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5500" u="none" cap="none" strike="noStrike">
                <a:solidFill>
                  <a:srgbClr val="D8C400"/>
                </a:solidFill>
                <a:latin typeface="Arial"/>
                <a:ea typeface="Arial"/>
                <a:cs typeface="Arial"/>
                <a:sym typeface="Arial"/>
              </a:rPr>
              <a:t>כחול</a:t>
            </a:r>
            <a:r>
              <a:rPr b="0" i="0" lang="en-US" sz="5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55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לבן</a:t>
            </a:r>
            <a:r>
              <a:rPr b="0" i="0" lang="en-US" sz="5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55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צהוב</a:t>
            </a:r>
            <a:r>
              <a:rPr b="0" i="0" lang="en-US" sz="5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5500" u="none" cap="none" strike="noStrike">
                <a:solidFill>
                  <a:srgbClr val="00FF60"/>
                </a:solidFill>
                <a:latin typeface="Arial"/>
                <a:ea typeface="Arial"/>
                <a:cs typeface="Arial"/>
                <a:sym typeface="Arial"/>
              </a:rPr>
              <a:t>שחור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04" name="Google Shape;20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4800" y="2212975"/>
            <a:ext cx="3962400" cy="243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"/>
          <p:cNvSpPr txBox="1"/>
          <p:nvPr/>
        </p:nvSpPr>
        <p:spPr>
          <a:xfrm>
            <a:off x="647157" y="190059"/>
            <a:ext cx="10715283" cy="3881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Arial"/>
              <a:buNone/>
            </a:pPr>
            <a:r>
              <a:rPr b="0" i="0" lang="en-US" sz="2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טקסט</a:t>
            </a:r>
            <a:endParaRPr b="0" i="0" sz="2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14" name="Google Shape;21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9737" y="354277"/>
            <a:ext cx="8252526" cy="6289146"/>
          </a:xfrm>
          <a:prstGeom prst="rect">
            <a:avLst/>
          </a:prstGeom>
          <a:noFill/>
          <a:ln>
            <a:noFill/>
          </a:ln>
          <a:effectLst>
            <a:outerShdw blurRad="88900" rotWithShape="0" dir="5400000" dist="152400">
              <a:srgbClr val="000000"/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2020-03-15T19:13:03Z</dcterms:created>
  <dc:creator>user</dc:creator>
</cp:coreProperties>
</file>