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9144000"/>
  <p:embeddedFontLst>
    <p:embeddedFont>
      <p:font typeface="Varela Round"/>
      <p:regular r:id="rId35"/>
    </p:embeddedFont>
    <p:embeddedFont>
      <p:font typeface="Helvetica Neue"/>
      <p:regular r:id="rId36"/>
      <p:bold r:id="rId37"/>
      <p:italic r:id="rId38"/>
      <p:boldItalic r:id="rId39"/>
    </p:embeddedFont>
    <p:embeddedFont>
      <p:font typeface="Helvetica Neue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iawTr3q2bc7MSGaFIyNlqYlPGT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regular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italic.fntdata"/><Relationship Id="rId41" Type="http://schemas.openxmlformats.org/officeDocument/2006/relationships/font" Target="fonts/HelveticaNeueLight-bold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VarelaRound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9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As a side note, enclosure, that is now used to highlight the additional “five” is another effective pre attentive attribute.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2" name="Google Shape;34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Here’s a quiz:</a:t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How many times does the digit “5” appear on this slide?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What happens if I highlight the “fives”?</a:t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In a matter of 5-10 seconds, most of you will tell that there are five such fives.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What makes the counting much faster now? </a:t>
            </a:r>
            <a:endParaRPr/>
          </a:p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The answer is that the color and the line width are very effective “pre-attentive attributes” that you can use to highlight important information.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2200">
                <a:latin typeface="Helvetica Neue"/>
                <a:ea typeface="Helvetica Neue"/>
                <a:cs typeface="Helvetica Neue"/>
                <a:sym typeface="Helvetica Neue"/>
              </a:rPr>
              <a:t>Notice, however that by using the color, I was probably able to deceive many of you. By not highlighting one of the digits, by not using the relevant pre-attentive attribute, I was able to “hide” it without technically lying.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" name="Google Shape;22;p3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" name="Google Shape;23;p3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" name="Google Shape;24;p3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" name="Google Shape;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2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" name="Google Shape;29;p32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 פריסה 4">
  <p:cSld name="כותרת בלבד פריסה 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1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41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41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41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41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41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7" name="Google Shape;117;p41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8" name="Google Shape;118;p41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41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0" name="Google Shape;120;p41"/>
          <p:cNvSpPr txBox="1"/>
          <p:nvPr>
            <p:ph idx="1" type="body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5">
  <p:cSld name="כותרת ותוכן פריסה 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42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2"/>
          <p:cNvSpPr txBox="1"/>
          <p:nvPr>
            <p:ph idx="1" type="body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42"/>
          <p:cNvSpPr txBox="1"/>
          <p:nvPr>
            <p:ph idx="2" type="body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42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42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42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4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0" name="Google Shape;130;p4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1" name="Google Shape;131;p42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2" name="Google Shape;132;p4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3" name="Google Shape;133;p4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3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43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7" name="Google Shape;137;p43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4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43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43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43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2" name="Google Shape;142;p4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4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4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4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43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iw-IL" sz="16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6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ראשית ושתי תמונות">
  <p:cSld name="כותרת ראשית ושתי תמונות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4"/>
          <p:cNvSpPr/>
          <p:nvPr>
            <p:ph idx="2" type="pic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44"/>
          <p:cNvSpPr txBox="1"/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4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1" name="Google Shape;151;p44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2" name="Google Shape;152;p44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3" name="Google Shape;153;p44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4" name="Google Shape;154;p44"/>
          <p:cNvSpPr/>
          <p:nvPr>
            <p:ph idx="3" type="pic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4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" name="Google Shape;156;p4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7" name="Google Shape;157;p44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" name="Google Shape;158;p4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 showMasterSp="0">
  <p:cSld name="Title - Top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5"/>
          <p:cNvSpPr txBox="1"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rm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Varela Round"/>
              <a:buNone/>
              <a:defRPr b="1" sz="42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5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טי השיעור, מקצוע ומורה">
  <p:cSld name="פרטי השיעור, מקצוע ומורה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3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33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3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33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3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33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33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33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33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b="1" sz="6600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" type="subTitle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2" name="Google Shape;42;p33"/>
          <p:cNvSpPr txBox="1"/>
          <p:nvPr>
            <p:ph idx="2" type="body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4"/>
          <p:cNvSpPr txBox="1"/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3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3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3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3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3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34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3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3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34"/>
          <p:cNvSpPr txBox="1"/>
          <p:nvPr>
            <p:ph idx="1" type="body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3" type="obj">
  <p:cSld name="OBJEC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sz="4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5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35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35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3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3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3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3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3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/>
          <p:nvPr>
            <p:ph idx="12" type="sldNum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>
  <p:cSld name="ריק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37"/>
          <p:cNvSpPr/>
          <p:nvPr/>
        </p:nvSpPr>
        <p:spPr>
          <a:xfrm>
            <a:off x="-487680" y="5923581"/>
            <a:ext cx="822960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-976438" y="6359813"/>
            <a:ext cx="1657508" cy="65808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37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37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37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3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3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1">
  <p:cSld name="כותרת ותוכן פריסה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9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39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39"/>
          <p:cNvSpPr txBox="1"/>
          <p:nvPr>
            <p:ph idx="1" type="body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39"/>
          <p:cNvSpPr txBox="1"/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9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39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2" name="Google Shape;92;p39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39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" name="Google Shape;94;p3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5" name="Google Shape;95;p39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39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 פריסה 2">
  <p:cSld name="כותרת ותוכן פריסה 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0"/>
          <p:cNvSpPr txBox="1"/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0"/>
          <p:cNvSpPr txBox="1"/>
          <p:nvPr>
            <p:ph idx="1" type="body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b="1" sz="30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40"/>
          <p:cNvSpPr txBox="1"/>
          <p:nvPr>
            <p:ph idx="2" type="body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1" name="Google Shape;101;p40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40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5" name="Google Shape;105;p4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40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7" name="Google Shape;107;p40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8" name="Google Shape;108;p4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b="0" i="0" sz="4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3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3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3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3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cap="flat" cmpd="sng" w="2540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הדמיית נתונים- טעות שניה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>
            <p:ph idx="1" type="subTitle"/>
          </p:nvPr>
        </p:nvSpPr>
        <p:spPr>
          <a:xfrm>
            <a:off x="581700" y="252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-342934" lvl="0" marL="342934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 txBox="1"/>
          <p:nvPr>
            <p:ph idx="2" type="body"/>
          </p:nvPr>
        </p:nvSpPr>
        <p:spPr>
          <a:xfrm>
            <a:off x="696000" y="35415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המורה: דר׳ בוריס גורליק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-533400"/>
            <a:ext cx="2767025" cy="27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2" name="Google Shape;22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964" y="1821656"/>
            <a:ext cx="5587745" cy="3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 txBox="1"/>
          <p:nvPr/>
        </p:nvSpPr>
        <p:spPr>
          <a:xfrm>
            <a:off x="6278243" y="4678363"/>
            <a:ext cx="1390245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הוצאות שיווק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 txBox="1"/>
          <p:nvPr/>
        </p:nvSpPr>
        <p:spPr>
          <a:xfrm>
            <a:off x="3824025" y="2896706"/>
            <a:ext cx="838633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הכנסות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9" name="Google Shape;22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964" y="1821656"/>
            <a:ext cx="5592351" cy="3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 txBox="1"/>
          <p:nvPr/>
        </p:nvSpPr>
        <p:spPr>
          <a:xfrm>
            <a:off x="6278243" y="4678363"/>
            <a:ext cx="1390245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הוצאות שיווק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3824025" y="2896706"/>
            <a:ext cx="838633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הכנסות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6" name="Google Shape;2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964" y="1821656"/>
            <a:ext cx="5470212" cy="321468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6278243" y="4678363"/>
            <a:ext cx="1390245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הוצאות שיווק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3824025" y="2896706"/>
            <a:ext cx="838633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הכנסות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43" name="Google Shape;2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765"/>
            <a:ext cx="12192001" cy="6881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48" name="Google Shape;2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765"/>
            <a:ext cx="12192001" cy="6881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/>
          <p:nvPr/>
        </p:nvSpPr>
        <p:spPr>
          <a:xfrm rot="2342542">
            <a:off x="4336585" y="1310577"/>
            <a:ext cx="1949845" cy="635001"/>
          </a:xfrm>
          <a:prstGeom prst="rightArrow">
            <a:avLst>
              <a:gd fmla="val 32000" name="adj1"/>
              <a:gd fmla="val 85202" name="adj2"/>
            </a:avLst>
          </a:prstGeom>
          <a:solidFill>
            <a:srgbClr val="F39019"/>
          </a:solidFill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0" name="Google Shape;250;p15"/>
          <p:cNvSpPr/>
          <p:nvPr/>
        </p:nvSpPr>
        <p:spPr>
          <a:xfrm rot="-8555663">
            <a:off x="8105336" y="5771288"/>
            <a:ext cx="1949845" cy="635001"/>
          </a:xfrm>
          <a:prstGeom prst="rightArrow">
            <a:avLst>
              <a:gd fmla="val 32000" name="adj1"/>
              <a:gd fmla="val 85202" name="adj2"/>
            </a:avLst>
          </a:prstGeom>
          <a:solidFill>
            <a:srgbClr val="F39019"/>
          </a:solidFill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5" name="Google Shape;2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947" y="1379210"/>
            <a:ext cx="5466106" cy="4099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3515" y="1375171"/>
            <a:ext cx="5464970" cy="4107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5" name="Google Shape;2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215" y="0"/>
            <a:ext cx="845957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0" name="Google Shape;27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7883" y="0"/>
            <a:ext cx="86238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5" name="Google Shape;2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567" y="0"/>
            <a:ext cx="71428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טעות שניה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0" name="Google Shape;2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75" y="641350"/>
            <a:ext cx="10890250" cy="5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5" name="Google Shape;2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136" y="575068"/>
            <a:ext cx="11415728" cy="5707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6.pdf" id="290" name="Google Shape;2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88" y="2089546"/>
            <a:ext cx="7929024" cy="26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6.pdf" id="296" name="Google Shape;2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88" y="2089546"/>
            <a:ext cx="7929024" cy="26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4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unded Rectangle Rounded rectangle" id="298" name="Google Shape;2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764" y="3907224"/>
            <a:ext cx="1324542" cy="589477"/>
          </a:xfrm>
          <a:prstGeom prst="rect">
            <a:avLst/>
          </a:prstGeom>
          <a:noFill/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6.pdf" id="303" name="Google Shape;3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88" y="2089546"/>
            <a:ext cx="7929024" cy="26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5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unded Rectangle Rounded rectangle" id="305" name="Google Shape;30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064" y="3907224"/>
            <a:ext cx="1324542" cy="589477"/>
          </a:xfrm>
          <a:prstGeom prst="rect">
            <a:avLst/>
          </a:prstGeom>
          <a:noFill/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6.pdf" id="310" name="Google Shape;31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88" y="2089546"/>
            <a:ext cx="7929024" cy="26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unded Rectangle Rounded rectangle" id="312" name="Google Shape;31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3517" y="3907224"/>
            <a:ext cx="1438704" cy="589477"/>
          </a:xfrm>
          <a:prstGeom prst="rect">
            <a:avLst/>
          </a:prstGeom>
          <a:noFill/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6.pdf" id="317" name="Google Shape;31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4088" y="2089546"/>
            <a:ext cx="7929024" cy="26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ounded Rectangle Rounded rectangle" id="319" name="Google Shape;31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4492" y="3925809"/>
            <a:ext cx="2491573" cy="589477"/>
          </a:xfrm>
          <a:prstGeom prst="rect">
            <a:avLst/>
          </a:prstGeom>
          <a:noFill/>
          <a:ln>
            <a:noFill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</p:pic>
      <p:sp>
        <p:nvSpPr>
          <p:cNvPr id="320" name="Google Shape;320;p27"/>
          <p:cNvSpPr txBox="1"/>
          <p:nvPr/>
        </p:nvSpPr>
        <p:spPr>
          <a:xfrm>
            <a:off x="1184721" y="5183448"/>
            <a:ext cx="4969473" cy="554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861001"/>
                </a:solidFill>
                <a:latin typeface="Arial"/>
                <a:ea typeface="Arial"/>
                <a:cs typeface="Arial"/>
                <a:sym typeface="Arial"/>
              </a:rPr>
              <a:t>“Pre-attentive attributes”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6801849" y="5183448"/>
            <a:ext cx="3966884" cy="554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861001"/>
                </a:solidFill>
                <a:latin typeface="Arial"/>
                <a:ea typeface="Arial"/>
                <a:cs typeface="Arial"/>
                <a:sym typeface="Arial"/>
              </a:rPr>
              <a:t>״תכונות טרום־קשביות״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26" name="Google Shape;3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301" y="2982515"/>
            <a:ext cx="4661298" cy="8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/>
          <p:nvPr/>
        </p:nvSpPr>
        <p:spPr>
          <a:xfrm>
            <a:off x="4583929" y="3372163"/>
            <a:ext cx="269074" cy="316741"/>
          </a:xfrm>
          <a:prstGeom prst="rect">
            <a:avLst/>
          </a:prstGeom>
          <a:noFill/>
          <a:ln cap="flat" cmpd="sng" w="25400">
            <a:solidFill>
              <a:srgbClr val="C82506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73661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1225125" y="1899972"/>
            <a:ext cx="1614692" cy="1087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iw-IL" sz="6600" u="none" cap="none" strike="noStrike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צבע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1080330" y="3994920"/>
            <a:ext cx="2260106" cy="1087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iw-IL" sz="6600" u="none" cap="none" strike="noStrike">
                <a:solidFill>
                  <a:srgbClr val="3A3A3A"/>
                </a:solidFill>
                <a:latin typeface="Arial"/>
                <a:ea typeface="Arial"/>
                <a:cs typeface="Arial"/>
                <a:sym typeface="Arial"/>
              </a:rPr>
              <a:t>מסגור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8"/>
          <p:cNvCxnSpPr/>
          <p:nvPr/>
        </p:nvCxnSpPr>
        <p:spPr>
          <a:xfrm flipH="1" rot="10800000">
            <a:off x="3729325" y="3766917"/>
            <a:ext cx="731781" cy="523288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  <p:cxnSp>
        <p:nvCxnSpPr>
          <p:cNvPr id="332" name="Google Shape;332;p28"/>
          <p:cNvCxnSpPr/>
          <p:nvPr/>
        </p:nvCxnSpPr>
        <p:spPr>
          <a:xfrm>
            <a:off x="2784210" y="2831727"/>
            <a:ext cx="1227348" cy="243964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4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34" lvl="0" marL="342934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ביחידה זו דיברנו על תכונות טרום־קשביות. מרחק בין עצמים הוא דוגמה לתכונה כזאת. התבוננו בגרף זה. איך מרחק משחק כאן תפקיד כתכונה טרום־קשבית?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888852" y="44253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b="1" i="0" lang="iw-IL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תרגול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339" name="Google Shape;3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59" y="3112372"/>
            <a:ext cx="4304617" cy="2476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0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/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48"/>
              <a:buFont typeface="Varela Round"/>
              <a:buNone/>
            </a:pPr>
            <a:r>
              <a:rPr i="0" lang="iw-IL" sz="3948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שלוש הטעויות הנפוצות ביותר בהדמיית נתונים</a:t>
            </a:r>
            <a:endParaRPr i="0" sz="394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/>
          <p:nvPr>
            <p:ph idx="1" type="body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43000" lvl="0" marL="1143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AutoNum type="arabicPeriod"/>
            </a:pPr>
            <a:r>
              <a:rPr i="0" lang="iw-IL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גישה</a:t>
            </a:r>
            <a:endParaRPr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0" lang="iw-IL" sz="6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43000" lvl="0" marL="1143000" marR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chemeClr val="lt1"/>
              </a:buClr>
              <a:buSzPts val="6600"/>
              <a:buAutoNum type="arabicPeriod"/>
            </a:pPr>
            <a:r>
              <a:rPr i="0" lang="iw-IL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723900" lvl="0" marL="1143000" marR="0" rtl="1" algn="r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i="0" sz="6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 txBox="1"/>
          <p:nvPr>
            <p:ph idx="4294967295" type="sldNum"/>
          </p:nvPr>
        </p:nvSpPr>
        <p:spPr>
          <a:xfrm>
            <a:off x="0" y="6464300"/>
            <a:ext cx="390525" cy="371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Varela Round"/>
              <a:buNone/>
            </a:pPr>
            <a:fld id="{00000000-1234-1234-1234-123412341234}" type="slidenum">
              <a:rPr b="0" i="0" lang="iw-IL" sz="1800" u="none" cap="none" strike="noStrike">
                <a:solidFill>
                  <a:srgbClr val="D9D9D9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b="0" i="0" sz="1800" u="none" cap="none" strike="noStrike">
              <a:solidFill>
                <a:srgbClr val="D9D9D9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 5.7.pdf" id="187" name="Google Shape;1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877" y="2982515"/>
            <a:ext cx="4657446" cy="89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7951" y="2982515"/>
            <a:ext cx="4661298" cy="8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3" name="Google Shape;203;p8"/>
          <p:cNvPicPr preferRelativeResize="0"/>
          <p:nvPr/>
        </p:nvPicPr>
        <p:blipFill rotWithShape="1">
          <a:blip r:embed="rId3">
            <a:alphaModFix amt="33000"/>
          </a:blip>
          <a:srcRect b="0" l="0" r="0" t="0"/>
          <a:stretch/>
        </p:blipFill>
        <p:spPr>
          <a:xfrm>
            <a:off x="2977951" y="2982515"/>
            <a:ext cx="4661298" cy="8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73026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2803107" y="2472682"/>
            <a:ext cx="5010986" cy="1912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rgbClr val="861001"/>
                </a:solidFill>
                <a:latin typeface="Arial"/>
                <a:ea typeface="Arial"/>
                <a:cs typeface="Arial"/>
                <a:sym typeface="Arial"/>
              </a:rPr>
              <a:t>“Pre-attentive attributes”</a:t>
            </a:r>
            <a:br>
              <a:rPr b="0" i="0" lang="iw-IL" sz="3200" u="none" cap="none" strike="noStrike">
                <a:solidFill>
                  <a:srgbClr val="86100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3200" u="none" cap="none" strike="noStrike">
                <a:solidFill>
                  <a:srgbClr val="861001"/>
                </a:solidFill>
                <a:latin typeface="Arial"/>
                <a:ea typeface="Arial"/>
                <a:cs typeface="Arial"/>
                <a:sym typeface="Arial"/>
              </a:rPr>
              <a:t>״תכונות טרום־קשביות״</a:t>
            </a:r>
            <a:endParaRPr b="0" i="0" sz="3200" u="none" cap="none" strike="noStrike">
              <a:solidFill>
                <a:srgbClr val="8610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4301" y="2982515"/>
            <a:ext cx="4661298" cy="8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/>
          <p:nvPr/>
        </p:nvSpPr>
        <p:spPr>
          <a:xfrm>
            <a:off x="4583929" y="3372163"/>
            <a:ext cx="269074" cy="316741"/>
          </a:xfrm>
          <a:prstGeom prst="rect">
            <a:avLst/>
          </a:prstGeom>
          <a:noFill/>
          <a:ln cap="flat" cmpd="sng" w="25400">
            <a:solidFill>
              <a:srgbClr val="C82506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25400" rotWithShape="0" dir="5400000" dist="12700">
              <a:srgbClr val="000000">
                <a:alpha val="49411"/>
              </a:srgbClr>
            </a:outerShdw>
          </a:effectLst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736617" y="6528244"/>
            <a:ext cx="3682926" cy="325439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sp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From "Show me the numbers” by Stephen C. Few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.png" id="217" name="Google Shape;21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964" y="1821656"/>
            <a:ext cx="5706072" cy="321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