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6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43" roundtripDataSignature="AMtx7mhcqCm/scFVRR9SGycCE063QzTkG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B8F0B12-9AB3-49D3-9CE2-4D98E4DF6851}">
  <a:tblStyle styleId="{FB8F0B12-9AB3-49D3-9CE2-4D98E4DF6851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43" Type="http://customschemas.google.com/relationships/presentationmetadata" Target="metadata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iw-I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4" name="Google Shape;28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7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3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4" name="Google Shape;474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2" name="Google Shape;48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0" name="Google Shape;490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35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3" name="Google Shape;503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4" name="Google Shape;204;p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6" name="Google Shape;23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png"/><Relationship Id="rId3" Type="http://schemas.openxmlformats.org/officeDocument/2006/relationships/image" Target="../media/image4.jpg"/><Relationship Id="rId4" Type="http://schemas.openxmlformats.org/officeDocument/2006/relationships/image" Target="../media/image12.png"/><Relationship Id="rId5" Type="http://schemas.openxmlformats.org/officeDocument/2006/relationships/image" Target="../media/image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hyperlink" Target="mailto:data.schools@ed.ac.uk" TargetMode="Externa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8"/>
          <p:cNvSpPr txBox="1"/>
          <p:nvPr>
            <p:ph type="ctrTitle"/>
          </p:nvPr>
        </p:nvSpPr>
        <p:spPr>
          <a:xfrm>
            <a:off x="1421363" y="63643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b="1" sz="60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8"/>
          <p:cNvSpPr txBox="1"/>
          <p:nvPr>
            <p:ph idx="1" type="subTitle"/>
          </p:nvPr>
        </p:nvSpPr>
        <p:spPr>
          <a:xfrm>
            <a:off x="1421363" y="3116105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38"/>
          <p:cNvSpPr/>
          <p:nvPr/>
        </p:nvSpPr>
        <p:spPr>
          <a:xfrm>
            <a:off x="34539" y="5218747"/>
            <a:ext cx="1686758" cy="1598930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9;p38"/>
          <p:cNvSpPr/>
          <p:nvPr/>
        </p:nvSpPr>
        <p:spPr>
          <a:xfrm>
            <a:off x="34539" y="5590029"/>
            <a:ext cx="1331532" cy="1227648"/>
          </a:xfrm>
          <a:prstGeom prst="ellipse">
            <a:avLst/>
          </a:prstGeom>
          <a:solidFill>
            <a:schemeClr val="lt1"/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20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559267" y="5621192"/>
            <a:ext cx="1127735" cy="934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sign&#10;&#10;Description automatically generated with medium confidence" id="21" name="Google Shape;21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619905" y="5621192"/>
            <a:ext cx="1844980" cy="95131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 - The Data Lab" id="22" name="Google Shape;22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40834" y="5621192"/>
            <a:ext cx="2425239" cy="76586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38"/>
          <p:cNvSpPr/>
          <p:nvPr/>
        </p:nvSpPr>
        <p:spPr>
          <a:xfrm>
            <a:off x="0" y="5363483"/>
            <a:ext cx="12192000" cy="58277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6A9CA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hape&#10;&#10;Description automatically generated with medium confidence" id="24" name="Google Shape;24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718716" y="5621192"/>
            <a:ext cx="1922636" cy="8533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1" name="Google Shape;91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sp>
        <p:nvSpPr>
          <p:cNvPr id="93" name="Google Shape;93;p47"/>
          <p:cNvSpPr/>
          <p:nvPr/>
        </p:nvSpPr>
        <p:spPr>
          <a:xfrm>
            <a:off x="0" y="0"/>
            <a:ext cx="12192000" cy="1685925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4D71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8"/>
          <p:cNvSpPr/>
          <p:nvPr/>
        </p:nvSpPr>
        <p:spPr>
          <a:xfrm>
            <a:off x="0" y="0"/>
            <a:ext cx="5183188" cy="2057400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4D71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48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7" name="Google Shape;97;p48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98" name="Google Shape;98;p48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99" name="Google Shape;99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9"/>
          <p:cNvSpPr/>
          <p:nvPr/>
        </p:nvSpPr>
        <p:spPr>
          <a:xfrm>
            <a:off x="0" y="0"/>
            <a:ext cx="5183188" cy="2057400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4D71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6" name="Google Shape;106;p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07" name="Google Shape;107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9" name="Google Shape;109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0"/>
          <p:cNvSpPr/>
          <p:nvPr/>
        </p:nvSpPr>
        <p:spPr>
          <a:xfrm>
            <a:off x="0" y="0"/>
            <a:ext cx="12192000" cy="1685925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4D71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p50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14" name="Google Shape;114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6" name="Google Shape;116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pic>
        <p:nvPicPr>
          <p:cNvPr id="117" name="Google Shape;117;p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370429">
            <a:off x="8928246" y="538326"/>
            <a:ext cx="3085311" cy="154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1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0" name="Google Shape;120;p51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21" name="Google Shape;121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9" name="Google Shape;129;p53"/>
          <p:cNvSpPr txBox="1"/>
          <p:nvPr>
            <p:ph idx="1" type="body"/>
          </p:nvPr>
        </p:nvSpPr>
        <p:spPr>
          <a:xfrm>
            <a:off x="838200" y="1825625"/>
            <a:ext cx="10515600" cy="4584506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54"/>
          <p:cNvSpPr txBox="1"/>
          <p:nvPr>
            <p:ph type="title"/>
          </p:nvPr>
        </p:nvSpPr>
        <p:spPr>
          <a:xfrm>
            <a:off x="688205" y="646048"/>
            <a:ext cx="10515600" cy="2852737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54"/>
          <p:cNvSpPr txBox="1"/>
          <p:nvPr>
            <p:ph idx="1" type="body"/>
          </p:nvPr>
        </p:nvSpPr>
        <p:spPr>
          <a:xfrm>
            <a:off x="688205" y="3525773"/>
            <a:ext cx="10515600" cy="1500187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33" name="Google Shape;133;p54"/>
          <p:cNvSpPr/>
          <p:nvPr/>
        </p:nvSpPr>
        <p:spPr>
          <a:xfrm>
            <a:off x="88280" y="5280025"/>
            <a:ext cx="11115525" cy="152019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A picture containing clock&#10;&#10;Description automatically generated" id="134" name="Google Shape;134;p5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465686" y="5257800"/>
            <a:ext cx="1541780" cy="152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7" name="Google Shape;137;p55"/>
          <p:cNvSpPr txBox="1"/>
          <p:nvPr>
            <p:ph idx="1" type="body"/>
          </p:nvPr>
        </p:nvSpPr>
        <p:spPr>
          <a:xfrm>
            <a:off x="838200" y="1825625"/>
            <a:ext cx="5181600" cy="4593836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38" name="Google Shape;138;p55"/>
          <p:cNvSpPr txBox="1"/>
          <p:nvPr>
            <p:ph idx="2" type="body"/>
          </p:nvPr>
        </p:nvSpPr>
        <p:spPr>
          <a:xfrm>
            <a:off x="6172200" y="1825625"/>
            <a:ext cx="5181600" cy="4593836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5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p5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2" name="Google Shape;142;p56"/>
          <p:cNvSpPr txBox="1"/>
          <p:nvPr>
            <p:ph idx="2" type="body"/>
          </p:nvPr>
        </p:nvSpPr>
        <p:spPr>
          <a:xfrm>
            <a:off x="839788" y="2505074"/>
            <a:ext cx="5157787" cy="4045015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3" name="Google Shape;143;p5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44" name="Google Shape;144;p56"/>
          <p:cNvSpPr txBox="1"/>
          <p:nvPr>
            <p:ph idx="4" type="body"/>
          </p:nvPr>
        </p:nvSpPr>
        <p:spPr>
          <a:xfrm>
            <a:off x="6172200" y="2505074"/>
            <a:ext cx="5183188" cy="4045015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57"/>
          <p:cNvSpPr txBox="1"/>
          <p:nvPr>
            <p:ph type="title"/>
          </p:nvPr>
        </p:nvSpPr>
        <p:spPr>
          <a:xfrm>
            <a:off x="838200" y="400636"/>
            <a:ext cx="10515600" cy="1325563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sp>
        <p:nvSpPr>
          <p:cNvPr id="30" name="Google Shape;30;p39"/>
          <p:cNvSpPr txBox="1"/>
          <p:nvPr/>
        </p:nvSpPr>
        <p:spPr>
          <a:xfrm>
            <a:off x="142043" y="365124"/>
            <a:ext cx="11913833" cy="1325563"/>
          </a:xfrm>
          <a:prstGeom prst="rect">
            <a:avLst/>
          </a:prstGeom>
          <a:noFill/>
          <a:ln cap="flat" cmpd="sng" w="38100">
            <a:solidFill>
              <a:srgbClr val="6A9CA1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0" name="Google Shape;150;p59"/>
          <p:cNvSpPr txBox="1"/>
          <p:nvPr>
            <p:ph idx="1" type="body"/>
          </p:nvPr>
        </p:nvSpPr>
        <p:spPr>
          <a:xfrm>
            <a:off x="5183188" y="987425"/>
            <a:ext cx="6172200" cy="5394714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51" name="Google Shape;151;p59"/>
          <p:cNvSpPr txBox="1"/>
          <p:nvPr>
            <p:ph idx="2" type="body"/>
          </p:nvPr>
        </p:nvSpPr>
        <p:spPr>
          <a:xfrm>
            <a:off x="839788" y="2057400"/>
            <a:ext cx="3932237" cy="4219124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6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</p:sp>
      <p:sp>
        <p:nvSpPr>
          <p:cNvPr id="155" name="Google Shape;155;p6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156" name="Google Shape;156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7" name="Google Shape;157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58" name="Google Shape;158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l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6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1" name="Google Shape;161;p61"/>
          <p:cNvSpPr txBox="1"/>
          <p:nvPr>
            <p:ph idx="1" type="body"/>
          </p:nvPr>
        </p:nvSpPr>
        <p:spPr>
          <a:xfrm rot="5400000">
            <a:off x="3803747" y="-1139922"/>
            <a:ext cx="4584506" cy="105156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6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64" name="Google Shape;164;p6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nal Slide">
  <p:cSld name="Final Slide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sign&#10;&#10;Description automatically generated" id="166" name="Google Shape;166;p6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857694" y="5214452"/>
            <a:ext cx="421957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clock&#10;&#10;Description automatically generated" id="167" name="Google Shape;167;p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01424" y="5062052"/>
            <a:ext cx="2014220" cy="893445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3"/>
          <p:cNvSpPr/>
          <p:nvPr/>
        </p:nvSpPr>
        <p:spPr>
          <a:xfrm>
            <a:off x="1502229" y="2690675"/>
            <a:ext cx="9358603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If you require this document in an alternative format, such as large print or a coloured background, please contact Claire Sowton, </a:t>
            </a:r>
            <a:r>
              <a:rPr b="1" lang="iw-IL" sz="1800" u="sng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data.schools@ed.ac.uk</a:t>
            </a:r>
            <a:r>
              <a:rPr b="1" lang="iw-IL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or Moray House School of Education and Sport, St John’s Land, Holyrood Road, Edinburgh, EH8 8AQ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Title Only">
  <p:cSld name="1_Title 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0"/>
          <p:cNvSpPr txBox="1"/>
          <p:nvPr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cap="flat" cmpd="sng" w="38100">
            <a:solidFill>
              <a:srgbClr val="6C587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3;p4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sp>
        <p:nvSpPr>
          <p:cNvPr id="37" name="Google Shape;37;p40"/>
          <p:cNvSpPr txBox="1"/>
          <p:nvPr>
            <p:ph idx="1" type="body"/>
          </p:nvPr>
        </p:nvSpPr>
        <p:spPr>
          <a:xfrm>
            <a:off x="838200" y="1927225"/>
            <a:ext cx="8686800" cy="41100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pic>
        <p:nvPicPr>
          <p:cNvPr descr="An open book" id="38" name="Google Shape;38;p4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9818704" y="-19660"/>
            <a:ext cx="2095129" cy="2095129"/>
          </a:xfrm>
          <a:prstGeom prst="flowChartConnector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Title Only" type="titleOnly">
  <p:cSld name="TITLE_ONLY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sp>
        <p:nvSpPr>
          <p:cNvPr id="44" name="Google Shape;44;p41"/>
          <p:cNvSpPr txBox="1"/>
          <p:nvPr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cap="flat" cmpd="sng" w="38100">
            <a:solidFill>
              <a:srgbClr val="CE673B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_Title Only">
  <p:cSld name="4_Title 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2"/>
          <p:cNvSpPr txBox="1"/>
          <p:nvPr/>
        </p:nvSpPr>
        <p:spPr>
          <a:xfrm>
            <a:off x="139083" y="365125"/>
            <a:ext cx="11913833" cy="1325563"/>
          </a:xfrm>
          <a:prstGeom prst="rect">
            <a:avLst/>
          </a:prstGeom>
          <a:noFill/>
          <a:ln cap="flat" cmpd="sng" w="38100">
            <a:solidFill>
              <a:srgbClr val="EAC036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t/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47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pic>
        <p:nvPicPr>
          <p:cNvPr descr="Person with idea with solid fill" id="51" name="Google Shape;51;p4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743460" y="477175"/>
            <a:ext cx="1067540" cy="1067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3"/>
          <p:cNvSpPr/>
          <p:nvPr/>
        </p:nvSpPr>
        <p:spPr>
          <a:xfrm>
            <a:off x="0" y="0"/>
            <a:ext cx="12192000" cy="5601923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4D71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54;p43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3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56" name="Google Shape;56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sp>
        <p:nvSpPr>
          <p:cNvPr id="57" name="Google Shape;57;p43"/>
          <p:cNvSpPr/>
          <p:nvPr/>
        </p:nvSpPr>
        <p:spPr>
          <a:xfrm>
            <a:off x="698571" y="1052924"/>
            <a:ext cx="1371600" cy="1362075"/>
          </a:xfrm>
          <a:prstGeom prst="ellipse">
            <a:avLst/>
          </a:prstGeom>
          <a:solidFill>
            <a:schemeClr val="accent4"/>
          </a:solidFill>
          <a:ln cap="flat" cmpd="sng" w="12700">
            <a:solidFill>
              <a:srgbClr val="964B2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58;p43"/>
          <p:cNvSpPr/>
          <p:nvPr/>
        </p:nvSpPr>
        <p:spPr>
          <a:xfrm>
            <a:off x="3629025" y="921544"/>
            <a:ext cx="1371600" cy="1362075"/>
          </a:xfrm>
          <a:prstGeom prst="ellipse">
            <a:avLst/>
          </a:prstGeom>
          <a:solidFill>
            <a:schemeClr val="accent3"/>
          </a:solidFill>
          <a:ln cap="flat" cmpd="sng" w="12700">
            <a:solidFill>
              <a:srgbClr val="4E405A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" name="Google Shape;59;p4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370429">
            <a:off x="9045676" y="1244797"/>
            <a:ext cx="3517557" cy="1758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964579" y="5631451"/>
            <a:ext cx="2389221" cy="1060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1579" y="5680255"/>
            <a:ext cx="1428592" cy="1183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4"/>
          <p:cNvSpPr/>
          <p:nvPr/>
        </p:nvSpPr>
        <p:spPr>
          <a:xfrm>
            <a:off x="0" y="0"/>
            <a:ext cx="12192000" cy="1685925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4D71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44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44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7" name="Google Shape;67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pic>
        <p:nvPicPr>
          <p:cNvPr id="70" name="Google Shape;70;p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370429">
            <a:off x="8928246" y="538326"/>
            <a:ext cx="3085311" cy="154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45"/>
          <p:cNvSpPr/>
          <p:nvPr/>
        </p:nvSpPr>
        <p:spPr>
          <a:xfrm>
            <a:off x="0" y="0"/>
            <a:ext cx="12192000" cy="1685925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4D71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73;p45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45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5" name="Google Shape;75;p45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45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77" name="Google Shape;77;p45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8" name="Google Shape;78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pic>
        <p:nvPicPr>
          <p:cNvPr id="81" name="Google Shape;81;p4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370429">
            <a:off x="8928246" y="538326"/>
            <a:ext cx="3085311" cy="154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46"/>
          <p:cNvSpPr/>
          <p:nvPr/>
        </p:nvSpPr>
        <p:spPr>
          <a:xfrm>
            <a:off x="0" y="0"/>
            <a:ext cx="12192000" cy="1685925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4D71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84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5" name="Google Shape;85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7" name="Google Shape;87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  <p:pic>
        <p:nvPicPr>
          <p:cNvPr id="88" name="Google Shape;88;p4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1370429">
            <a:off x="8928246" y="538326"/>
            <a:ext cx="3085311" cy="15426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theme" Target="../theme/theme2.xml"/><Relationship Id="rId1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w-I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26" name="Google Shape;126;p52"/>
          <p:cNvSpPr txBox="1"/>
          <p:nvPr>
            <p:ph idx="1" type="body"/>
          </p:nvPr>
        </p:nvSpPr>
        <p:spPr>
          <a:xfrm>
            <a:off x="838200" y="1825625"/>
            <a:ext cx="10515600" cy="4584506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chemeClr val="accent5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18.jpg"/><Relationship Id="rId5" Type="http://schemas.openxmlformats.org/officeDocument/2006/relationships/image" Target="../media/image3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Relationship Id="rId4" Type="http://schemas.openxmlformats.org/officeDocument/2006/relationships/image" Target="../media/image27.png"/><Relationship Id="rId5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png"/><Relationship Id="rId4" Type="http://schemas.openxmlformats.org/officeDocument/2006/relationships/image" Target="../media/image15.png"/><Relationship Id="rId5" Type="http://schemas.openxmlformats.org/officeDocument/2006/relationships/image" Target="../media/image2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Relationship Id="rId4" Type="http://schemas.openxmlformats.org/officeDocument/2006/relationships/image" Target="../media/image37.jpg"/><Relationship Id="rId5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3.jpg"/><Relationship Id="rId4" Type="http://schemas.openxmlformats.org/officeDocument/2006/relationships/image" Target="../media/image39.jpg"/><Relationship Id="rId5" Type="http://schemas.openxmlformats.org/officeDocument/2006/relationships/image" Target="../media/image52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8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5.jpg"/><Relationship Id="rId4" Type="http://schemas.openxmlformats.org/officeDocument/2006/relationships/image" Target="../media/image41.jpg"/><Relationship Id="rId5" Type="http://schemas.openxmlformats.org/officeDocument/2006/relationships/image" Target="../media/image45.jpg"/><Relationship Id="rId6" Type="http://schemas.openxmlformats.org/officeDocument/2006/relationships/image" Target="../media/image43.jpg"/><Relationship Id="rId7" Type="http://schemas.openxmlformats.org/officeDocument/2006/relationships/image" Target="../media/image4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8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1" Type="http://schemas.openxmlformats.org/officeDocument/2006/relationships/hyperlink" Target="https://creativecommons.org/licenses/by-nc/4.0/" TargetMode="External"/><Relationship Id="rId10" Type="http://schemas.openxmlformats.org/officeDocument/2006/relationships/hyperlink" Target="https://creativecommons.org/licenses/by-nc/4.0/" TargetMode="External"/><Relationship Id="rId12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hyperlink" Target="https://creativecommons.org/licenses/by-nc/4.0/legalcode" TargetMode="External"/><Relationship Id="rId4" Type="http://schemas.openxmlformats.org/officeDocument/2006/relationships/image" Target="../media/image10.png"/><Relationship Id="rId9" Type="http://schemas.openxmlformats.org/officeDocument/2006/relationships/hyperlink" Target="https://creativecommons.org/licenses/by-nc/4.0/" TargetMode="External"/><Relationship Id="rId5" Type="http://schemas.openxmlformats.org/officeDocument/2006/relationships/image" Target="../media/image4.jpg"/><Relationship Id="rId6" Type="http://schemas.openxmlformats.org/officeDocument/2006/relationships/image" Target="../media/image12.png"/><Relationship Id="rId7" Type="http://schemas.openxmlformats.org/officeDocument/2006/relationships/image" Target="../media/image3.png"/><Relationship Id="rId8" Type="http://schemas.openxmlformats.org/officeDocument/2006/relationships/image" Target="../media/image5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"/>
          <p:cNvSpPr txBox="1"/>
          <p:nvPr>
            <p:ph type="ctrTitle"/>
          </p:nvPr>
        </p:nvSpPr>
        <p:spPr>
          <a:xfrm>
            <a:off x="1421363" y="1126624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w-IL"/>
              <a:t>מבנה הנתונים ופורמט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lang="iw-IL"/>
              <a:t>הגדרה</a:t>
            </a:r>
            <a:endParaRPr b="0"/>
          </a:p>
        </p:txBody>
      </p:sp>
      <p:sp>
        <p:nvSpPr>
          <p:cNvPr id="256" name="Google Shape;256;p10"/>
          <p:cNvSpPr/>
          <p:nvPr/>
        </p:nvSpPr>
        <p:spPr>
          <a:xfrm>
            <a:off x="2581560" y="2778328"/>
            <a:ext cx="7028880" cy="2434709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AC0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נתונים לא מובנים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iw-I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המבנה לא מוגדר מראש, בד"כ מכיל הרבה טקסט.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lang="iw-IL"/>
              <a:t>נדגים...</a:t>
            </a:r>
            <a:endParaRPr b="0"/>
          </a:p>
        </p:txBody>
      </p:sp>
      <p:sp>
        <p:nvSpPr>
          <p:cNvPr id="262" name="Google Shape;262;p11"/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להלן מס' דוגמאות לנתונים לא מובנים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3" name="Google Shape;263;p11"/>
          <p:cNvGrpSpPr/>
          <p:nvPr/>
        </p:nvGrpSpPr>
        <p:grpSpPr>
          <a:xfrm>
            <a:off x="1172688" y="2995594"/>
            <a:ext cx="10111069" cy="2275464"/>
            <a:chOff x="5977" y="833566"/>
            <a:chExt cx="10111069" cy="2275464"/>
          </a:xfrm>
        </p:grpSpPr>
        <p:sp>
          <p:nvSpPr>
            <p:cNvPr id="264" name="Google Shape;264;p11"/>
            <p:cNvSpPr/>
            <p:nvPr/>
          </p:nvSpPr>
          <p:spPr>
            <a:xfrm>
              <a:off x="5977" y="833566"/>
              <a:ext cx="2802005" cy="2070671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11"/>
            <p:cNvSpPr/>
            <p:nvPr/>
          </p:nvSpPr>
          <p:spPr>
            <a:xfrm>
              <a:off x="572340" y="2528787"/>
              <a:ext cx="2414494" cy="580243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11"/>
            <p:cNvSpPr txBox="1"/>
            <p:nvPr/>
          </p:nvSpPr>
          <p:spPr>
            <a:xfrm>
              <a:off x="600665" y="2557112"/>
              <a:ext cx="2357844" cy="523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rPr lang="iw-IL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פוסט ברשת חברתית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3571083" y="833566"/>
              <a:ext cx="2802005" cy="2070671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4137446" y="2528787"/>
              <a:ext cx="2414494" cy="580243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11"/>
            <p:cNvSpPr txBox="1"/>
            <p:nvPr/>
          </p:nvSpPr>
          <p:spPr>
            <a:xfrm>
              <a:off x="4165771" y="2557112"/>
              <a:ext cx="2357844" cy="523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rPr lang="iw-IL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תמלול של קול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7136190" y="833566"/>
              <a:ext cx="2802005" cy="2070671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7702552" y="2528787"/>
              <a:ext cx="2414494" cy="580243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chemeClr val="lt1"/>
                </a:gs>
                <a:gs pos="50000">
                  <a:schemeClr val="lt1"/>
                </a:gs>
                <a:gs pos="100000">
                  <a:schemeClr val="lt1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11"/>
            <p:cNvSpPr txBox="1"/>
            <p:nvPr/>
          </p:nvSpPr>
          <p:spPr>
            <a:xfrm>
              <a:off x="7730877" y="2557112"/>
              <a:ext cx="2357844" cy="52359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1900" lIns="41900" spcFirstLastPara="1" rIns="41900" wrap="square" tIns="419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200"/>
                <a:buFont typeface="Calibri"/>
                <a:buNone/>
              </a:pPr>
              <a:r>
                <a:rPr lang="iw-IL" sz="2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מסמך</a:t>
              </a:r>
              <a:endParaRPr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lang="iw-IL"/>
              <a:t>נדגים...</a:t>
            </a:r>
            <a:endParaRPr b="0"/>
          </a:p>
        </p:txBody>
      </p:sp>
      <p:sp>
        <p:nvSpPr>
          <p:cNvPr id="278" name="Google Shape;278;p12"/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להלן מס' דוגמאות לנתונים לא מובנים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9" name="Google Shape;279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6678" y="2175640"/>
            <a:ext cx="4801480" cy="2820008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0" name="Google Shape;280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10735" y="5369330"/>
            <a:ext cx="4687423" cy="1215984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1" name="Google Shape;281;p12"/>
          <p:cNvPicPr preferRelativeResize="0"/>
          <p:nvPr/>
        </p:nvPicPr>
        <p:blipFill rotWithShape="1">
          <a:blip r:embed="rId5">
            <a:alphaModFix/>
          </a:blip>
          <a:srcRect b="0" l="0" r="-1303" t="-288"/>
          <a:stretch/>
        </p:blipFill>
        <p:spPr>
          <a:xfrm>
            <a:off x="6096000" y="2296938"/>
            <a:ext cx="5688428" cy="3628001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screenshot of BBC weather webpage." id="287" name="Google Shape;287;p13"/>
          <p:cNvPicPr preferRelativeResize="0"/>
          <p:nvPr/>
        </p:nvPicPr>
        <p:blipFill rotWithShape="1">
          <a:blip r:embed="rId3">
            <a:alphaModFix/>
          </a:blip>
          <a:srcRect b="0" l="-3464" r="0" t="-2143"/>
          <a:stretch/>
        </p:blipFill>
        <p:spPr>
          <a:xfrm>
            <a:off x="9535594" y="2034073"/>
            <a:ext cx="2376488" cy="2376488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88" name="Google Shape;288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דוגמא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9" name="Google Shape;289;p13"/>
          <p:cNvSpPr txBox="1"/>
          <p:nvPr/>
        </p:nvSpPr>
        <p:spPr>
          <a:xfrm>
            <a:off x="279918" y="2034074"/>
            <a:ext cx="6379927" cy="415498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מה מבנה הנתונים של דף אינטרנט HTML?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אלה נתונים חצי מובנים.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יש שימוש בסמנים למשל &lt;h1&gt;, &lt;p&gt;) ) כדי להקנות מבנה לנתונים.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אבל פריטי הנתונים יכולים להיות שונים באורכם ובסדר שלהם.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Graphical user interface, website&#10;" id="290" name="Google Shape;290;p13"/>
          <p:cNvPicPr preferRelativeResize="0"/>
          <p:nvPr/>
        </p:nvPicPr>
        <p:blipFill rotWithShape="1">
          <a:blip r:embed="rId4">
            <a:alphaModFix/>
          </a:blip>
          <a:srcRect b="0" l="-3003" r="0" t="-2609"/>
          <a:stretch/>
        </p:blipFill>
        <p:spPr>
          <a:xfrm>
            <a:off x="8108550" y="2034074"/>
            <a:ext cx="2376488" cy="2376488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descr="Screenshot of Google homepage" id="291" name="Google Shape;291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90076" y="2034074"/>
            <a:ext cx="2376487" cy="2376487"/>
          </a:xfrm>
          <a:prstGeom prst="ellipse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92" name="Google Shape;292;p13"/>
          <p:cNvSpPr/>
          <p:nvPr/>
        </p:nvSpPr>
        <p:spPr>
          <a:xfrm>
            <a:off x="6790076" y="3711692"/>
            <a:ext cx="4966097" cy="1940957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1800">
                <a:solidFill>
                  <a:srgbClr val="445B93"/>
                </a:solidFill>
                <a:latin typeface="Calibri"/>
                <a:ea typeface="Calibri"/>
                <a:cs typeface="Calibri"/>
                <a:sym typeface="Calibri"/>
              </a:rPr>
              <a:t>&lt;html&gt;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rgbClr val="445B93"/>
                </a:solidFill>
                <a:latin typeface="Calibri"/>
                <a:ea typeface="Calibri"/>
                <a:cs typeface="Calibri"/>
                <a:sym typeface="Calibri"/>
              </a:rPr>
              <a:t>         </a:t>
            </a:r>
            <a:r>
              <a:rPr b="0" i="0" lang="iw-IL" sz="1800">
                <a:solidFill>
                  <a:srgbClr val="445B93"/>
                </a:solidFill>
                <a:latin typeface="Calibri"/>
                <a:ea typeface="Calibri"/>
                <a:cs typeface="Calibri"/>
                <a:sym typeface="Calibri"/>
              </a:rPr>
              <a:t>&lt;body&gt;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1800">
                <a:solidFill>
                  <a:srgbClr val="445B93"/>
                </a:solidFill>
                <a:latin typeface="Calibri"/>
                <a:ea typeface="Calibri"/>
                <a:cs typeface="Calibri"/>
                <a:sym typeface="Calibri"/>
              </a:rPr>
              <a:t>	&lt;h1&gt;Hello world&lt;/h1&gt;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1800">
                <a:solidFill>
                  <a:srgbClr val="445B93"/>
                </a:solidFill>
                <a:latin typeface="Calibri"/>
                <a:ea typeface="Calibri"/>
                <a:cs typeface="Calibri"/>
                <a:sym typeface="Calibri"/>
              </a:rPr>
              <a:t>	 &lt;p&gt;This is my first webpage&lt;/p&gt;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1800">
                <a:solidFill>
                  <a:srgbClr val="445B93"/>
                </a:solidFill>
                <a:latin typeface="Calibri"/>
                <a:ea typeface="Calibri"/>
                <a:cs typeface="Calibri"/>
                <a:sym typeface="Calibri"/>
              </a:rPr>
              <a:t>         &lt;/body&gt;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1800">
                <a:solidFill>
                  <a:srgbClr val="445B93"/>
                </a:solidFill>
                <a:latin typeface="Calibri"/>
                <a:ea typeface="Calibri"/>
                <a:cs typeface="Calibri"/>
                <a:sym typeface="Calibri"/>
              </a:rPr>
              <a:t>&lt;/html&gt;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/>
              <a:t>תורכם...</a:t>
            </a:r>
            <a:endParaRPr/>
          </a:p>
        </p:txBody>
      </p:sp>
      <p:sp>
        <p:nvSpPr>
          <p:cNvPr id="298" name="Google Shape;298;p14"/>
          <p:cNvSpPr txBox="1"/>
          <p:nvPr/>
        </p:nvSpPr>
        <p:spPr>
          <a:xfrm>
            <a:off x="151943" y="1690688"/>
            <a:ext cx="8738647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עבור כל אחת מהדוגמאות תחליטו מה המבנה של הנתונים: מובנים, חצי מובנים או לא מובנים.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14"/>
          <p:cNvSpPr/>
          <p:nvPr/>
        </p:nvSpPr>
        <p:spPr>
          <a:xfrm>
            <a:off x="9221187" y="1856791"/>
            <a:ext cx="2818870" cy="4801039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38100">
            <a:solidFill>
              <a:srgbClr val="CE67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נתונים מובנים </a:t>
            </a:r>
            <a:r>
              <a:rPr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מסודרים בשורות ועמודות (טבלה) עם סוגי נתונים מוגדרים היטב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60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נתונים חצי מובנים </a:t>
            </a:r>
            <a:r>
              <a:rPr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שימוש בסמנים כדי לסדר ותאר את המבנה תוך כדי מתן גמישות לנתונים. הנתונים יכולים להיות שונים זה מזה באורך או בסדר שלהם.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60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נתונים לא מובנים </a:t>
            </a:r>
            <a:r>
              <a:rPr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אין מבנה מוגדר מראש, לרוב מכיל הרבה טקסט.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4"/>
          <p:cNvGrpSpPr/>
          <p:nvPr/>
        </p:nvGrpSpPr>
        <p:grpSpPr>
          <a:xfrm>
            <a:off x="314203" y="3212513"/>
            <a:ext cx="8744722" cy="2345707"/>
            <a:chOff x="3695" y="934654"/>
            <a:chExt cx="8744722" cy="2345707"/>
          </a:xfrm>
        </p:grpSpPr>
        <p:sp>
          <p:nvSpPr>
            <p:cNvPr id="301" name="Google Shape;301;p14"/>
            <p:cNvSpPr/>
            <p:nvPr/>
          </p:nvSpPr>
          <p:spPr>
            <a:xfrm>
              <a:off x="3695" y="934654"/>
              <a:ext cx="2443252" cy="2345707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14"/>
            <p:cNvSpPr/>
            <p:nvPr/>
          </p:nvSpPr>
          <p:spPr>
            <a:xfrm>
              <a:off x="479464" y="2697198"/>
              <a:ext cx="2157657" cy="518521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EAC0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14"/>
            <p:cNvSpPr txBox="1"/>
            <p:nvPr/>
          </p:nvSpPr>
          <p:spPr>
            <a:xfrm>
              <a:off x="479464" y="2697198"/>
              <a:ext cx="2157657" cy="518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225" lIns="55225" spcFirstLastPara="1" rIns="55225" wrap="square" tIns="5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alibri"/>
                <a:buNone/>
              </a:pPr>
              <a:r>
                <a:rPr lang="iw-IL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טקסט בספר</a:t>
              </a:r>
              <a:endPara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4" name="Google Shape;304;p14"/>
            <p:cNvSpPr/>
            <p:nvPr/>
          </p:nvSpPr>
          <p:spPr>
            <a:xfrm>
              <a:off x="3059343" y="934654"/>
              <a:ext cx="2443252" cy="234570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14"/>
            <p:cNvSpPr/>
            <p:nvPr/>
          </p:nvSpPr>
          <p:spPr>
            <a:xfrm>
              <a:off x="3535112" y="2697198"/>
              <a:ext cx="2157657" cy="518521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EAC0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14"/>
            <p:cNvSpPr txBox="1"/>
            <p:nvPr/>
          </p:nvSpPr>
          <p:spPr>
            <a:xfrm>
              <a:off x="3535112" y="2697198"/>
              <a:ext cx="2157657" cy="518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225" lIns="55225" spcFirstLastPara="1" rIns="55225" wrap="square" tIns="5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alibri"/>
                <a:buNone/>
              </a:pPr>
              <a:r>
                <a:rPr lang="iw-IL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טבלת נתונים</a:t>
              </a:r>
              <a:endPara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07;p14"/>
            <p:cNvSpPr/>
            <p:nvPr/>
          </p:nvSpPr>
          <p:spPr>
            <a:xfrm>
              <a:off x="6114991" y="934654"/>
              <a:ext cx="2443252" cy="2345707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590760" y="2697198"/>
              <a:ext cx="2157657" cy="518521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EAC0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14"/>
            <p:cNvSpPr txBox="1"/>
            <p:nvPr/>
          </p:nvSpPr>
          <p:spPr>
            <a:xfrm>
              <a:off x="6590760" y="2697198"/>
              <a:ext cx="2157657" cy="51852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5225" lIns="55225" spcFirstLastPara="1" rIns="55225" wrap="square" tIns="55225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Calibri"/>
                <a:buNone/>
              </a:pPr>
              <a:r>
                <a:rPr lang="iw-IL" sz="2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דף אינטרנט</a:t>
              </a:r>
              <a:endParaRPr sz="2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/>
              <a:t>תורכם...</a:t>
            </a:r>
            <a:endParaRPr/>
          </a:p>
        </p:txBody>
      </p:sp>
      <p:sp>
        <p:nvSpPr>
          <p:cNvPr id="315" name="Google Shape;315;p15"/>
          <p:cNvSpPr txBox="1"/>
          <p:nvPr/>
        </p:nvSpPr>
        <p:spPr>
          <a:xfrm>
            <a:off x="55603" y="1690688"/>
            <a:ext cx="9946890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עבור כל אחת מהדוגמאות תחליטו מה המבנה של הנתונים: מובנים, חצי מובנים או לא מובנים.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16" name="Google Shape;316;p15"/>
          <p:cNvGrpSpPr/>
          <p:nvPr/>
        </p:nvGrpSpPr>
        <p:grpSpPr>
          <a:xfrm>
            <a:off x="1170903" y="2961530"/>
            <a:ext cx="9936821" cy="2726416"/>
            <a:chOff x="5034" y="1048754"/>
            <a:chExt cx="9936821" cy="2726416"/>
          </a:xfrm>
        </p:grpSpPr>
        <p:sp>
          <p:nvSpPr>
            <p:cNvPr id="317" name="Google Shape;317;p15"/>
            <p:cNvSpPr/>
            <p:nvPr/>
          </p:nvSpPr>
          <p:spPr>
            <a:xfrm>
              <a:off x="5034" y="1050626"/>
              <a:ext cx="2697154" cy="2589471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15"/>
            <p:cNvSpPr/>
            <p:nvPr/>
          </p:nvSpPr>
          <p:spPr>
            <a:xfrm>
              <a:off x="453834" y="2791772"/>
              <a:ext cx="2534701" cy="981526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EAC0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15"/>
            <p:cNvSpPr txBox="1"/>
            <p:nvPr/>
          </p:nvSpPr>
          <p:spPr>
            <a:xfrm>
              <a:off x="453834" y="2791772"/>
              <a:ext cx="2534701" cy="98152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iw-IL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טקסט בספר לא מובנה</a:t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20;p15"/>
            <p:cNvSpPr/>
            <p:nvPr/>
          </p:nvSpPr>
          <p:spPr>
            <a:xfrm>
              <a:off x="3451396" y="1061223"/>
              <a:ext cx="2697154" cy="2589471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15"/>
            <p:cNvSpPr/>
            <p:nvPr/>
          </p:nvSpPr>
          <p:spPr>
            <a:xfrm>
              <a:off x="3873686" y="2823562"/>
              <a:ext cx="2587722" cy="939139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EAC0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15"/>
            <p:cNvSpPr txBox="1"/>
            <p:nvPr/>
          </p:nvSpPr>
          <p:spPr>
            <a:xfrm>
              <a:off x="3873686" y="2823562"/>
              <a:ext cx="2587722" cy="9391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iw-IL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טבלת נתונים מובנית</a:t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23;p15"/>
            <p:cNvSpPr/>
            <p:nvPr/>
          </p:nvSpPr>
          <p:spPr>
            <a:xfrm>
              <a:off x="6924269" y="1048754"/>
              <a:ext cx="2697154" cy="2589471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15"/>
            <p:cNvSpPr/>
            <p:nvPr/>
          </p:nvSpPr>
          <p:spPr>
            <a:xfrm>
              <a:off x="7338985" y="2786157"/>
              <a:ext cx="2602870" cy="989013"/>
            </a:xfrm>
            <a:prstGeom prst="rect">
              <a:avLst/>
            </a:prstGeom>
            <a:solidFill>
              <a:schemeClr val="lt1"/>
            </a:solidFill>
            <a:ln cap="flat" cmpd="sng" w="12700">
              <a:solidFill>
                <a:srgbClr val="EAC0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15"/>
            <p:cNvSpPr txBox="1"/>
            <p:nvPr/>
          </p:nvSpPr>
          <p:spPr>
            <a:xfrm>
              <a:off x="7338985" y="2786157"/>
              <a:ext cx="2602870" cy="98901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lang="iw-IL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דף אינטרנט חצי מובנה</a:t>
              </a:r>
              <a:endParaRPr b="1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תרגול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1" name="Google Shape;331;p16"/>
          <p:cNvSpPr txBox="1"/>
          <p:nvPr>
            <p:ph idx="4294967295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iw-IL" sz="3600"/>
              <a:t>השלם שאלות 1 עד 6 בגיליון 1</a:t>
            </a:r>
            <a:endParaRPr b="1"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7"/>
          <p:cNvSpPr txBox="1"/>
          <p:nvPr>
            <p:ph type="ctrTitle"/>
          </p:nvPr>
        </p:nvSpPr>
        <p:spPr>
          <a:xfrm>
            <a:off x="1421363" y="63643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w-IL"/>
              <a:t>פורמטים לתצוגה</a:t>
            </a:r>
            <a:endParaRPr b="1" sz="6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למה זה חשוב?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2" name="Google Shape;342;p18"/>
          <p:cNvSpPr txBox="1"/>
          <p:nvPr/>
        </p:nvSpPr>
        <p:spPr>
          <a:xfrm>
            <a:off x="217388" y="1946930"/>
            <a:ext cx="5287673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כדי שמשתמש קצה יבין בקלות יותר את הנתונים, הצורה שבה הם מוצגים יכולה להיות שונה מהצורה שבה הם מאוחסנים.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למשל,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תאריך/שעה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חשבונאות (£)</a:t>
            </a:r>
            <a:endParaRPr/>
          </a:p>
          <a:p>
            <a:pPr indent="-342900" lvl="0" marL="34290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אחוזים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342900" marR="0" rtl="1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מס' ספרות אחרי הנקודה העשרונית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ientist looking looking at a futuristic display with data" id="343" name="Google Shape;343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81936" y="1946930"/>
            <a:ext cx="4607765" cy="4607765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lang="iw-IL"/>
              <a:t>נדגים...</a:t>
            </a:r>
            <a:endParaRPr b="0"/>
          </a:p>
        </p:txBody>
      </p:sp>
      <p:sp>
        <p:nvSpPr>
          <p:cNvPr id="349" name="Google Shape;349;p19"/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אותה ספרה מאוחסנת יכולה להיות מוצגת במס' דרכים: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50" name="Google Shape;350;p19"/>
          <p:cNvGrpSpPr/>
          <p:nvPr/>
        </p:nvGrpSpPr>
        <p:grpSpPr>
          <a:xfrm>
            <a:off x="733443" y="2111024"/>
            <a:ext cx="10782263" cy="4619624"/>
            <a:chOff x="352443" y="0"/>
            <a:chExt cx="10782263" cy="4619624"/>
          </a:xfrm>
        </p:grpSpPr>
        <p:cxnSp>
          <p:nvCxnSpPr>
            <p:cNvPr id="351" name="Google Shape;351;p19"/>
            <p:cNvCxnSpPr/>
            <p:nvPr/>
          </p:nvCxnSpPr>
          <p:spPr>
            <a:xfrm>
              <a:off x="2055999" y="3926681"/>
              <a:ext cx="4638103" cy="0"/>
            </a:xfrm>
            <a:prstGeom prst="straightConnector1">
              <a:avLst/>
            </a:prstGeom>
            <a:noFill/>
            <a:ln cap="flat" cmpd="sng" w="12700">
              <a:solidFill>
                <a:srgbClr val="2C323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52" name="Google Shape;352;p19"/>
            <p:cNvCxnSpPr/>
            <p:nvPr/>
          </p:nvCxnSpPr>
          <p:spPr>
            <a:xfrm>
              <a:off x="2055999" y="2309812"/>
              <a:ext cx="3972877" cy="0"/>
            </a:xfrm>
            <a:prstGeom prst="straightConnector1">
              <a:avLst/>
            </a:prstGeom>
            <a:noFill/>
            <a:ln cap="flat" cmpd="sng" w="12700">
              <a:solidFill>
                <a:srgbClr val="2C323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53" name="Google Shape;353;p19"/>
            <p:cNvCxnSpPr/>
            <p:nvPr/>
          </p:nvCxnSpPr>
          <p:spPr>
            <a:xfrm>
              <a:off x="2055999" y="692943"/>
              <a:ext cx="4638103" cy="0"/>
            </a:xfrm>
            <a:prstGeom prst="straightConnector1">
              <a:avLst/>
            </a:prstGeom>
            <a:noFill/>
            <a:ln cap="flat" cmpd="sng" w="12700">
              <a:solidFill>
                <a:srgbClr val="2C3239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354" name="Google Shape;354;p19"/>
            <p:cNvSpPr/>
            <p:nvPr/>
          </p:nvSpPr>
          <p:spPr>
            <a:xfrm>
              <a:off x="352443" y="714378"/>
              <a:ext cx="3407112" cy="3190867"/>
            </a:xfrm>
            <a:prstGeom prst="ellipse">
              <a:avLst/>
            </a:prstGeom>
            <a:solidFill>
              <a:schemeClr val="lt1"/>
            </a:solidFill>
            <a:ln cap="flat" cmpd="sng" w="66675">
              <a:solidFill>
                <a:srgbClr val="EAC036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19"/>
            <p:cNvSpPr/>
            <p:nvPr/>
          </p:nvSpPr>
          <p:spPr>
            <a:xfrm>
              <a:off x="493162" y="1464718"/>
              <a:ext cx="2956560" cy="15244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19"/>
            <p:cNvSpPr txBox="1"/>
            <p:nvPr/>
          </p:nvSpPr>
          <p:spPr>
            <a:xfrm>
              <a:off x="493162" y="1464718"/>
              <a:ext cx="2956560" cy="152447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6500"/>
                <a:buFont typeface="Calibri"/>
                <a:buNone/>
              </a:pPr>
              <a:r>
                <a:rPr lang="iw-IL" sz="65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0.1428</a:t>
              </a:r>
              <a:endParaRPr sz="6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7" name="Google Shape;357;p19"/>
            <p:cNvSpPr/>
            <p:nvPr/>
          </p:nvSpPr>
          <p:spPr>
            <a:xfrm>
              <a:off x="6001159" y="0"/>
              <a:ext cx="1385887" cy="1385887"/>
            </a:xfrm>
            <a:prstGeom prst="ellipse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19"/>
            <p:cNvSpPr/>
            <p:nvPr/>
          </p:nvSpPr>
          <p:spPr>
            <a:xfrm>
              <a:off x="7387047" y="0"/>
              <a:ext cx="3747659" cy="1385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19"/>
            <p:cNvSpPr txBox="1"/>
            <p:nvPr/>
          </p:nvSpPr>
          <p:spPr>
            <a:xfrm>
              <a:off x="7387047" y="0"/>
              <a:ext cx="3747659" cy="1385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1900" spcFirstLastPara="1" rIns="121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lang="iw-IL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3 שעות ו25 דקות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0" name="Google Shape;360;p19"/>
            <p:cNvSpPr/>
            <p:nvPr/>
          </p:nvSpPr>
          <p:spPr>
            <a:xfrm>
              <a:off x="5335933" y="1616868"/>
              <a:ext cx="1385887" cy="1385887"/>
            </a:xfrm>
            <a:prstGeom prst="ellipse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19"/>
            <p:cNvSpPr/>
            <p:nvPr/>
          </p:nvSpPr>
          <p:spPr>
            <a:xfrm>
              <a:off x="6721821" y="1616868"/>
              <a:ext cx="1466242" cy="1385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19"/>
            <p:cNvSpPr txBox="1"/>
            <p:nvPr/>
          </p:nvSpPr>
          <p:spPr>
            <a:xfrm>
              <a:off x="6721821" y="1616868"/>
              <a:ext cx="1466242" cy="1385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1900" spcFirstLastPara="1" rIns="121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lang="iw-IL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14.28%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3" name="Google Shape;363;p19"/>
            <p:cNvSpPr/>
            <p:nvPr/>
          </p:nvSpPr>
          <p:spPr>
            <a:xfrm>
              <a:off x="6001159" y="3233737"/>
              <a:ext cx="1385887" cy="1385887"/>
            </a:xfrm>
            <a:prstGeom prst="ellipse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19"/>
            <p:cNvSpPr/>
            <p:nvPr/>
          </p:nvSpPr>
          <p:spPr>
            <a:xfrm>
              <a:off x="7387047" y="3233737"/>
              <a:ext cx="817336" cy="1385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19"/>
            <p:cNvSpPr txBox="1"/>
            <p:nvPr/>
          </p:nvSpPr>
          <p:spPr>
            <a:xfrm>
              <a:off x="7387047" y="3233737"/>
              <a:ext cx="817336" cy="13858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21900" spcFirstLastPara="1" rIns="121900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Calibri"/>
                <a:buNone/>
              </a:pPr>
              <a:r>
                <a:rPr lang="iw-IL" sz="3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1/7</a:t>
              </a:r>
              <a:endPara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מטרות השיעור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9" name="Google Shape;179;p2"/>
          <p:cNvSpPr txBox="1"/>
          <p:nvPr>
            <p:ph idx="4294967295" type="body"/>
          </p:nvPr>
        </p:nvSpPr>
        <p:spPr>
          <a:xfrm>
            <a:off x="382555" y="2024743"/>
            <a:ext cx="11523305" cy="44681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0" i="0" lang="iw-IL"/>
              <a:t>נלמד על מבנה הנתונים, בפרט:</a:t>
            </a:r>
            <a:endParaRPr b="0" i="0"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t/>
            </a:r>
            <a:endParaRPr b="0" i="0" sz="1100"/>
          </a:p>
          <a:p>
            <a:pPr indent="-2286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iw-IL"/>
              <a:t>הבנת ההבדלים בין מידע מובנה מידע לא מובנה</a:t>
            </a:r>
            <a:endParaRPr b="1" i="0"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0" i="0"/>
          </a:p>
          <a:p>
            <a:pPr indent="-2286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b="0" i="0" lang="iw-IL"/>
              <a:t>הבנה של פורמטים לתצוגה של נתונים במחשב</a:t>
            </a:r>
            <a:endParaRPr b="1" i="0"/>
          </a:p>
          <a:p>
            <a:pPr indent="-508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1"/>
          </a:p>
          <a:p>
            <a:pPr indent="-228600" lvl="0" marL="22860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</a:pPr>
            <a:r>
              <a:rPr i="0" lang="iw-IL"/>
              <a:t>הבנה שיש פורמטים שונים לקבצים לצורך איחסון ושיתוף</a:t>
            </a:r>
            <a:endParaRPr b="1" i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0"/>
          <p:cNvSpPr/>
          <p:nvPr/>
        </p:nvSpPr>
        <p:spPr>
          <a:xfrm>
            <a:off x="6273282" y="3658311"/>
            <a:ext cx="3321698" cy="1796143"/>
          </a:xfrm>
          <a:prstGeom prst="roundRect">
            <a:avLst>
              <a:gd fmla="val 16667" name="adj"/>
            </a:avLst>
          </a:prstGeom>
          <a:solidFill>
            <a:srgbClr val="6A9CA1"/>
          </a:solidFill>
          <a:ln cap="flat" cmpd="sng" w="12700">
            <a:solidFill>
              <a:srgbClr val="282E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הנתון המאוחסן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345.12671485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1" name="Google Shape;371;p20"/>
          <p:cNvCxnSpPr>
            <a:endCxn id="372" idx="3"/>
          </p:cNvCxnSpPr>
          <p:nvPr/>
        </p:nvCxnSpPr>
        <p:spPr>
          <a:xfrm>
            <a:off x="9594994" y="4556431"/>
            <a:ext cx="1253400" cy="177900"/>
          </a:xfrm>
          <a:prstGeom prst="curvedConnector3">
            <a:avLst>
              <a:gd fmla="val 118238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373" name="Google Shape;373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פורמטים לתצוגה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4" name="Google Shape;374;p20"/>
          <p:cNvSpPr txBox="1"/>
          <p:nvPr/>
        </p:nvSpPr>
        <p:spPr>
          <a:xfrm>
            <a:off x="161404" y="1803930"/>
            <a:ext cx="11856425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פורמט לתוגה משנה רק את הצורה שבה משתמש קצה רואה את הנתונים. הנתונים עצמם המאוחסנים במחשב נשארים אותו הדבר.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p20"/>
          <p:cNvSpPr/>
          <p:nvPr/>
        </p:nvSpPr>
        <p:spPr>
          <a:xfrm>
            <a:off x="1082351" y="3736907"/>
            <a:ext cx="3321698" cy="1796143"/>
          </a:xfrm>
          <a:prstGeom prst="roundRect">
            <a:avLst>
              <a:gd fmla="val 16667" name="adj"/>
            </a:avLst>
          </a:prstGeom>
          <a:solidFill>
            <a:srgbClr val="6A9CA1"/>
          </a:solidFill>
          <a:ln cap="flat" cmpd="sng" w="12700">
            <a:solidFill>
              <a:srgbClr val="282E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הנתון המאוחסן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345.12671485</a:t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372;p20"/>
          <p:cNvSpPr/>
          <p:nvPr/>
        </p:nvSpPr>
        <p:spPr>
          <a:xfrm>
            <a:off x="7041504" y="2837741"/>
            <a:ext cx="3806890" cy="3793179"/>
          </a:xfrm>
          <a:prstGeom prst="roundRect">
            <a:avLst>
              <a:gd fmla="val 16667" name="adj"/>
            </a:avLst>
          </a:prstGeom>
          <a:solidFill>
            <a:srgbClr val="EAC036">
              <a:alpha val="47450"/>
            </a:srgbClr>
          </a:solidFill>
          <a:ln cap="flat" cmpd="sng" w="12700">
            <a:solidFill>
              <a:srgbClr val="282E3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פורמט תצוגה של ספרה אחת אחרי הנקודה העשרונית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345.1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6" name="Google Shape;376;p20"/>
          <p:cNvCxnSpPr>
            <a:stCxn id="370" idx="1"/>
            <a:endCxn id="372" idx="1"/>
          </p:cNvCxnSpPr>
          <p:nvPr/>
        </p:nvCxnSpPr>
        <p:spPr>
          <a:xfrm>
            <a:off x="6273282" y="4556383"/>
            <a:ext cx="768300" cy="177900"/>
          </a:xfrm>
          <a:prstGeom prst="curvedConnector3">
            <a:avLst>
              <a:gd fmla="val -29754" name="adj1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לדוגמא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2" name="Google Shape;382;p21"/>
          <p:cNvSpPr txBox="1"/>
          <p:nvPr/>
        </p:nvSpPr>
        <p:spPr>
          <a:xfrm>
            <a:off x="326571" y="2071396"/>
            <a:ext cx="6783356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נציג את התאריך 1/1/2030 בפורמטים השונים האלה: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Dropping confetti" id="383" name="Google Shape;383;p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035034" y="2717727"/>
            <a:ext cx="4892274" cy="3261048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aphicFrame>
        <p:nvGraphicFramePr>
          <p:cNvPr id="384" name="Google Shape;384;p21"/>
          <p:cNvGraphicFramePr/>
          <p:nvPr/>
        </p:nvGraphicFramePr>
        <p:xfrm>
          <a:off x="449120" y="3139803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{FB8F0B12-9AB3-49D3-9CE2-4D98E4DF6851}</a:tableStyleId>
              </a:tblPr>
              <a:tblGrid>
                <a:gridCol w="2928700"/>
                <a:gridCol w="2928700"/>
              </a:tblGrid>
              <a:tr h="524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2000" u="none" cap="none" strike="noStrike"/>
                        <a:t>Display format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2000" u="none" cap="none" strike="noStrike"/>
                        <a:t>Date</a:t>
                      </a:r>
                      <a:endParaRPr/>
                    </a:p>
                  </a:txBody>
                  <a:tcPr marT="45725" marB="45725" marR="91450" marL="91450" anchor="ctr">
                    <a:solidFill>
                      <a:schemeClr val="accent2"/>
                    </a:solidFill>
                  </a:tcPr>
                </a:tc>
              </a:tr>
              <a:tr h="524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 u="none" cap="none" strike="noStrike"/>
                        <a:t>DD/MM/YYYY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 u="none" cap="none" strike="noStrike"/>
                        <a:t>01/01/2030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24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 u="none" cap="none" strike="noStrike"/>
                        <a:t>DD MMM YYYY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 u="none" cap="none" strike="noStrike"/>
                        <a:t>01 Jan 2030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24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 u="none" cap="none" strike="noStrike"/>
                        <a:t>DD-MM-YY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 u="none" cap="none" strike="noStrike"/>
                        <a:t>01-01-30</a:t>
                      </a:r>
                      <a:endParaRPr/>
                    </a:p>
                  </a:txBody>
                  <a:tcPr marT="45725" marB="45725" marR="91450" marL="91450"/>
                </a:tc>
              </a:tr>
              <a:tr h="5240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 u="none" cap="none" strike="noStrike"/>
                        <a:t>DD MMMMM YYYY</a:t>
                      </a:r>
                      <a:endParaRPr/>
                    </a:p>
                  </a:txBody>
                  <a:tcPr marT="45725" marB="45725" marR="91450" marL="914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 u="none" cap="none" strike="noStrike"/>
                        <a:t>01 January 2030</a:t>
                      </a:r>
                      <a:endParaRPr/>
                    </a:p>
                  </a:txBody>
                  <a:tcPr marT="45725" marB="45725" marR="91450" marL="91450"/>
                </a:tc>
              </a:tr>
            </a:tbl>
          </a:graphicData>
        </a:graphic>
      </p:graphicFrame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פורמטים לתצוגה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0" name="Google Shape;390;p22"/>
          <p:cNvSpPr txBox="1"/>
          <p:nvPr/>
        </p:nvSpPr>
        <p:spPr>
          <a:xfrm>
            <a:off x="363894" y="2229065"/>
            <a:ext cx="5467739" cy="452431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עבור משתמש הקצה המחשבים יכולים לטפל בהרבה צורות של נתונים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למרות זאת, ברמה הבסיסית, המחשבים עובדים עם מספרים.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המחשבים צריכים שיטה שבאמצעותה הם יכולים להמיר את המספרים שהם מאחסנים לטווח רחב של אותיות וסמלים שמשתמשי הקצה צריכים אותם.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/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CPU with binary numbers and blueprint" id="391" name="Google Shape;39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30470" y="1947315"/>
            <a:ext cx="4676811" cy="467681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יוניקוד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97" name="Google Shape;397;p23"/>
          <p:cNvSpPr txBox="1"/>
          <p:nvPr/>
        </p:nvSpPr>
        <p:spPr>
          <a:xfrm>
            <a:off x="0" y="6550223"/>
            <a:ext cx="6344816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more info: https://home.unicode.org/basic-info/overview/</a:t>
            </a:r>
            <a:endParaRPr/>
          </a:p>
        </p:txBody>
      </p:sp>
      <p:sp>
        <p:nvSpPr>
          <p:cNvPr id="398" name="Google Shape;398;p23"/>
          <p:cNvSpPr txBox="1"/>
          <p:nvPr/>
        </p:nvSpPr>
        <p:spPr>
          <a:xfrm>
            <a:off x="692022" y="2297077"/>
            <a:ext cx="5467739" cy="34163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יוניקוד הוא תקן בינלאומי לייצוג טקסט במערכות מחשב</a:t>
            </a: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זה מאפשר לכל אות, סמל, סימן פיסוק לקבל מספר ייחודי.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תקן היוניקוד מאפשר קיומה של מערכת קידוד אחידה שאפשר להשתמש בה בכל העולם. הדבר מקל במיוחד על אנשים הנוסעים ברחבי העולם, היכולים כמעט בכל מחשב לכתוב בשפתם. 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Emoji emoticon keyboard" id="399" name="Google Shape;399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5213" y="1854711"/>
            <a:ext cx="2901819" cy="2901819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Formulas on a background" id="400" name="Google Shape;400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260010" y="3658007"/>
            <a:ext cx="2689393" cy="2689393"/>
          </a:xfrm>
          <a:prstGeom prst="ellipse">
            <a:avLst/>
          </a:prstGeom>
          <a:noFill/>
          <a:ln>
            <a:noFill/>
          </a:ln>
        </p:spPr>
      </p:pic>
      <p:pic>
        <p:nvPicPr>
          <p:cNvPr descr="Hand reading brail" id="401" name="Google Shape;401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97487" y="3040314"/>
            <a:ext cx="2901819" cy="2901819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lang="iw-IL"/>
              <a:t>נדגים...</a:t>
            </a:r>
            <a:endParaRPr b="0"/>
          </a:p>
        </p:txBody>
      </p:sp>
      <p:sp>
        <p:nvSpPr>
          <p:cNvPr id="407" name="Google Shape;407;p24"/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ניתן להמיר את מחרוזות הטקסט כך שיציגו פריטים או תווים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08" name="Google Shape;408;p24"/>
          <p:cNvGraphicFramePr/>
          <p:nvPr/>
        </p:nvGraphicFramePr>
        <p:xfrm>
          <a:off x="2162628" y="2103998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{FB8F0B12-9AB3-49D3-9CE2-4D98E4DF6851}</a:tableStyleId>
              </a:tblPr>
              <a:tblGrid>
                <a:gridCol w="4008525"/>
                <a:gridCol w="4008525"/>
              </a:tblGrid>
              <a:tr h="4430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2400" u="none" cap="none" strike="noStrike"/>
                        <a:t> מחרוזת (יוניקוד)</a:t>
                      </a:r>
                      <a:endParaRPr b="1" sz="2400" u="none" cap="none" strike="noStrike"/>
                    </a:p>
                  </a:txBody>
                  <a:tcPr marT="45725" marB="45725" marR="91450" marL="91450">
                    <a:solidFill>
                      <a:srgbClr val="EAC036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2400" u="none" cap="none" strike="noStrike"/>
                        <a:t>הפריט המוצג</a:t>
                      </a:r>
                      <a:endParaRPr b="1" sz="2400" u="none" cap="none" strike="noStrike"/>
                    </a:p>
                  </a:txBody>
                  <a:tcPr marT="45725" marB="45725" marR="91450" marL="91450">
                    <a:solidFill>
                      <a:srgbClr val="EAC036"/>
                    </a:solidFill>
                  </a:tcPr>
                </a:tc>
              </a:tr>
              <a:tr h="679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2400" u="none" cap="none" strike="noStrike">
                          <a:solidFill>
                            <a:schemeClr val="dk1"/>
                          </a:solidFill>
                        </a:rPr>
                        <a:t>U+1F600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4000" u="none" cap="none" strike="noStrike"/>
                        <a:t>😀</a:t>
                      </a:r>
                      <a:endParaRPr sz="4000" u="none" cap="none" strike="noStrike"/>
                    </a:p>
                  </a:txBody>
                  <a:tcPr marT="45725" marB="45725" marR="91450" marL="91450" anchor="ctr"/>
                </a:tc>
              </a:tr>
              <a:tr h="679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2400" u="none" cap="none" strike="noStrike">
                          <a:solidFill>
                            <a:schemeClr val="dk1"/>
                          </a:solidFill>
                        </a:rPr>
                        <a:t>U+1F929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4000" u="none" cap="none" strike="noStrike"/>
                        <a:t>🤩</a:t>
                      </a:r>
                      <a:endParaRPr sz="4000" u="none" cap="none" strike="noStrike"/>
                    </a:p>
                  </a:txBody>
                  <a:tcPr marT="45725" marB="45725" marR="91450" marL="91450" anchor="ctr"/>
                </a:tc>
              </a:tr>
              <a:tr h="679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2400" u="none" cap="none" strike="noStrike">
                          <a:solidFill>
                            <a:schemeClr val="dk1"/>
                          </a:solidFill>
                        </a:rPr>
                        <a:t>U+2615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4000" u="none" cap="none" strike="noStrike"/>
                        <a:t>☕</a:t>
                      </a:r>
                      <a:endParaRPr sz="4000" u="none" cap="none" strike="noStrike"/>
                    </a:p>
                  </a:txBody>
                  <a:tcPr marT="45725" marB="45725" marR="91450" marL="91450" anchor="ctr"/>
                </a:tc>
              </a:tr>
              <a:tr h="679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24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U+03B1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4000" u="none" cap="none" strike="noStrike"/>
                        <a:t>α</a:t>
                      </a:r>
                      <a:endParaRPr sz="4000" u="none" cap="none" strike="noStrike"/>
                    </a:p>
                  </a:txBody>
                  <a:tcPr marT="45725" marB="45725" marR="91450" marL="91450" anchor="ctr"/>
                </a:tc>
              </a:tr>
              <a:tr h="679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400" u="none" cap="none" strike="noStrike"/>
                        <a:t>U+00A9</a:t>
                      </a:r>
                      <a:endParaRPr sz="2400" u="none" cap="none" strike="noStrike"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4000" u="none" cap="none" strike="noStrike"/>
                        <a:t>©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  <a:tr h="67930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400" u="none" cap="none" strike="noStrike"/>
                        <a:t>U+1300</a:t>
                      </a:r>
                      <a:endParaRPr/>
                    </a:p>
                  </a:txBody>
                  <a:tcPr marT="45725" marB="45725" marR="91450" marL="91450" anchor="ctr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4000"/>
                        <a:buFont typeface="Calibri"/>
                        <a:buNone/>
                      </a:pPr>
                      <a:r>
                        <a:rPr lang="iw-IL" sz="4000" u="none" cap="none" strike="noStrike">
                          <a:solidFill>
                            <a:schemeClr val="dk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ጀ</a:t>
                      </a:r>
                      <a:endParaRPr/>
                    </a:p>
                  </a:txBody>
                  <a:tcPr marT="45725" marB="45725" marR="91450" marL="91450" anchor="ctr"/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/>
              <a:t>תורכם...</a:t>
            </a:r>
            <a:endParaRPr/>
          </a:p>
        </p:txBody>
      </p:sp>
      <p:sp>
        <p:nvSpPr>
          <p:cNvPr id="414" name="Google Shape;414;p25"/>
          <p:cNvSpPr txBox="1"/>
          <p:nvPr/>
        </p:nvSpPr>
        <p:spPr>
          <a:xfrm>
            <a:off x="363894" y="1968560"/>
            <a:ext cx="873864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תציגו את המספר 0.548 בצורת: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15" name="Google Shape;415;p25"/>
          <p:cNvGraphicFramePr/>
          <p:nvPr/>
        </p:nvGraphicFramePr>
        <p:xfrm>
          <a:off x="2694475" y="271641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{FB8F0B12-9AB3-49D3-9CE2-4D98E4DF6851}</a:tableStyleId>
              </a:tblPr>
              <a:tblGrid>
                <a:gridCol w="4358825"/>
                <a:gridCol w="1782150"/>
              </a:tblGrid>
              <a:tr h="748475">
                <a:tc>
                  <a:txBody>
                    <a:bodyPr/>
                    <a:lstStyle/>
                    <a:p>
                      <a:pPr indent="0" lvl="0" marL="0" marR="0" rtl="1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2400" u="none" cap="none" strike="noStrike">
                          <a:solidFill>
                            <a:schemeClr val="dk1"/>
                          </a:solidFill>
                        </a:rPr>
                        <a:t>אחוז</a:t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8475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1" lang="iw-IL" sz="2400" u="none" cap="none" strike="noStrike">
                          <a:solidFill>
                            <a:schemeClr val="dk1"/>
                          </a:solidFill>
                        </a:rPr>
                        <a:t>שלם</a:t>
                      </a:r>
                      <a:endParaRPr b="1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8475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1" lang="iw-IL" sz="2400" u="none" cap="none" strike="noStrike">
                          <a:solidFill>
                            <a:schemeClr val="dk1"/>
                          </a:solidFill>
                        </a:rPr>
                        <a:t>חשבונאות (£)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8475">
                <a:tc>
                  <a:txBody>
                    <a:bodyPr/>
                    <a:lstStyle/>
                    <a:p>
                      <a:pPr indent="0" lvl="0" marL="0" marR="0" rtl="1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1" lang="iw-IL" sz="2400" u="none" cap="none" strike="noStrike">
                          <a:solidFill>
                            <a:schemeClr val="dk1"/>
                          </a:solidFill>
                        </a:rPr>
                        <a:t>מספר עשרוני עם ספרה אחת אחרי הנקודה</a:t>
                      </a:r>
                      <a:endParaRPr b="1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t/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/>
              <a:t>תורכם...</a:t>
            </a:r>
            <a:endParaRPr/>
          </a:p>
        </p:txBody>
      </p:sp>
      <p:sp>
        <p:nvSpPr>
          <p:cNvPr id="421" name="Google Shape;421;p26"/>
          <p:cNvSpPr txBox="1"/>
          <p:nvPr/>
        </p:nvSpPr>
        <p:spPr>
          <a:xfrm>
            <a:off x="422284" y="1972720"/>
            <a:ext cx="8738647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תציגו את המספר 0.548 בצורת: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22" name="Google Shape;422;p26"/>
          <p:cNvGraphicFramePr/>
          <p:nvPr/>
        </p:nvGraphicFramePr>
        <p:xfrm>
          <a:off x="2694475" y="2716417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{FB8F0B12-9AB3-49D3-9CE2-4D98E4DF6851}</a:tableStyleId>
              </a:tblPr>
              <a:tblGrid>
                <a:gridCol w="4854000"/>
                <a:gridCol w="1782150"/>
              </a:tblGrid>
              <a:tr h="7484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2400" u="none" cap="none" strike="noStrike">
                          <a:solidFill>
                            <a:schemeClr val="dk1"/>
                          </a:solidFill>
                        </a:rPr>
                        <a:t>אחוזים</a:t>
                      </a:r>
                      <a:endParaRPr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iw-IL" sz="2400" u="none" cap="none" strike="noStrike">
                          <a:solidFill>
                            <a:schemeClr val="dk1"/>
                          </a:solidFill>
                        </a:rPr>
                        <a:t>54.8%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8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1" lang="iw-IL" sz="2400" u="none" cap="none" strike="noStrike">
                          <a:solidFill>
                            <a:schemeClr val="dk1"/>
                          </a:solidFill>
                        </a:rPr>
                        <a:t>מס' שלם</a:t>
                      </a:r>
                      <a:endParaRPr b="1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iw-IL" sz="2400" u="none" cap="none" strike="noStrike">
                          <a:solidFill>
                            <a:schemeClr val="dk1"/>
                          </a:solidFill>
                        </a:rPr>
                        <a:t>1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8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1" lang="iw-IL" sz="2400" u="none" cap="none" strike="noStrike">
                          <a:solidFill>
                            <a:schemeClr val="dk1"/>
                          </a:solidFill>
                        </a:rPr>
                        <a:t>חשבונאות (£)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iw-IL" sz="2400" u="none" cap="none" strike="noStrike">
                          <a:solidFill>
                            <a:schemeClr val="dk1"/>
                          </a:solidFill>
                        </a:rPr>
                        <a:t>£0.55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484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b="1" lang="iw-IL" sz="2400" u="none" cap="none" strike="noStrike">
                          <a:solidFill>
                            <a:schemeClr val="dk1"/>
                          </a:solidFill>
                        </a:rPr>
                        <a:t>מספר עשרוני עם ספרה אחת אחרי הנקודה</a:t>
                      </a:r>
                      <a:endParaRPr b="1" sz="2400" u="none" cap="none" strike="noStrike">
                        <a:solidFill>
                          <a:schemeClr val="dk1"/>
                        </a:solidFill>
                      </a:endParaRPr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2400"/>
                        <a:buFont typeface="Calibri"/>
                        <a:buNone/>
                      </a:pPr>
                      <a:r>
                        <a:rPr lang="iw-IL" sz="2400" u="none" cap="none" strike="noStrike">
                          <a:solidFill>
                            <a:schemeClr val="dk1"/>
                          </a:solidFill>
                        </a:rPr>
                        <a:t>0.5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תרגול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28" name="Google Shape;428;p27"/>
          <p:cNvSpPr txBox="1"/>
          <p:nvPr>
            <p:ph idx="4294967295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iw-IL" sz="3600"/>
              <a:t>השלם שאלות 1-4 בגיליון 2</a:t>
            </a:r>
            <a:endParaRPr b="1"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28"/>
          <p:cNvSpPr txBox="1"/>
          <p:nvPr>
            <p:ph type="ctrTitle"/>
          </p:nvPr>
        </p:nvSpPr>
        <p:spPr>
          <a:xfrm>
            <a:off x="1421363" y="636430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iw-IL"/>
              <a:t>פורמטים של קבצים</a:t>
            </a:r>
            <a:endParaRPr b="1" sz="60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למה זה חשוב?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39" name="Google Shape;439;p29"/>
          <p:cNvSpPr txBox="1"/>
          <p:nvPr/>
        </p:nvSpPr>
        <p:spPr>
          <a:xfrm>
            <a:off x="273371" y="2210029"/>
            <a:ext cx="5548930" cy="29854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הפורמט של הקובץ שבוחרים לשמור בו קובע כיצד נוכל לאחסן, לשתף ולהשתמש בקובץ זה.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60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הפורמט הנבחר צריך לאפשר גישה ארוכת טווח לקובץ ושימורו.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Illuminated server room panel" id="440" name="Google Shape;440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24262" y="2128877"/>
            <a:ext cx="4529538" cy="425475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רקע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6" name="Google Shape;186;p3"/>
          <p:cNvSpPr txBox="1"/>
          <p:nvPr>
            <p:ph idx="4294967295" type="body"/>
          </p:nvPr>
        </p:nvSpPr>
        <p:spPr>
          <a:xfrm>
            <a:off x="269032" y="1933576"/>
            <a:ext cx="5068078" cy="455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w-IL" sz="2400"/>
              <a:t>נתונים יכולים לקבל צורות שונות, החל ממספרים מאוחסנים בבסיס נתונים  ועד הקלטות קול ותמונות.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w-IL" sz="2400"/>
              <a:t>נתונים יכולים להיות מסווגים לאיכותניים או כמותיים.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b="1" sz="2400"/>
          </a:p>
          <a:p>
            <a:pPr indent="0" lvl="0" marL="0" rtl="1" algn="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iw-IL" sz="2400"/>
              <a:t>בשיעור זה נלמד כיצד המחשבים מסדרים ומציגים את הנתונים</a:t>
            </a:r>
            <a:r>
              <a:rPr b="1" lang="iw-IL" sz="2400"/>
              <a:t> </a:t>
            </a:r>
            <a:r>
              <a:rPr lang="iw-IL" sz="2400"/>
              <a:t>ואילו פורמטים קיימים לקבצי נתונים לצורך אחסון ושיתוף.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</p:txBody>
      </p:sp>
      <p:pic>
        <p:nvPicPr>
          <p:cNvPr id="187" name="Google Shape;187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096000" y="2394514"/>
            <a:ext cx="5707677" cy="3558417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פורמטים של קבצים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6" name="Google Shape;446;p30"/>
          <p:cNvSpPr txBox="1"/>
          <p:nvPr/>
        </p:nvSpPr>
        <p:spPr>
          <a:xfrm>
            <a:off x="313079" y="1760371"/>
            <a:ext cx="5548930" cy="132343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הפורמטים הבאים הם הנפוצים ביותר עבור סוגי הנתונים המוצגים.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600"/>
              </a:spcBef>
              <a:spcAft>
                <a:spcPts val="0"/>
              </a:spcAft>
              <a:buNone/>
            </a:pPr>
            <a:r>
              <a:rPr lang="iw-I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הפורמט הנפוץ לשיתוף נתונים בצורת טבלה הוא פורמט CSV.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447" name="Google Shape;447;p30"/>
          <p:cNvGrpSpPr/>
          <p:nvPr/>
        </p:nvGrpSpPr>
        <p:grpSpPr>
          <a:xfrm>
            <a:off x="6223355" y="1899595"/>
            <a:ext cx="5358146" cy="4735805"/>
            <a:chOff x="0" y="0"/>
            <a:chExt cx="5358146" cy="4735805"/>
          </a:xfrm>
        </p:grpSpPr>
        <p:sp>
          <p:nvSpPr>
            <p:cNvPr id="448" name="Google Shape;448;p30"/>
            <p:cNvSpPr/>
            <p:nvPr/>
          </p:nvSpPr>
          <p:spPr>
            <a:xfrm>
              <a:off x="0" y="0"/>
              <a:ext cx="5358146" cy="1479939"/>
            </a:xfrm>
            <a:prstGeom prst="roundRect">
              <a:avLst>
                <a:gd fmla="val 10000" name="adj"/>
              </a:avLst>
            </a:prstGeom>
            <a:noFill/>
            <a:ln cap="flat" cmpd="sng" w="12700">
              <a:solidFill>
                <a:srgbClr val="6A9CA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0"/>
            <p:cNvSpPr txBox="1"/>
            <p:nvPr/>
          </p:nvSpPr>
          <p:spPr>
            <a:xfrm>
              <a:off x="1219623" y="0"/>
              <a:ext cx="4138523" cy="14799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0" lang="iw-IL" sz="2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שימוש כללי</a:t>
              </a:r>
              <a:endParaRPr b="0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iw-IL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json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iw-IL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csv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iw-IL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tab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0" name="Google Shape;450;p30"/>
            <p:cNvSpPr/>
            <p:nvPr/>
          </p:nvSpPr>
          <p:spPr>
            <a:xfrm>
              <a:off x="147993" y="147993"/>
              <a:ext cx="1071629" cy="1183951"/>
            </a:xfrm>
            <a:prstGeom prst="roundRect">
              <a:avLst>
                <a:gd fmla="val 10000" name="adj"/>
              </a:avLst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0"/>
            <p:cNvSpPr/>
            <p:nvPr/>
          </p:nvSpPr>
          <p:spPr>
            <a:xfrm>
              <a:off x="0" y="1627933"/>
              <a:ext cx="5358146" cy="1479939"/>
            </a:xfrm>
            <a:prstGeom prst="roundRect">
              <a:avLst>
                <a:gd fmla="val 10000" name="adj"/>
              </a:avLst>
            </a:prstGeom>
            <a:noFill/>
            <a:ln cap="flat" cmpd="sng" w="12700">
              <a:solidFill>
                <a:srgbClr val="6A9CA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0"/>
            <p:cNvSpPr txBox="1"/>
            <p:nvPr/>
          </p:nvSpPr>
          <p:spPr>
            <a:xfrm>
              <a:off x="1219623" y="1627933"/>
              <a:ext cx="4138523" cy="14799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0" lang="iw-IL" sz="2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מפות</a:t>
              </a:r>
              <a:endParaRPr b="0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iw-IL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shp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iw-IL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dbf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3" name="Google Shape;453;p30"/>
            <p:cNvSpPr/>
            <p:nvPr/>
          </p:nvSpPr>
          <p:spPr>
            <a:xfrm>
              <a:off x="147993" y="1775927"/>
              <a:ext cx="1071629" cy="1183951"/>
            </a:xfrm>
            <a:prstGeom prst="roundRect">
              <a:avLst>
                <a:gd fmla="val 10000" name="adj"/>
              </a:avLst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0"/>
            <p:cNvSpPr/>
            <p:nvPr/>
          </p:nvSpPr>
          <p:spPr>
            <a:xfrm>
              <a:off x="0" y="3255866"/>
              <a:ext cx="5358146" cy="1479939"/>
            </a:xfrm>
            <a:prstGeom prst="roundRect">
              <a:avLst>
                <a:gd fmla="val 10000" name="adj"/>
              </a:avLst>
            </a:prstGeom>
            <a:noFill/>
            <a:ln cap="flat" cmpd="sng" w="12700">
              <a:solidFill>
                <a:srgbClr val="6A9CA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0"/>
            <p:cNvSpPr txBox="1"/>
            <p:nvPr/>
          </p:nvSpPr>
          <p:spPr>
            <a:xfrm>
              <a:off x="1219623" y="3255866"/>
              <a:ext cx="4138523" cy="147993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87625" lIns="87625" spcFirstLastPara="1" rIns="87625" wrap="square" tIns="876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Calibri"/>
                <a:buNone/>
              </a:pPr>
              <a:r>
                <a:rPr b="0" lang="iw-IL" sz="23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תמונות</a:t>
              </a:r>
              <a:endParaRPr b="0" sz="23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805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iw-IL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png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iw-IL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jpg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6" name="Google Shape;456;p30"/>
            <p:cNvSpPr/>
            <p:nvPr/>
          </p:nvSpPr>
          <p:spPr>
            <a:xfrm>
              <a:off x="147993" y="3403860"/>
              <a:ext cx="1071629" cy="1183951"/>
            </a:xfrm>
            <a:prstGeom prst="roundRect">
              <a:avLst>
                <a:gd fmla="val 10000" name="adj"/>
              </a:avLst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57" name="Google Shape;457;p30"/>
          <p:cNvGrpSpPr/>
          <p:nvPr/>
        </p:nvGrpSpPr>
        <p:grpSpPr>
          <a:xfrm>
            <a:off x="313079" y="3429000"/>
            <a:ext cx="5358146" cy="3200093"/>
            <a:chOff x="0" y="0"/>
            <a:chExt cx="5358146" cy="3200093"/>
          </a:xfrm>
        </p:grpSpPr>
        <p:sp>
          <p:nvSpPr>
            <p:cNvPr id="458" name="Google Shape;458;p30"/>
            <p:cNvSpPr/>
            <p:nvPr/>
          </p:nvSpPr>
          <p:spPr>
            <a:xfrm>
              <a:off x="0" y="0"/>
              <a:ext cx="5358146" cy="1523854"/>
            </a:xfrm>
            <a:prstGeom prst="roundRect">
              <a:avLst>
                <a:gd fmla="val 10000" name="adj"/>
              </a:avLst>
            </a:prstGeom>
            <a:noFill/>
            <a:ln cap="flat" cmpd="sng" w="12700">
              <a:solidFill>
                <a:srgbClr val="6A9CA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0"/>
            <p:cNvSpPr txBox="1"/>
            <p:nvPr/>
          </p:nvSpPr>
          <p:spPr>
            <a:xfrm>
              <a:off x="1224014" y="0"/>
              <a:ext cx="4134132" cy="15238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0" lang="iw-IL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אודיו</a:t>
              </a:r>
              <a:endParaRPr b="0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iw-IL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mp3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iw-IL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wav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0" name="Google Shape;460;p30"/>
            <p:cNvSpPr/>
            <p:nvPr/>
          </p:nvSpPr>
          <p:spPr>
            <a:xfrm>
              <a:off x="152385" y="152385"/>
              <a:ext cx="1071629" cy="1219083"/>
            </a:xfrm>
            <a:prstGeom prst="roundRect">
              <a:avLst>
                <a:gd fmla="val 10000" name="adj"/>
              </a:avLst>
            </a:pr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0"/>
            <p:cNvSpPr/>
            <p:nvPr/>
          </p:nvSpPr>
          <p:spPr>
            <a:xfrm>
              <a:off x="0" y="1676239"/>
              <a:ext cx="5358146" cy="1523854"/>
            </a:xfrm>
            <a:prstGeom prst="roundRect">
              <a:avLst>
                <a:gd fmla="val 10000" name="adj"/>
              </a:avLst>
            </a:prstGeom>
            <a:noFill/>
            <a:ln cap="flat" cmpd="sng" w="12700">
              <a:solidFill>
                <a:srgbClr val="6A9CA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0"/>
            <p:cNvSpPr txBox="1"/>
            <p:nvPr/>
          </p:nvSpPr>
          <p:spPr>
            <a:xfrm>
              <a:off x="1224014" y="1676239"/>
              <a:ext cx="4134132" cy="1523854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Calibri"/>
                <a:buNone/>
              </a:pPr>
              <a:r>
                <a:rPr b="0" lang="iw-IL" sz="24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וידאו</a:t>
              </a:r>
              <a:endParaRPr b="0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84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iw-IL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mp4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171450" lvl="1" marL="171450" marR="0" rtl="0" algn="l">
                <a:lnSpc>
                  <a:spcPct val="90000"/>
                </a:lnSpc>
                <a:spcBef>
                  <a:spcPts val="27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iw-IL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mov</a:t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63" name="Google Shape;463;p30"/>
            <p:cNvSpPr/>
            <p:nvPr/>
          </p:nvSpPr>
          <p:spPr>
            <a:xfrm>
              <a:off x="152385" y="1828625"/>
              <a:ext cx="1071629" cy="1219083"/>
            </a:xfrm>
            <a:prstGeom prst="roundRect">
              <a:avLst>
                <a:gd fmla="val 10000" name="adj"/>
              </a:avLst>
            </a:prstGeom>
            <a:blipFill rotWithShape="1">
              <a:blip r:embed="rId7">
                <a:alphaModFix/>
              </a:blip>
              <a:stretch>
                <a:fillRect b="0" l="0" r="0" t="0"/>
              </a:stretch>
            </a:blip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דוגמא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69" name="Google Shape;469;p31"/>
          <p:cNvSpPr txBox="1"/>
          <p:nvPr/>
        </p:nvSpPr>
        <p:spPr>
          <a:xfrm>
            <a:off x="233265" y="1906850"/>
            <a:ext cx="7063273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אתה מנהל אירוע פסטיבל עם מוסיקה. באילו סוגי פורמטים של קבצים הפריטים האלה יהיו מאוחסנים?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Fan raising hands in concert" id="470" name="Google Shape;47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296538" y="2515454"/>
            <a:ext cx="4712607" cy="3565857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  <p:graphicFrame>
        <p:nvGraphicFramePr>
          <p:cNvPr id="471" name="Google Shape;471;p31"/>
          <p:cNvGraphicFramePr/>
          <p:nvPr/>
        </p:nvGraphicFramePr>
        <p:xfrm>
          <a:off x="298579" y="3263744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{FB8F0B12-9AB3-49D3-9CE2-4D98E4DF6851}</a:tableStyleId>
              </a:tblPr>
              <a:tblGrid>
                <a:gridCol w="4105475"/>
                <a:gridCol w="2341975"/>
              </a:tblGrid>
              <a:tr h="763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 u="none" cap="none" strike="noStrike"/>
                        <a:t>פרטי קשר של מוזמנים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/>
                        <a:t>.csv (בסיס נתונים)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3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/>
                        <a:t>הקלטות של שירים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/>
                        <a:t>.mp3 (אודיו)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3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/>
                        <a:t>תמונות שיווק האירוע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/>
                        <a:t>.png (תמונה)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/>
              <a:t>תורכם...</a:t>
            </a:r>
            <a:endParaRPr/>
          </a:p>
        </p:txBody>
      </p:sp>
      <p:sp>
        <p:nvSpPr>
          <p:cNvPr id="477" name="Google Shape;477;p32"/>
          <p:cNvSpPr txBox="1"/>
          <p:nvPr/>
        </p:nvSpPr>
        <p:spPr>
          <a:xfrm>
            <a:off x="205274" y="1877300"/>
            <a:ext cx="720818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להלן מס' דוגמאות לסוגי נתונים שיש ליוטיוב. באילו פורמטים יאוחסנו הפריטים ברשימה?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8" name="Google Shape;478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5771" y="2059579"/>
            <a:ext cx="2504980" cy="4267736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  <p:graphicFrame>
        <p:nvGraphicFramePr>
          <p:cNvPr id="479" name="Google Shape;479;p32"/>
          <p:cNvGraphicFramePr/>
          <p:nvPr/>
        </p:nvGraphicFramePr>
        <p:xfrm>
          <a:off x="279917" y="3429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{FB8F0B12-9AB3-49D3-9CE2-4D98E4DF6851}</a:tableStyleId>
              </a:tblPr>
              <a:tblGrid>
                <a:gridCol w="4105475"/>
                <a:gridCol w="2341975"/>
              </a:tblGrid>
              <a:tr h="763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/>
                        <a:t>לוגו החברה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3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/>
                        <a:t>כתובת אימייל של הלקוחות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3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/>
                        <a:t>סרטוני וידאו באתר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/>
              <a:t>תורכם...</a:t>
            </a:r>
            <a:endParaRPr/>
          </a:p>
        </p:txBody>
      </p:sp>
      <p:sp>
        <p:nvSpPr>
          <p:cNvPr id="485" name="Google Shape;485;p33"/>
          <p:cNvSpPr txBox="1"/>
          <p:nvPr/>
        </p:nvSpPr>
        <p:spPr>
          <a:xfrm>
            <a:off x="205274" y="1877300"/>
            <a:ext cx="7208187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להלן מס' דוגמאות לסוגי נתונים שיש ליוטיוב. באילו פורמטים יאוחסנו הפריטים ברשימה?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86" name="Google Shape;486;p33"/>
          <p:cNvGraphicFramePr/>
          <p:nvPr/>
        </p:nvGraphicFramePr>
        <p:xfrm>
          <a:off x="279917" y="3429000"/>
          <a:ext cx="3000000" cy="3000000"/>
        </p:xfrm>
        <a:graphic>
          <a:graphicData uri="http://schemas.openxmlformats.org/drawingml/2006/table">
            <a:tbl>
              <a:tblPr bandRow="1" firstRow="1">
                <a:noFill/>
                <a:tableStyleId>{FB8F0B12-9AB3-49D3-9CE2-4D98E4DF6851}</a:tableStyleId>
              </a:tblPr>
              <a:tblGrid>
                <a:gridCol w="4105475"/>
                <a:gridCol w="2341975"/>
              </a:tblGrid>
              <a:tr h="763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/>
                        <a:t>לוגו החברה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>
                          <a:solidFill>
                            <a:schemeClr val="dk1"/>
                          </a:solidFill>
                        </a:rPr>
                        <a:t>.png  or .jpg </a:t>
                      </a:r>
                      <a:endParaRPr/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600">
                          <a:solidFill>
                            <a:schemeClr val="dk1"/>
                          </a:solidFill>
                        </a:rPr>
                        <a:t>(</a:t>
                      </a:r>
                      <a:r>
                        <a:rPr lang="iw-IL" sz="1600"/>
                        <a:t>תמונה)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3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/>
                        <a:t>כתובת אימייל של הלקוחות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>
                          <a:solidFill>
                            <a:schemeClr val="dk1"/>
                          </a:solidFill>
                        </a:rPr>
                        <a:t>.xml or .csv or .tab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600"/>
                        <a:t>(בסיס נתונים)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7639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/>
                        <a:t>סרטוני וידאו באתר</a:t>
                      </a:r>
                      <a:endParaRPr sz="2000"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2000">
                          <a:solidFill>
                            <a:schemeClr val="dk1"/>
                          </a:solidFill>
                        </a:rPr>
                        <a:t>.mp4 or .mov</a:t>
                      </a:r>
                      <a:endParaRPr sz="2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iw-IL" sz="1600"/>
                        <a:t>(וידאו)</a:t>
                      </a:r>
                      <a:endParaRPr/>
                    </a:p>
                  </a:txBody>
                  <a:tcPr marT="45725" marB="45725" marR="91450" marL="91450" anchor="ctr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pic>
        <p:nvPicPr>
          <p:cNvPr id="487" name="Google Shape;487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635771" y="2059579"/>
            <a:ext cx="2504980" cy="4267736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תרגול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93" name="Google Shape;493;p34"/>
          <p:cNvSpPr txBox="1"/>
          <p:nvPr>
            <p:ph idx="4294967295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iw-IL" sz="3600"/>
              <a:t>השלם שאלות 1-3 בגיליון 3</a:t>
            </a:r>
            <a:endParaRPr sz="36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מה למדנו?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0" name="Google Shape;500;p35"/>
          <p:cNvSpPr txBox="1"/>
          <p:nvPr/>
        </p:nvSpPr>
        <p:spPr>
          <a:xfrm>
            <a:off x="687956" y="2305615"/>
            <a:ext cx="10919326" cy="267765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אני יכול להסביר מה ההבדל בין נתונים מובנים ללא מובנים</a:t>
            </a:r>
            <a:endParaRPr b="0" i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אני יכול להגיד מה הם הפורמטים הנפוצים לתצוגה</a:t>
            </a:r>
            <a:endParaRPr b="0" i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אני יכול לזהות פורמטים שונים של קבצים</a:t>
            </a:r>
            <a:endParaRPr b="0" i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How you can use this lesson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06" name="Google Shape;506;p36"/>
          <p:cNvSpPr txBox="1"/>
          <p:nvPr>
            <p:ph idx="4294967295" type="body"/>
          </p:nvPr>
        </p:nvSpPr>
        <p:spPr>
          <a:xfrm>
            <a:off x="303314" y="4824975"/>
            <a:ext cx="10734675" cy="457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iw-IL" sz="1600"/>
              <a:t>© 2021. This work is licensed under a </a:t>
            </a:r>
            <a:r>
              <a:rPr b="0" i="1" lang="iw-IL" sz="1600" u="sng" strike="noStrike">
                <a:solidFill>
                  <a:srgbClr val="049CCF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CC BY-NC-SA 4.0 license</a:t>
            </a:r>
            <a:r>
              <a:rPr b="0" i="1" lang="iw-IL" sz="1600">
                <a:solidFill>
                  <a:srgbClr val="464646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 </a:t>
            </a:r>
            <a:endParaRPr b="0" i="0" sz="16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b="0" i="0" sz="1600"/>
          </a:p>
        </p:txBody>
      </p:sp>
      <p:pic>
        <p:nvPicPr>
          <p:cNvPr id="507" name="Google Shape;507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9267" y="5845313"/>
            <a:ext cx="1127735" cy="9345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blue and white sign&#10;&#10;Description automatically generated with medium confidence" id="508" name="Google Shape;508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732769" y="5915876"/>
            <a:ext cx="1675683" cy="864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ome - The Data Lab" id="509" name="Google Shape;509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997266" y="6014035"/>
            <a:ext cx="2425239" cy="76586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hape&#10;&#10;Description automatically generated with medium confidence" id="510" name="Google Shape;510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718716" y="5926505"/>
            <a:ext cx="1922636" cy="85339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1" name="Google Shape;511;p3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804976" y="532652"/>
            <a:ext cx="3018389" cy="1056063"/>
          </a:xfrm>
          <a:prstGeom prst="rect">
            <a:avLst/>
          </a:prstGeom>
          <a:noFill/>
          <a:ln>
            <a:noFill/>
          </a:ln>
        </p:spPr>
      </p:pic>
      <p:sp>
        <p:nvSpPr>
          <p:cNvPr id="512" name="Google Shape;512;p36"/>
          <p:cNvSpPr txBox="1"/>
          <p:nvPr/>
        </p:nvSpPr>
        <p:spPr>
          <a:xfrm>
            <a:off x="303314" y="1857448"/>
            <a:ext cx="11753567" cy="28007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are free to: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Share</a:t>
            </a:r>
            <a:r>
              <a:rPr b="0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copy and redistribute the material in any medium or format</a:t>
            </a:r>
            <a:endParaRPr b="0" i="0" sz="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Adapt</a:t>
            </a:r>
            <a:r>
              <a:rPr b="0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– remix, transform and build upon the material </a:t>
            </a:r>
            <a:endParaRPr/>
          </a:p>
          <a:p>
            <a:pPr indent="-1968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b="0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Under the following terms: 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Attribution</a:t>
            </a:r>
            <a:r>
              <a:rPr b="0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— You must give </a:t>
            </a:r>
            <a:r>
              <a:rPr b="0" i="0" lang="iw-IL" sz="1800" u="sng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appropriate credit</a:t>
            </a:r>
            <a:r>
              <a:rPr b="0" i="0" lang="iw-IL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, </a:t>
            </a:r>
            <a:r>
              <a:rPr b="0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provide a link to the license, and </a:t>
            </a:r>
            <a:r>
              <a:rPr b="0" i="0" lang="iw-IL" sz="1800" u="sng" cap="none" strike="noStrike">
                <a:solidFill>
                  <a:srgbClr val="049CCF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indicate if changes were made</a:t>
            </a:r>
            <a:r>
              <a:rPr b="0" i="0" lang="iw-IL" sz="1800" u="none" cap="none" strike="noStrike">
                <a:solidFill>
                  <a:srgbClr val="00000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 </a:t>
            </a:r>
            <a:r>
              <a:rPr b="0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may do so in any reasonable manner, but not in any way that suggests the licensor endorses you or your use.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b="1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NonCommercial</a:t>
            </a:r>
            <a:r>
              <a:rPr b="0" i="0" lang="iw-IL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— You may not use the material for </a:t>
            </a:r>
            <a:r>
              <a:rPr b="0" i="0" lang="iw-IL" sz="1800" u="sng" cap="none" strike="noStrike">
                <a:solidFill>
                  <a:srgbClr val="049CCF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commercial purposes</a:t>
            </a:r>
            <a:r>
              <a:rPr b="0" i="0" lang="iw-IL" sz="1800" u="none" cap="none" strike="noStrike">
                <a:solidFill>
                  <a:srgbClr val="33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800"/>
              <a:buFont typeface="Arial"/>
              <a:buChar char="•"/>
            </a:pPr>
            <a:r>
              <a:rPr b="1" i="0" lang="iw-IL" sz="1800" u="none" cap="none" strike="noStrike">
                <a:solidFill>
                  <a:srgbClr val="222222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ShareAlike</a:t>
            </a:r>
            <a:r>
              <a:rPr b="0" i="0" lang="iw-IL" sz="1800" u="none" cap="none" strike="noStrike">
                <a:solidFill>
                  <a:srgbClr val="33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 — If you remix, transform, or build upon the material, you must distribute your contributions under the </a:t>
            </a:r>
            <a:r>
              <a:rPr b="0" i="0" lang="iw-IL" sz="1800" u="sng" cap="none" strike="noStrike">
                <a:solidFill>
                  <a:srgbClr val="049CCF"/>
                </a:solidFill>
                <a:latin typeface="Source Sans Pro"/>
                <a:ea typeface="Source Sans Pro"/>
                <a:cs typeface="Source Sans Pro"/>
                <a:sym typeface="Source Sans Pro"/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same license</a:t>
            </a:r>
            <a:r>
              <a:rPr b="0" i="0" lang="iw-IL" sz="1800" u="none" cap="none" strike="noStrike">
                <a:solidFill>
                  <a:srgbClr val="333333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 as the original.</a:t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p36"/>
          <p:cNvSpPr/>
          <p:nvPr/>
        </p:nvSpPr>
        <p:spPr>
          <a:xfrm>
            <a:off x="0" y="5755413"/>
            <a:ext cx="12192000" cy="58277"/>
          </a:xfrm>
          <a:prstGeom prst="rect">
            <a:avLst/>
          </a:prstGeom>
          <a:solidFill>
            <a:schemeClr val="accent5"/>
          </a:solidFill>
          <a:ln cap="flat" cmpd="sng" w="12700">
            <a:solidFill>
              <a:srgbClr val="6A9CA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514;p36"/>
          <p:cNvSpPr txBox="1"/>
          <p:nvPr/>
        </p:nvSpPr>
        <p:spPr>
          <a:xfrm>
            <a:off x="303314" y="5282288"/>
            <a:ext cx="11888686" cy="45731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25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iw-IL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Created by Effini in partnership with Data Education in Schools, The Data Lab and Data Skills for Work, with funding from the Scottish Government. 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w-IL">
                <a:solidFill>
                  <a:schemeClr val="dk1"/>
                </a:solidFill>
              </a:rPr>
              <a:t>למה זה חשוב?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3" name="Google Shape;193;p4"/>
          <p:cNvSpPr txBox="1"/>
          <p:nvPr/>
        </p:nvSpPr>
        <p:spPr>
          <a:xfrm>
            <a:off x="365448" y="2060720"/>
            <a:ext cx="5176935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מחשבים יכולים לעשות שימוש בנתונים כאשר הם מובנים. 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אבל, כ 80-90 אחוז מהנתונים אינם מובנים!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ההבנה האם הנתונים מוחזקים בצורה מובנית תעזור לך להחליט האם צריך לעשות בהם מניפולציות לפני הניתוח.</a:t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tock numbers on a digital display" id="194" name="Google Shape;194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85949" y="2444619"/>
            <a:ext cx="5431744" cy="3620279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lang="iw-IL"/>
              <a:t>הגדרה</a:t>
            </a:r>
            <a:endParaRPr b="0"/>
          </a:p>
        </p:txBody>
      </p:sp>
      <p:sp>
        <p:nvSpPr>
          <p:cNvPr id="200" name="Google Shape;200;p5"/>
          <p:cNvSpPr/>
          <p:nvPr/>
        </p:nvSpPr>
        <p:spPr>
          <a:xfrm>
            <a:off x="2111603" y="2386441"/>
            <a:ext cx="7701700" cy="2434709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AC0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נתונים מובנים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ctr">
              <a:spcBef>
                <a:spcPts val="600"/>
              </a:spcBef>
              <a:spcAft>
                <a:spcPts val="0"/>
              </a:spcAft>
              <a:buNone/>
            </a:pPr>
            <a:r>
              <a:rPr lang="iw-I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מסודרים בשורות ועמודות (טבלה) עם קטגוריות נתונים מוגדרות היטב.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lang="iw-IL"/>
              <a:t>נדגים...</a:t>
            </a:r>
            <a:endParaRPr b="0"/>
          </a:p>
        </p:txBody>
      </p:sp>
      <p:sp>
        <p:nvSpPr>
          <p:cNvPr id="207" name="Google Shape;207;p6"/>
          <p:cNvSpPr txBox="1"/>
          <p:nvPr/>
        </p:nvSpPr>
        <p:spPr>
          <a:xfrm>
            <a:off x="0" y="1741692"/>
            <a:ext cx="8107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להלן דוגמא לנתונים מובנים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208" name="Google Shape;208;p6"/>
          <p:cNvGraphicFramePr/>
          <p:nvPr/>
        </p:nvGraphicFramePr>
        <p:xfrm>
          <a:off x="2589093" y="2917372"/>
          <a:ext cx="3000000" cy="3000000"/>
        </p:xfrm>
        <a:graphic>
          <a:graphicData uri="http://schemas.openxmlformats.org/drawingml/2006/table">
            <a:tbl>
              <a:tblPr firstRow="1">
                <a:noFill/>
                <a:tableStyleId>{FB8F0B12-9AB3-49D3-9CE2-4D98E4DF6851}</a:tableStyleId>
              </a:tblPr>
              <a:tblGrid>
                <a:gridCol w="1185000"/>
                <a:gridCol w="1464900"/>
                <a:gridCol w="1548675"/>
                <a:gridCol w="1548675"/>
                <a:gridCol w="1548675"/>
              </a:tblGrid>
              <a:tr h="4198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תאריך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מיקום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טמפ' מקס'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טמפ' מינ'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מהירות הרוח</a:t>
                      </a:r>
                      <a:endParaRPr b="1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>
                    <a:solidFill>
                      <a:schemeClr val="accent2"/>
                    </a:solidFill>
                  </a:tcPr>
                </a:tc>
              </a:tr>
              <a:tr h="494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01/01/2021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Thornhill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-2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9.73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</a:tr>
              <a:tr h="494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02/01/2021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Kingsbarns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6.86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</a:tr>
              <a:tr h="494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03/01/2021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Dalkeith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7.80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</a:tr>
              <a:tr h="494350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04/01/2021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Killin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-5</a:t>
                      </a:r>
                      <a:endParaRPr/>
                    </a:p>
                  </a:txBody>
                  <a:tcPr marT="7625" marB="0" marR="7625" marL="7625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lang="iw-IL" sz="16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8.70</a:t>
                      </a:r>
                      <a:endParaRPr b="0" i="0" sz="1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625" marB="0" marR="7625" marL="7625" anchor="b"/>
                </a:tc>
              </a:tr>
            </a:tbl>
          </a:graphicData>
        </a:graphic>
      </p:graphicFrame>
      <p:sp>
        <p:nvSpPr>
          <p:cNvPr id="209" name="Google Shape;209;p6"/>
          <p:cNvSpPr txBox="1"/>
          <p:nvPr/>
        </p:nvSpPr>
        <p:spPr>
          <a:xfrm>
            <a:off x="7558575" y="2080616"/>
            <a:ext cx="360083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הנתונים מסודרים לתוך עמודות ושורות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210;p6"/>
          <p:cNvSpPr txBox="1"/>
          <p:nvPr/>
        </p:nvSpPr>
        <p:spPr>
          <a:xfrm>
            <a:off x="102636" y="5520037"/>
            <a:ext cx="2712098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קל למצוא את המידע שאתה מחפש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1" name="Google Shape;211;p6"/>
          <p:cNvCxnSpPr>
            <a:stCxn id="209" idx="1"/>
          </p:cNvCxnSpPr>
          <p:nvPr/>
        </p:nvCxnSpPr>
        <p:spPr>
          <a:xfrm flipH="1">
            <a:off x="6951375" y="2434559"/>
            <a:ext cx="607200" cy="597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212" name="Google Shape;212;p6"/>
          <p:cNvCxnSpPr/>
          <p:nvPr/>
        </p:nvCxnSpPr>
        <p:spPr>
          <a:xfrm flipH="1" rot="10800000">
            <a:off x="1296955" y="4655977"/>
            <a:ext cx="1381319" cy="78757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pic>
        <p:nvPicPr>
          <p:cNvPr id="213" name="Google Shape;213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7602" y="5024435"/>
            <a:ext cx="1727717" cy="1727717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lang="iw-IL"/>
              <a:t>הגדרה</a:t>
            </a:r>
            <a:endParaRPr b="0"/>
          </a:p>
        </p:txBody>
      </p:sp>
      <p:sp>
        <p:nvSpPr>
          <p:cNvPr id="219" name="Google Shape;219;p7"/>
          <p:cNvSpPr/>
          <p:nvPr/>
        </p:nvSpPr>
        <p:spPr>
          <a:xfrm>
            <a:off x="2149150" y="2190498"/>
            <a:ext cx="7893699" cy="3932992"/>
          </a:xfrm>
          <a:prstGeom prst="roundRect">
            <a:avLst>
              <a:gd fmla="val 16667" name="adj"/>
            </a:avLst>
          </a:prstGeom>
          <a:noFill/>
          <a:ln cap="flat" cmpd="sng" w="9525">
            <a:solidFill>
              <a:srgbClr val="EAC03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נתונים חצי מובנים</a:t>
            </a:r>
            <a:endParaRPr b="1"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600"/>
              </a:spcBef>
              <a:spcAft>
                <a:spcPts val="0"/>
              </a:spcAft>
              <a:buNone/>
            </a:pPr>
            <a:r>
              <a:rPr lang="iw-I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שימוש בסימונים כדי לארגן ולתאר את המבנה בצורה גמישה</a:t>
            </a:r>
            <a:r>
              <a:rPr b="0" lang="iw-I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iw-IL" sz="4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הנתונים יכולים להיות שונים בסדר ובאורך שלהם.</a:t>
            </a:r>
            <a:endParaRPr sz="4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lang="iw-IL"/>
              <a:t>נדגים...</a:t>
            </a:r>
            <a:endParaRPr b="0"/>
          </a:p>
        </p:txBody>
      </p:sp>
      <p:sp>
        <p:nvSpPr>
          <p:cNvPr id="225" name="Google Shape;225;p8"/>
          <p:cNvSpPr txBox="1"/>
          <p:nvPr/>
        </p:nvSpPr>
        <p:spPr>
          <a:xfrm>
            <a:off x="93306" y="1873729"/>
            <a:ext cx="810705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להלן דוגמאות לנתונים חצי מובנים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Screenshot of an email. Addressed to my.friend@email.com. Content of the email says &quot;Hello world&quot;" id="226" name="Google Shape;226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46831" y="3212850"/>
            <a:ext cx="4168548" cy="2573287"/>
          </a:xfrm>
          <a:prstGeom prst="rect">
            <a:avLst/>
          </a:prstGeom>
          <a:noFill/>
          <a:ln cap="flat" cmpd="sng" w="9525">
            <a:solidFill>
              <a:srgbClr val="7030A0"/>
            </a:solidFill>
            <a:prstDash val="dash"/>
            <a:round/>
            <a:headEnd len="sm" w="sm" type="none"/>
            <a:tailEnd len="sm" w="sm" type="none"/>
          </a:ln>
        </p:spPr>
      </p:pic>
      <p:sp>
        <p:nvSpPr>
          <p:cNvPr id="227" name="Google Shape;227;p8"/>
          <p:cNvSpPr txBox="1"/>
          <p:nvPr/>
        </p:nvSpPr>
        <p:spPr>
          <a:xfrm>
            <a:off x="4367517" y="2812740"/>
            <a:ext cx="3456966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דואר אלקטרוני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228;p8"/>
          <p:cNvSpPr txBox="1"/>
          <p:nvPr/>
        </p:nvSpPr>
        <p:spPr>
          <a:xfrm>
            <a:off x="972117" y="2975922"/>
            <a:ext cx="1923661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ישנם סימונים להקניית מבנה לנתונים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29" name="Google Shape;229;p8"/>
          <p:cNvCxnSpPr/>
          <p:nvPr/>
        </p:nvCxnSpPr>
        <p:spPr>
          <a:xfrm>
            <a:off x="2761861" y="3704253"/>
            <a:ext cx="1520890" cy="419878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0" name="Google Shape;230;p8"/>
          <p:cNvSpPr txBox="1"/>
          <p:nvPr/>
        </p:nvSpPr>
        <p:spPr>
          <a:xfrm>
            <a:off x="758890" y="5409365"/>
            <a:ext cx="2763416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אורך האימייל יכול להשתנות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1" name="Google Shape;231;p8"/>
          <p:cNvCxnSpPr/>
          <p:nvPr/>
        </p:nvCxnSpPr>
        <p:spPr>
          <a:xfrm flipH="1" rot="10800000">
            <a:off x="3415004" y="5271797"/>
            <a:ext cx="867747" cy="307909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32" name="Google Shape;232;p8"/>
          <p:cNvSpPr txBox="1"/>
          <p:nvPr/>
        </p:nvSpPr>
        <p:spPr>
          <a:xfrm>
            <a:off x="8590383" y="4494584"/>
            <a:ext cx="318485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נדרש לעבד לפני שהמחשב יוכל לנתח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3" name="Google Shape;233;p8"/>
          <p:cNvCxnSpPr/>
          <p:nvPr/>
        </p:nvCxnSpPr>
        <p:spPr>
          <a:xfrm rot="10800000">
            <a:off x="6596743" y="4400206"/>
            <a:ext cx="1894114" cy="456786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9"/>
          <p:cNvSpPr txBox="1"/>
          <p:nvPr/>
        </p:nvSpPr>
        <p:spPr>
          <a:xfrm>
            <a:off x="2992806" y="2214781"/>
            <a:ext cx="6120880" cy="4278094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rgbClr val="6C587C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"id": "nd76881",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"impact": {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  "gap": 122.0,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  "magnitude": 1.43,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  "significance": 31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},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"time": {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  "day": 27,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  "epoch": 1469593183550,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  "full": "2020-07-27 00:19:43",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  "hour": 0,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  "minute": 19,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  "month": 7,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  "second": 43,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  "year": 2020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  }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600">
                <a:solidFill>
                  <a:srgbClr val="3F3F3F"/>
                </a:solidFill>
                <a:latin typeface="Consolas"/>
                <a:ea typeface="Consolas"/>
                <a:cs typeface="Consolas"/>
                <a:sym typeface="Consolas"/>
              </a:rPr>
              <a:t>  },</a:t>
            </a:r>
            <a:endParaRPr/>
          </a:p>
        </p:txBody>
      </p:sp>
      <p:sp>
        <p:nvSpPr>
          <p:cNvPr id="240" name="Google Shape;240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lang="iw-IL"/>
              <a:t>נדגים...</a:t>
            </a:r>
            <a:endParaRPr b="0"/>
          </a:p>
        </p:txBody>
      </p:sp>
      <p:sp>
        <p:nvSpPr>
          <p:cNvPr id="241" name="Google Shape;241;p9"/>
          <p:cNvSpPr txBox="1"/>
          <p:nvPr/>
        </p:nvSpPr>
        <p:spPr>
          <a:xfrm>
            <a:off x="0" y="1741692"/>
            <a:ext cx="11159412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דוגמא נוספת לנתונים חצי מובנים מפלט של בסיס נתונים JSON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iw-IL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9"/>
          <p:cNvSpPr txBox="1"/>
          <p:nvPr/>
        </p:nvSpPr>
        <p:spPr>
          <a:xfrm>
            <a:off x="-29547" y="6550223"/>
            <a:ext cx="9125338" cy="3077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https://think.cs.vt.edu/corgis/csv/earthquakes/</a:t>
            </a:r>
            <a:endParaRPr/>
          </a:p>
        </p:txBody>
      </p:sp>
      <p:sp>
        <p:nvSpPr>
          <p:cNvPr id="243" name="Google Shape;243;p9"/>
          <p:cNvSpPr txBox="1"/>
          <p:nvPr/>
        </p:nvSpPr>
        <p:spPr>
          <a:xfrm>
            <a:off x="9301065" y="2933235"/>
            <a:ext cx="2680207" cy="1323439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ישנם סימונים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lang="iw-I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(למשל כותרות של עמודות, הפרדה בעזרת סוגריים)</a:t>
            </a:r>
            <a:endParaRPr b="1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4" name="Google Shape;244;p9"/>
          <p:cNvCxnSpPr>
            <a:stCxn id="243" idx="1"/>
          </p:cNvCxnSpPr>
          <p:nvPr/>
        </p:nvCxnSpPr>
        <p:spPr>
          <a:xfrm rot="10800000">
            <a:off x="5294865" y="3035155"/>
            <a:ext cx="4006200" cy="5598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45" name="Google Shape;245;p9"/>
          <p:cNvSpPr/>
          <p:nvPr/>
        </p:nvSpPr>
        <p:spPr>
          <a:xfrm>
            <a:off x="3533981" y="2764255"/>
            <a:ext cx="1663551" cy="797636"/>
          </a:xfrm>
          <a:prstGeom prst="ellipse">
            <a:avLst/>
          </a:prstGeom>
          <a:noFill/>
          <a:ln cap="flat" cmpd="sng" w="57150">
            <a:solidFill>
              <a:srgbClr val="CE67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246;p9"/>
          <p:cNvSpPr/>
          <p:nvPr/>
        </p:nvSpPr>
        <p:spPr>
          <a:xfrm>
            <a:off x="4240586" y="3594787"/>
            <a:ext cx="585071" cy="440193"/>
          </a:xfrm>
          <a:prstGeom prst="ellipse">
            <a:avLst/>
          </a:prstGeom>
          <a:noFill/>
          <a:ln cap="flat" cmpd="sng" w="57150">
            <a:solidFill>
              <a:srgbClr val="CE67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247;p9"/>
          <p:cNvSpPr txBox="1"/>
          <p:nvPr/>
        </p:nvSpPr>
        <p:spPr>
          <a:xfrm>
            <a:off x="541894" y="4341519"/>
            <a:ext cx="2242368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1" algn="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iw-IL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אורך פריטי הנתונים יכול להשתנות והסדר שלהם לא חשוב.</a:t>
            </a:r>
            <a:endParaRPr b="1" i="0"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8" name="Google Shape;248;p9"/>
          <p:cNvCxnSpPr/>
          <p:nvPr/>
        </p:nvCxnSpPr>
        <p:spPr>
          <a:xfrm>
            <a:off x="2645923" y="4766553"/>
            <a:ext cx="812281" cy="311285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sp>
        <p:nvSpPr>
          <p:cNvPr id="249" name="Google Shape;249;p9"/>
          <p:cNvSpPr/>
          <p:nvPr/>
        </p:nvSpPr>
        <p:spPr>
          <a:xfrm>
            <a:off x="3458204" y="4637031"/>
            <a:ext cx="1663551" cy="1156385"/>
          </a:xfrm>
          <a:prstGeom prst="ellipse">
            <a:avLst/>
          </a:prstGeom>
          <a:noFill/>
          <a:ln cap="flat" cmpd="sng" w="57150">
            <a:solidFill>
              <a:srgbClr val="CE673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50" name="Google Shape;250;p9"/>
          <p:cNvCxnSpPr>
            <a:stCxn id="243" idx="1"/>
          </p:cNvCxnSpPr>
          <p:nvPr/>
        </p:nvCxnSpPr>
        <p:spPr>
          <a:xfrm flipH="1">
            <a:off x="4923165" y="3594955"/>
            <a:ext cx="4377900" cy="1539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_Office Theme">
  <a:themeElements>
    <a:clrScheme name="Data Education in School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84049"/>
      </a:accent1>
      <a:accent2>
        <a:srgbClr val="EAC036"/>
      </a:accent2>
      <a:accent3>
        <a:srgbClr val="6C587C"/>
      </a:accent3>
      <a:accent4>
        <a:srgbClr val="CE673B"/>
      </a:accent4>
      <a:accent5>
        <a:srgbClr val="6A9CA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Data Education in Schools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84049"/>
      </a:accent1>
      <a:accent2>
        <a:srgbClr val="EAC036"/>
      </a:accent2>
      <a:accent3>
        <a:srgbClr val="6C587C"/>
      </a:accent3>
      <a:accent4>
        <a:srgbClr val="CE673B"/>
      </a:accent4>
      <a:accent5>
        <a:srgbClr val="6A9CA1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2021-04-26T06:41:53Z</dcterms:created>
  <dc:creator>Emma Nylk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0x010100C4030EE94CCDFA4C88D8D33A29A81B8D</vt:lpwstr>
  </property>
</Properties>
</file>