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15"/>
  </p:notesMasterIdLst>
  <p:sldIdLst>
    <p:sldId id="256" r:id="rId3"/>
    <p:sldId id="273" r:id="rId4"/>
    <p:sldId id="328" r:id="rId5"/>
    <p:sldId id="325" r:id="rId6"/>
    <p:sldId id="326" r:id="rId7"/>
    <p:sldId id="339" r:id="rId8"/>
    <p:sldId id="340" r:id="rId9"/>
    <p:sldId id="341" r:id="rId10"/>
    <p:sldId id="342" r:id="rId11"/>
    <p:sldId id="327" r:id="rId12"/>
    <p:sldId id="343" r:id="rId13"/>
    <p:sldId id="271" r:id="rId14"/>
  </p:sldIdLst>
  <p:sldSz cx="9144000" cy="5143500" type="screen16x9"/>
  <p:notesSz cx="6858000" cy="9144000"/>
  <p:embeddedFontLst>
    <p:embeddedFont>
      <p:font typeface="Assistant" pitchFamily="2" charset="-79"/>
      <p:regular r:id="rId16"/>
      <p:bold r:id="rId17"/>
    </p:embeddedFont>
    <p:embeddedFont>
      <p:font typeface="Assistant ExtraBold" pitchFamily="2" charset="-79"/>
      <p:bold r:id="rId18"/>
    </p:embeddedFont>
    <p:embeddedFont>
      <p:font typeface="Assistant SemiBold" pitchFamily="2" charset="-79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Quattrocento Sans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jWCNetZug8LR1oBCDLz02lraI6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232752"/>
    <a:srgbClr val="FEC224"/>
    <a:srgbClr val="FFF0C9"/>
    <a:srgbClr val="C38C01"/>
    <a:srgbClr val="FFC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BAC32B-140A-4F51-818E-A169065974CD}">
  <a:tblStyle styleId="{A3BAC32B-140A-4F51-818E-A169065974CD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FFFFFF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CF1DEA2-2FB3-4DB7-9487-264ABC45CB27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CDD4EA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E8EBF5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141" autoAdjust="0"/>
  </p:normalViewPr>
  <p:slideViewPr>
    <p:cSldViewPr snapToGrid="0">
      <p:cViewPr varScale="1">
        <p:scale>
          <a:sx n="110" d="100"/>
          <a:sy n="110" d="100"/>
        </p:scale>
        <p:origin x="13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43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8186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e-IL" dirty="0"/>
              <a:t>על היתרון שרשום בשקופית זו נלמד גם בשיעור הבא בנושא אחסון נתונים אך גם נראה כבר עתה בביצוע תרגיל מספר 1 בחוברת האקסל "אחזור ואחסון נתונים – תרגול".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30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יש לבצע כעת את תרגיל 2 בחוברת האקסל "אחזור ואחסון נתונים – תרגול".</a:t>
            </a:r>
          </a:p>
        </p:txBody>
      </p:sp>
      <p:sp>
        <p:nvSpPr>
          <p:cNvPr id="272" name="Google Shape;2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לאחר שסיימנו את שלב "איתור וזיהוי מקורות נתונים" הגענו לשלב שבו אנו ממש מביאים את הנתונים ומאחסנים אותם לטובת המחקר.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שלב זה במחזור הנתונים נקרא שלב "אחזור ואחסון נתונים".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9232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אחזור נתונים הוא פעולה להשגת מידע רלוונטי מתוך מסד נתונים או מאגר – נקרא גם "שליפת נתונים".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בימינו, בעולם הכה מפותח טכנולוגית, יש דרכים וכלים רבים לבצע פעולה זו.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בשיעור זה נפרט את הכלים שיעמדו לרשותנו לביצוע אחזור נתונים.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900"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0233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ניתן לבצע אחזור נתונים בשלוש דרכים עיקריות:</a:t>
            </a:r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he-IL" dirty="0"/>
              <a:t>אחזור נתונים מקובץ.</a:t>
            </a:r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he-IL" dirty="0"/>
              <a:t>אחזור נתונים ממסד נתונים.</a:t>
            </a:r>
          </a:p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he-IL" dirty="0"/>
              <a:t>אחזור נתונים מהרשת.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6487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כאשר מבצעים חיפוש בתוך קובץ ניתן לעשות זאת באמצעות הקיצור במקלדת </a:t>
            </a:r>
            <a:r>
              <a:rPr lang="en-US" dirty="0" err="1"/>
              <a:t>Ctrl+F</a:t>
            </a:r>
            <a:r>
              <a:rPr lang="he-IL" dirty="0"/>
              <a:t>.</a:t>
            </a:r>
            <a:endParaRPr lang="en-US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קובץ יכול להיות מכל סוג - מסמך </a:t>
            </a:r>
            <a:r>
              <a:rPr lang="en-US" dirty="0"/>
              <a:t>WORD</a:t>
            </a:r>
            <a:r>
              <a:rPr lang="he-IL" dirty="0"/>
              <a:t>, מצגת </a:t>
            </a:r>
            <a:r>
              <a:rPr lang="en-US" dirty="0"/>
              <a:t>PP</a:t>
            </a:r>
            <a:r>
              <a:rPr lang="he-IL" dirty="0"/>
              <a:t>, גיליון אקסל, מסמך </a:t>
            </a:r>
            <a:r>
              <a:rPr lang="en-US" dirty="0"/>
              <a:t>PDF</a:t>
            </a:r>
            <a:r>
              <a:rPr lang="he-IL" dirty="0"/>
              <a:t>, או אפילו תיקייה של קבצים.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7606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כלי נהדר לאיתור נתונים רלוונטיים לצורך שליפתם מתוך מאגר גדול של נתונים ומידע הוא מנועי החיפוש השונים.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אפשרות החיפוש קיימת במנועי חיפוש (גוגל לדוגמה), ברשתות חברתיות (</a:t>
            </a:r>
            <a:r>
              <a:rPr lang="he-IL" dirty="0" err="1"/>
              <a:t>פייסבוק</a:t>
            </a:r>
            <a:r>
              <a:rPr lang="he-IL" dirty="0"/>
              <a:t>, </a:t>
            </a:r>
            <a:r>
              <a:rPr lang="he-IL" dirty="0" err="1"/>
              <a:t>טיקטוק</a:t>
            </a:r>
            <a:r>
              <a:rPr lang="he-IL" dirty="0"/>
              <a:t> ועוד), באתרי חדשות, אתרי שיווק ומכירות, ובעצם כמעט בכל אתר אינטרנט.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כיום יש גם אפשרויות חיפוש בכלי </a:t>
            </a:r>
            <a:r>
              <a:rPr lang="en-US" dirty="0"/>
              <a:t>AI</a:t>
            </a:r>
            <a:r>
              <a:rPr lang="he-IL" dirty="0"/>
              <a:t> כגון </a:t>
            </a:r>
            <a:r>
              <a:rPr lang="en-US" dirty="0" err="1"/>
              <a:t>ChatGPT</a:t>
            </a:r>
            <a:r>
              <a:rPr lang="he-IL" dirty="0"/>
              <a:t> ו-</a:t>
            </a:r>
            <a:r>
              <a:rPr lang="en-US" dirty="0"/>
              <a:t>Bard</a:t>
            </a:r>
            <a:r>
              <a:rPr lang="he-IL" dirty="0"/>
              <a:t>. אלו כלים שימושיים ביותר, אך יש לזכור כי הם עלולים להיות פחות אמינים ממנועי חיפוש "רגילים", שכן ביכולתם "להמציא" מידע חדש.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160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נצפה בסרטון על מנוע החיפוש של גוגל וכיצד הוא עובד: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https://www.youtube.com/watch?v=0eKVizvYSUQ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9941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נסקור כעת גם את הכלים הנפוצים בתעשייה לשליפת (אחזור) נתונים.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בנוסף ליכולתם לאחזר נתונים, כלים אלה משמשים לרוב גם לעיבוד וניתוח נתונים: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pPr marL="2286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dirty="0"/>
              <a:t>Excel</a:t>
            </a:r>
            <a:r>
              <a:rPr lang="he-IL" dirty="0"/>
              <a:t> - אנו לומדים ומתרגלים כלי זה במסגרת לימודי המגמה. יכול להכיל כמיליון שורות נתונים בלבד.</a:t>
            </a:r>
          </a:p>
          <a:p>
            <a:pPr marL="2286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dirty="0" err="1"/>
              <a:t>Accsess</a:t>
            </a:r>
            <a:r>
              <a:rPr lang="he-IL" dirty="0"/>
              <a:t> - מיועד לשליפה מתוך מאגר נתונים לא גדול (עד 2</a:t>
            </a:r>
            <a:r>
              <a:rPr lang="en-US" dirty="0"/>
              <a:t>GB</a:t>
            </a:r>
            <a:r>
              <a:rPr lang="he-IL" dirty="0"/>
              <a:t>).</a:t>
            </a:r>
            <a:endParaRPr lang="en-US" dirty="0"/>
          </a:p>
          <a:p>
            <a:pPr marL="2286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dirty="0"/>
              <a:t>SQL</a:t>
            </a:r>
            <a:r>
              <a:rPr lang="he-IL" dirty="0"/>
              <a:t> - שפה מתקדמת ופופולרית ביותר לשליפת נתונים בקרב מנתחי נתונים.</a:t>
            </a:r>
          </a:p>
          <a:p>
            <a:pPr marL="2286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dirty="0"/>
              <a:t>SAS</a:t>
            </a:r>
            <a:r>
              <a:rPr lang="he-IL" dirty="0"/>
              <a:t> - שפה מתקדמת לשליפת נתונים. קיימת בעיקר בארגונים גדולים ומסורתיים (בנקים, חברות ביטוח, משרדים ממשלתיים).</a:t>
            </a:r>
          </a:p>
          <a:p>
            <a:pPr marL="2286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dirty="0"/>
              <a:t>R</a:t>
            </a:r>
            <a:r>
              <a:rPr lang="he-IL" dirty="0"/>
              <a:t> - שפה מתקדמת נוספת לשליפת נתונים. נפוצה בקרב סטטיסטיקאים.</a:t>
            </a:r>
          </a:p>
          <a:p>
            <a:pPr marL="2286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dirty="0"/>
              <a:t>Python</a:t>
            </a:r>
            <a:r>
              <a:rPr lang="he-IL" dirty="0"/>
              <a:t> - שפה מתקדמת לשליפת נתונים שהולכת וצוברת פופולריות בקרב מנתחי נתונים.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2687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פעולת אחזור הנתונים יכולה להתבצע באופן ידני – לדוגמה, נחפש בגוגל באופן ידני את מספר הסניפים של רשת קולנוע גדולה בישראל –  או אוטומטית: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לדוגמה, תוכנה שתבצע תהליך חוזר של סריקת סטטוסים ברשת חברתית או מערכת שתעביר קובצי נתונים רלוונטיים בתוך הארגון בתהליך מובנה.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נקרא גם תהליך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ETL </a:t>
            </a:r>
            <a:r>
              <a:rPr lang="en-US" dirty="0"/>
              <a:t>=</a:t>
            </a:r>
            <a:r>
              <a:rPr lang="en-US" b="1" i="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Extract, Transform, Load) </a:t>
            </a:r>
            <a:r>
              <a:rPr lang="en-US" i="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ETL</a:t>
            </a:r>
            <a:r>
              <a:rPr lang="he-IL" b="1" i="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lang="en-US"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0935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4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/>
          <p:nvPr/>
        </p:nvSpPr>
        <p:spPr>
          <a:xfrm>
            <a:off x="-1" y="5051375"/>
            <a:ext cx="9144002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4"/>
          <p:cNvSpPr/>
          <p:nvPr/>
        </p:nvSpPr>
        <p:spPr>
          <a:xfrm>
            <a:off x="-2700" y="2696"/>
            <a:ext cx="3561603" cy="19950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4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 b="0" i="0" u="none" strike="noStrike" cap="none"/>
          </a:p>
        </p:txBody>
      </p:sp>
      <p:sp>
        <p:nvSpPr>
          <p:cNvPr id="15" name="Google Shape;15;p14"/>
          <p:cNvSpPr txBox="1"/>
          <p:nvPr/>
        </p:nvSpPr>
        <p:spPr>
          <a:xfrm>
            <a:off x="6992471" y="56674"/>
            <a:ext cx="2024583" cy="38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 ExtraBold"/>
              <a:buNone/>
            </a:pPr>
            <a:r>
              <a:rPr lang="he-IL" sz="13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אחזור נתונים</a:t>
            </a:r>
            <a:endParaRPr sz="1200" b="0" i="0" u="none" strike="noStrike" cap="none" dirty="0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14"/>
          <p:cNvCxnSpPr>
            <a:cxnSpLocks/>
            <a:stCxn id="15" idx="2"/>
          </p:cNvCxnSpPr>
          <p:nvPr/>
        </p:nvCxnSpPr>
        <p:spPr>
          <a:xfrm>
            <a:off x="8004763" y="441314"/>
            <a:ext cx="943862" cy="3896"/>
          </a:xfrm>
          <a:prstGeom prst="straightConnector1">
            <a:avLst/>
          </a:prstGeom>
          <a:noFill/>
          <a:ln w="952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/>
          <p:nvPr/>
        </p:nvSpPr>
        <p:spPr>
          <a:xfrm>
            <a:off x="0" y="5051375"/>
            <a:ext cx="9144000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5"/>
          <p:cNvSpPr/>
          <p:nvPr/>
        </p:nvSpPr>
        <p:spPr>
          <a:xfrm>
            <a:off x="-2699" y="2696"/>
            <a:ext cx="3561602" cy="19950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5"/>
          <p:cNvSpPr txBox="1"/>
          <p:nvPr/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21" name="Google Shape;21;p15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5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x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4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/>
          <p:nvPr/>
        </p:nvSpPr>
        <p:spPr>
          <a:xfrm>
            <a:off x="-1" y="5051375"/>
            <a:ext cx="9144002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4"/>
          <p:cNvSpPr/>
          <p:nvPr/>
        </p:nvSpPr>
        <p:spPr>
          <a:xfrm>
            <a:off x="-2700" y="2696"/>
            <a:ext cx="3561603" cy="19950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4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 b="0" i="0" u="none" strike="noStrike" cap="none"/>
          </a:p>
        </p:txBody>
      </p:sp>
      <p:sp>
        <p:nvSpPr>
          <p:cNvPr id="15" name="Google Shape;15;p14"/>
          <p:cNvSpPr txBox="1"/>
          <p:nvPr/>
        </p:nvSpPr>
        <p:spPr>
          <a:xfrm>
            <a:off x="6992471" y="56674"/>
            <a:ext cx="2024583" cy="38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 ExtraBold"/>
              <a:buNone/>
            </a:pPr>
            <a:r>
              <a:rPr lang="he-IL" sz="13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זיהוי ערכים קיצוניים</a:t>
            </a:r>
            <a:endParaRPr sz="1200" b="0" i="0" u="none" strike="noStrike" cap="none" dirty="0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14"/>
          <p:cNvCxnSpPr>
            <a:cxnSpLocks/>
          </p:cNvCxnSpPr>
          <p:nvPr/>
        </p:nvCxnSpPr>
        <p:spPr>
          <a:xfrm>
            <a:off x="7585023" y="445210"/>
            <a:ext cx="1363602" cy="0"/>
          </a:xfrm>
          <a:prstGeom prst="straightConnector1">
            <a:avLst/>
          </a:prstGeom>
          <a:noFill/>
          <a:ln w="952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7710757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1_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/>
          <p:nvPr/>
        </p:nvSpPr>
        <p:spPr>
          <a:xfrm>
            <a:off x="0" y="5051375"/>
            <a:ext cx="9144000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5"/>
          <p:cNvSpPr/>
          <p:nvPr/>
        </p:nvSpPr>
        <p:spPr>
          <a:xfrm>
            <a:off x="-2699" y="2696"/>
            <a:ext cx="3561602" cy="19950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5"/>
          <p:cNvSpPr txBox="1"/>
          <p:nvPr/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21" name="Google Shape;21;p15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5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90167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marR="0" lvl="0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628650" y="4812657"/>
            <a:ext cx="197143" cy="18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marR="0" lvl="0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628650" y="4812657"/>
            <a:ext cx="197143" cy="18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73258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illustrations/search/challenge/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eKVizvYSU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4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5917D3F8-ED3F-4F5F-925F-30D5A71E2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98" y="1158240"/>
            <a:ext cx="4358137" cy="3242201"/>
          </a:xfrm>
          <a:prstGeom prst="rect">
            <a:avLst/>
          </a:prstGeom>
        </p:spPr>
      </p:pic>
      <p:pic>
        <p:nvPicPr>
          <p:cNvPr id="27" name="Google Shape;27;p1" descr="Google Shape;55;p13"/>
          <p:cNvPicPr preferRelativeResize="0"/>
          <p:nvPr/>
        </p:nvPicPr>
        <p:blipFill rotWithShape="1">
          <a:blip r:embed="rId4">
            <a:alphaModFix/>
          </a:blip>
          <a:srcRect l="4362" t="19277" r="4571" b="25722"/>
          <a:stretch/>
        </p:blipFill>
        <p:spPr>
          <a:xfrm>
            <a:off x="6779769" y="477672"/>
            <a:ext cx="1666303" cy="100635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"/>
          <p:cNvSpPr/>
          <p:nvPr/>
        </p:nvSpPr>
        <p:spPr>
          <a:xfrm>
            <a:off x="34755" y="4400441"/>
            <a:ext cx="8937972" cy="6219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1" descr="Google Shape;6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133876">
            <a:off x="7194027" y="3968122"/>
            <a:ext cx="837786" cy="50077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"/>
          <p:cNvSpPr/>
          <p:nvPr/>
        </p:nvSpPr>
        <p:spPr>
          <a:xfrm>
            <a:off x="7450453" y="33410"/>
            <a:ext cx="1585291" cy="5157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28;p1" descr="Google Shape;60;p13">
            <a:extLst>
              <a:ext uri="{FF2B5EF4-FFF2-40B4-BE49-F238E27FC236}">
                <a16:creationId xmlns:a16="http://schemas.microsoft.com/office/drawing/2014/main" id="{69F2BC28-6E07-4999-9E76-EFB4E7A7148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3173668">
            <a:off x="5649963" y="1530371"/>
            <a:ext cx="302879" cy="668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9;p4">
            <a:extLst>
              <a:ext uri="{FF2B5EF4-FFF2-40B4-BE49-F238E27FC236}">
                <a16:creationId xmlns:a16="http://schemas.microsoft.com/office/drawing/2014/main" id="{6D8B3752-C1DD-44A8-93BF-FB114B2B934F}"/>
              </a:ext>
            </a:extLst>
          </p:cNvPr>
          <p:cNvSpPr txBox="1"/>
          <p:nvPr/>
        </p:nvSpPr>
        <p:spPr>
          <a:xfrm>
            <a:off x="5354796" y="2036447"/>
            <a:ext cx="3091276" cy="1279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lang="he-IL" sz="36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אחזור נתונים</a:t>
            </a:r>
            <a:br>
              <a:rPr lang="en-US" sz="36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he-IL" sz="3600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מחזור הנתונים</a:t>
            </a:r>
            <a:endParaRPr sz="1200" b="0" i="0" u="none" strike="noStrike" cap="none" dirty="0">
              <a:solidFill>
                <a:srgbClr val="00AC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10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8" name="Google Shape;84;p4" descr="Google Shape;60;p13">
            <a:extLst>
              <a:ext uri="{FF2B5EF4-FFF2-40B4-BE49-F238E27FC236}">
                <a16:creationId xmlns:a16="http://schemas.microsoft.com/office/drawing/2014/main" id="{1B5E1E76-0F92-4087-9512-676B4E9A4A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6346934" y="296812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9;p2">
            <a:extLst>
              <a:ext uri="{FF2B5EF4-FFF2-40B4-BE49-F238E27FC236}">
                <a16:creationId xmlns:a16="http://schemas.microsoft.com/office/drawing/2014/main" id="{46A24538-18BF-4F1F-ACC7-CE432EDFEE74}"/>
              </a:ext>
            </a:extLst>
          </p:cNvPr>
          <p:cNvSpPr txBox="1"/>
          <p:nvPr/>
        </p:nvSpPr>
        <p:spPr>
          <a:xfrm>
            <a:off x="6305006" y="508132"/>
            <a:ext cx="2408958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he-IL" sz="2800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מה למדנו?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5" name="Google Shape;41;p2">
            <a:extLst>
              <a:ext uri="{FF2B5EF4-FFF2-40B4-BE49-F238E27FC236}">
                <a16:creationId xmlns:a16="http://schemas.microsoft.com/office/drawing/2014/main" id="{0EB45E7A-FF95-4527-A847-40B130CFE0C5}"/>
              </a:ext>
            </a:extLst>
          </p:cNvPr>
          <p:cNvSpPr txBox="1"/>
          <p:nvPr/>
        </p:nvSpPr>
        <p:spPr>
          <a:xfrm>
            <a:off x="2299063" y="1229396"/>
            <a:ext cx="5308923" cy="4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lvl="0" algn="r" rtl="1">
              <a:lnSpc>
                <a:spcPct val="120000"/>
              </a:lnSpc>
            </a:pPr>
            <a:r>
              <a:rPr lang="he-IL" sz="1500" dirty="0">
                <a:solidFill>
                  <a:srgbClr val="232752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"אחזור" הוא פעולה להשגת מידע רלוונטי מתוך מסד נתונים או מאגר </a:t>
            </a:r>
          </a:p>
        </p:txBody>
      </p:sp>
      <p:pic>
        <p:nvPicPr>
          <p:cNvPr id="16" name="Google Shape;42;p2" descr="Image">
            <a:extLst>
              <a:ext uri="{FF2B5EF4-FFF2-40B4-BE49-F238E27FC236}">
                <a16:creationId xmlns:a16="http://schemas.microsoft.com/office/drawing/2014/main" id="{86CA6E29-534D-42A8-847E-77645D3A501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0062" y="1324994"/>
            <a:ext cx="242487" cy="240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44;p2" descr="Image">
            <a:extLst>
              <a:ext uri="{FF2B5EF4-FFF2-40B4-BE49-F238E27FC236}">
                <a16:creationId xmlns:a16="http://schemas.microsoft.com/office/drawing/2014/main" id="{1E6A53DB-771F-49B4-8A34-79F150D4BCA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0062" y="1826875"/>
            <a:ext cx="242487" cy="24053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41;p2">
            <a:extLst>
              <a:ext uri="{FF2B5EF4-FFF2-40B4-BE49-F238E27FC236}">
                <a16:creationId xmlns:a16="http://schemas.microsoft.com/office/drawing/2014/main" id="{5B556EB9-5858-48AF-87FF-24F4126C5E1A}"/>
              </a:ext>
            </a:extLst>
          </p:cNvPr>
          <p:cNvSpPr txBox="1"/>
          <p:nvPr/>
        </p:nvSpPr>
        <p:spPr>
          <a:xfrm>
            <a:off x="2299063" y="1737395"/>
            <a:ext cx="5308923" cy="4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lvl="0" algn="r" rtl="1">
              <a:lnSpc>
                <a:spcPct val="120000"/>
              </a:lnSpc>
            </a:pPr>
            <a:r>
              <a:rPr lang="he-IL" sz="1500" dirty="0">
                <a:solidFill>
                  <a:srgbClr val="232752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פעולת האחזור נקראת גם "שליפה"</a:t>
            </a:r>
          </a:p>
        </p:txBody>
      </p:sp>
      <p:sp>
        <p:nvSpPr>
          <p:cNvPr id="21" name="Google Shape;41;p2">
            <a:extLst>
              <a:ext uri="{FF2B5EF4-FFF2-40B4-BE49-F238E27FC236}">
                <a16:creationId xmlns:a16="http://schemas.microsoft.com/office/drawing/2014/main" id="{846E72FD-F12A-4468-B40D-7F74A5AF6ED4}"/>
              </a:ext>
            </a:extLst>
          </p:cNvPr>
          <p:cNvSpPr txBox="1"/>
          <p:nvPr/>
        </p:nvSpPr>
        <p:spPr>
          <a:xfrm>
            <a:off x="2299063" y="2244958"/>
            <a:ext cx="5308923" cy="69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lvl="0" algn="r" rtl="1">
              <a:lnSpc>
                <a:spcPct val="120000"/>
              </a:lnSpc>
            </a:pPr>
            <a:r>
              <a:rPr lang="he-IL" sz="1500" dirty="0">
                <a:solidFill>
                  <a:srgbClr val="232752"/>
                </a:solidFill>
                <a:latin typeface="Assistant SemiBold" pitchFamily="2" charset="-79"/>
                <a:cs typeface="Assistant SemiBold" pitchFamily="2" charset="-79"/>
                <a:sym typeface="Quattrocento Sans"/>
              </a:rPr>
              <a:t>מנתח נתונים מבצע את פעולת האחזור / השליפה כדי לרכז את הנתונים הרלוונטיים לו למחקר</a:t>
            </a:r>
          </a:p>
        </p:txBody>
      </p:sp>
      <p:pic>
        <p:nvPicPr>
          <p:cNvPr id="22" name="Google Shape;42;p2" descr="Image">
            <a:extLst>
              <a:ext uri="{FF2B5EF4-FFF2-40B4-BE49-F238E27FC236}">
                <a16:creationId xmlns:a16="http://schemas.microsoft.com/office/drawing/2014/main" id="{48A921F6-7B99-4158-835A-DFDBBC0424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0062" y="2349265"/>
            <a:ext cx="242487" cy="240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44;p2" descr="Image">
            <a:extLst>
              <a:ext uri="{FF2B5EF4-FFF2-40B4-BE49-F238E27FC236}">
                <a16:creationId xmlns:a16="http://schemas.microsoft.com/office/drawing/2014/main" id="{837E0813-130E-4257-B235-52CC70E57D6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0062" y="3126132"/>
            <a:ext cx="242487" cy="24053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41;p2">
            <a:extLst>
              <a:ext uri="{FF2B5EF4-FFF2-40B4-BE49-F238E27FC236}">
                <a16:creationId xmlns:a16="http://schemas.microsoft.com/office/drawing/2014/main" id="{348A6234-0433-455C-AF01-9D5004671F5A}"/>
              </a:ext>
            </a:extLst>
          </p:cNvPr>
          <p:cNvSpPr txBox="1"/>
          <p:nvPr/>
        </p:nvSpPr>
        <p:spPr>
          <a:xfrm>
            <a:off x="2299063" y="3029520"/>
            <a:ext cx="5308923" cy="69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lvl="0" algn="r" rtl="1">
              <a:lnSpc>
                <a:spcPct val="120000"/>
              </a:lnSpc>
            </a:pPr>
            <a:r>
              <a:rPr lang="he-IL" sz="1500" dirty="0">
                <a:solidFill>
                  <a:srgbClr val="232752"/>
                </a:solidFill>
                <a:latin typeface="Assistant SemiBold" pitchFamily="2" charset="-79"/>
                <a:cs typeface="Assistant SemiBold" pitchFamily="2" charset="-79"/>
                <a:sym typeface="Quattrocento Sans"/>
              </a:rPr>
              <a:t>סקרנו את הכלים לאחזור נתונים שנשתמש בהם בלימודים וכן כלים פופולריים ונפוצים במשק לאחזור נתונים</a:t>
            </a:r>
          </a:p>
        </p:txBody>
      </p:sp>
      <p:sp>
        <p:nvSpPr>
          <p:cNvPr id="25" name="Google Shape;41;p2">
            <a:extLst>
              <a:ext uri="{FF2B5EF4-FFF2-40B4-BE49-F238E27FC236}">
                <a16:creationId xmlns:a16="http://schemas.microsoft.com/office/drawing/2014/main" id="{505FD62F-A10F-4DB7-9D96-E7326CC0E128}"/>
              </a:ext>
            </a:extLst>
          </p:cNvPr>
          <p:cNvSpPr txBox="1"/>
          <p:nvPr/>
        </p:nvSpPr>
        <p:spPr>
          <a:xfrm>
            <a:off x="1889761" y="3917452"/>
            <a:ext cx="5364478" cy="8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lvl="0" algn="ctr" rtl="1">
              <a:lnSpc>
                <a:spcPct val="120000"/>
              </a:lnSpc>
              <a:buClr>
                <a:schemeClr val="dk1"/>
              </a:buClr>
            </a:pPr>
            <a:r>
              <a:rPr lang="he-IL" sz="1800" b="1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Quattrocento Sans"/>
              </a:rPr>
              <a:t>מהו לדעתכם יתרון נוסף ומשמעותי בפעולת אחזור הנתונים לטובת הפקת התובנות למחקר נתונים? </a:t>
            </a:r>
          </a:p>
        </p:txBody>
      </p:sp>
    </p:spTree>
    <p:extLst>
      <p:ext uri="{BB962C8B-B14F-4D97-AF65-F5344CB8AC3E}">
        <p14:creationId xmlns:p14="http://schemas.microsoft.com/office/powerpoint/2010/main" val="969726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218;g19a9836952c_0_49">
            <a:extLst>
              <a:ext uri="{FF2B5EF4-FFF2-40B4-BE49-F238E27FC236}">
                <a16:creationId xmlns:a16="http://schemas.microsoft.com/office/drawing/2014/main" id="{A2CBACC5-5607-4474-8AAF-DE03E3C3CE4E}"/>
              </a:ext>
            </a:extLst>
          </p:cNvPr>
          <p:cNvSpPr/>
          <p:nvPr/>
        </p:nvSpPr>
        <p:spPr>
          <a:xfrm>
            <a:off x="1793965" y="2528179"/>
            <a:ext cx="5460274" cy="1111976"/>
          </a:xfrm>
          <a:prstGeom prst="roundRect">
            <a:avLst>
              <a:gd name="adj" fmla="val 7611"/>
            </a:avLst>
          </a:prstGeom>
          <a:solidFill>
            <a:srgbClr val="23275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11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8" name="Google Shape;84;p4" descr="Google Shape;60;p13">
            <a:extLst>
              <a:ext uri="{FF2B5EF4-FFF2-40B4-BE49-F238E27FC236}">
                <a16:creationId xmlns:a16="http://schemas.microsoft.com/office/drawing/2014/main" id="{1B5E1E76-0F92-4087-9512-676B4E9A4A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6346934" y="296812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9;p2">
            <a:extLst>
              <a:ext uri="{FF2B5EF4-FFF2-40B4-BE49-F238E27FC236}">
                <a16:creationId xmlns:a16="http://schemas.microsoft.com/office/drawing/2014/main" id="{46A24538-18BF-4F1F-ACC7-CE432EDFEE74}"/>
              </a:ext>
            </a:extLst>
          </p:cNvPr>
          <p:cNvSpPr txBox="1"/>
          <p:nvPr/>
        </p:nvSpPr>
        <p:spPr>
          <a:xfrm>
            <a:off x="6305006" y="508132"/>
            <a:ext cx="2408958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he-IL" sz="2800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אחזור נתונים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4" name="Google Shape;41;p2">
            <a:extLst>
              <a:ext uri="{FF2B5EF4-FFF2-40B4-BE49-F238E27FC236}">
                <a16:creationId xmlns:a16="http://schemas.microsoft.com/office/drawing/2014/main" id="{E7043AFD-17B7-48B2-9376-DAEA95081EF2}"/>
              </a:ext>
            </a:extLst>
          </p:cNvPr>
          <p:cNvSpPr txBox="1"/>
          <p:nvPr/>
        </p:nvSpPr>
        <p:spPr>
          <a:xfrm>
            <a:off x="1889761" y="1304881"/>
            <a:ext cx="5364478" cy="8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lvl="0" algn="ctr" rtl="1">
              <a:lnSpc>
                <a:spcPct val="120000"/>
              </a:lnSpc>
              <a:buClr>
                <a:schemeClr val="dk1"/>
              </a:buClr>
            </a:pPr>
            <a:r>
              <a:rPr lang="he-IL" sz="1800" b="1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Quattrocento Sans"/>
              </a:rPr>
              <a:t>מהו לדעתכם יתרון נוסף ומשמעותי בפעולת אחזור הנתונים לטובת הפקת התובנות למחקר נתונים? </a:t>
            </a:r>
          </a:p>
        </p:txBody>
      </p:sp>
      <p:sp>
        <p:nvSpPr>
          <p:cNvPr id="17" name="Google Shape;41;p2">
            <a:extLst>
              <a:ext uri="{FF2B5EF4-FFF2-40B4-BE49-F238E27FC236}">
                <a16:creationId xmlns:a16="http://schemas.microsoft.com/office/drawing/2014/main" id="{EAF8ED17-C625-4EB3-954D-CC818370C95D}"/>
              </a:ext>
            </a:extLst>
          </p:cNvPr>
          <p:cNvSpPr txBox="1"/>
          <p:nvPr/>
        </p:nvSpPr>
        <p:spPr>
          <a:xfrm>
            <a:off x="1889761" y="2571750"/>
            <a:ext cx="5364478" cy="102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lvl="0" algn="ctr" rtl="1">
              <a:lnSpc>
                <a:spcPct val="120000"/>
              </a:lnSpc>
            </a:pPr>
            <a:r>
              <a:rPr lang="he-IL" sz="2400" b="1" dirty="0">
                <a:solidFill>
                  <a:schemeClr val="bg1"/>
                </a:solidFill>
                <a:latin typeface="Assistant ExtraBold" pitchFamily="2" charset="-79"/>
                <a:ea typeface="Quattrocento Sans"/>
                <a:cs typeface="Assistant ExtraBold" pitchFamily="2" charset="-79"/>
                <a:sym typeface="Quattrocento Sans"/>
              </a:rPr>
              <a:t>ארגון וסידור נתונים מפוזרים - </a:t>
            </a:r>
          </a:p>
          <a:p>
            <a:pPr lvl="0" algn="ctr" rtl="1">
              <a:lnSpc>
                <a:spcPct val="120000"/>
              </a:lnSpc>
            </a:pPr>
            <a:r>
              <a:rPr lang="he-IL" sz="2400" b="1" dirty="0">
                <a:solidFill>
                  <a:schemeClr val="bg1"/>
                </a:solidFill>
                <a:latin typeface="Assistant ExtraBold" pitchFamily="2" charset="-79"/>
                <a:ea typeface="Quattrocento Sans"/>
                <a:cs typeface="Assistant ExtraBold" pitchFamily="2" charset="-79"/>
                <a:sym typeface="Quattrocento Sans"/>
              </a:rPr>
              <a:t>עשוי לייצר ערך עצום להפקת התובנות</a:t>
            </a:r>
          </a:p>
        </p:txBody>
      </p:sp>
    </p:spTree>
    <p:extLst>
      <p:ext uri="{BB962C8B-B14F-4D97-AF65-F5344CB8AC3E}">
        <p14:creationId xmlns:p14="http://schemas.microsoft.com/office/powerpoint/2010/main" val="1912098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"/>
          <p:cNvSpPr txBox="1"/>
          <p:nvPr/>
        </p:nvSpPr>
        <p:spPr>
          <a:xfrm>
            <a:off x="-628652" y="955187"/>
            <a:ext cx="10322723" cy="208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500"/>
              <a:buFont typeface="Assistant ExtraBold"/>
              <a:buNone/>
            </a:pPr>
            <a:r>
              <a:rPr lang="en-US" sz="11500" b="0" i="0" u="none" strike="noStrike" cap="none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sp>
        <p:nvSpPr>
          <p:cNvPr id="275" name="Google Shape;275;p12"/>
          <p:cNvSpPr txBox="1"/>
          <p:nvPr/>
        </p:nvSpPr>
        <p:spPr>
          <a:xfrm>
            <a:off x="914400" y="2629764"/>
            <a:ext cx="7235200" cy="800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4000"/>
              <a:buFont typeface="Assistant ExtraBold"/>
              <a:buNone/>
            </a:pPr>
            <a:r>
              <a:rPr lang="en-US" sz="4000" b="0" i="0" u="none" strike="noStrike" cap="none" dirty="0" err="1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ניתוח</a:t>
            </a:r>
            <a:r>
              <a:rPr lang="en-US" sz="4000" b="0" i="0" u="none" strike="noStrike" cap="none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</a:t>
            </a:r>
            <a:r>
              <a:rPr lang="en-US" sz="4000" b="0" i="0" u="none" strike="noStrike" cap="none" dirty="0" err="1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נתונים</a:t>
            </a:r>
            <a:r>
              <a:rPr lang="en-US" sz="4000" b="0" i="0" u="none" strike="noStrike" cap="none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</a:t>
            </a:r>
            <a:r>
              <a:rPr lang="en-US" sz="4000" b="0" i="0" u="none" strike="noStrike" cap="none" dirty="0" err="1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לומדים</a:t>
            </a:r>
            <a:r>
              <a:rPr lang="he-IL" sz="4000" b="0" i="0" u="none" strike="noStrike" cap="none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בעיקר בידיים</a:t>
            </a:r>
            <a:endParaRPr dirty="0"/>
          </a:p>
        </p:txBody>
      </p:sp>
      <p:sp>
        <p:nvSpPr>
          <p:cNvPr id="276" name="Google Shape;276;p12"/>
          <p:cNvSpPr/>
          <p:nvPr/>
        </p:nvSpPr>
        <p:spPr>
          <a:xfrm>
            <a:off x="-5125" y="5051375"/>
            <a:ext cx="9144001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7" name="Google Shape;277;p12"/>
          <p:cNvCxnSpPr/>
          <p:nvPr/>
        </p:nvCxnSpPr>
        <p:spPr>
          <a:xfrm>
            <a:off x="3923450" y="4537270"/>
            <a:ext cx="1217102" cy="3"/>
          </a:xfrm>
          <a:prstGeom prst="straightConnector1">
            <a:avLst/>
          </a:prstGeom>
          <a:noFill/>
          <a:ln w="2857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278" name="Google Shape;278;p12" descr="Google Shape;43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843806">
            <a:off x="677122" y="482124"/>
            <a:ext cx="428727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2" descr="Google Shape;44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33876">
            <a:off x="7538791" y="537309"/>
            <a:ext cx="1117045" cy="667702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2"/>
          <p:cNvSpPr txBox="1"/>
          <p:nvPr/>
        </p:nvSpPr>
        <p:spPr>
          <a:xfrm>
            <a:off x="1090225" y="3041269"/>
            <a:ext cx="6873300" cy="107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5400"/>
              <a:buFont typeface="Assistant ExtraBold"/>
              <a:buNone/>
            </a:pPr>
            <a:r>
              <a:rPr lang="en-US" sz="5400" b="0" i="0" u="none" strike="noStrike" cap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pic>
        <p:nvPicPr>
          <p:cNvPr id="281" name="Google Shape;281;p12" descr="Google Shape;44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50" y="862573"/>
            <a:ext cx="1929253" cy="15534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7528DD-E036-4D60-8217-6F8D06EEB7D9}"/>
              </a:ext>
            </a:extLst>
          </p:cNvPr>
          <p:cNvSpPr txBox="1"/>
          <p:nvPr/>
        </p:nvSpPr>
        <p:spPr>
          <a:xfrm>
            <a:off x="797368" y="4553065"/>
            <a:ext cx="6616931" cy="50013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1" anchor="t">
            <a:spAutoFit/>
          </a:bodyPr>
          <a:lstStyle/>
          <a:p>
            <a:pPr algn="ctr" rtl="1"/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כל התמונות במצגת נלקחו מאתר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.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Quattrocento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https://pixabay.com/illustrations/search/challenge/</a:t>
            </a:r>
            <a:endParaRPr lang="he-IL" dirty="0">
              <a:solidFill>
                <a:srgbClr val="918D8E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ctr" rtl="1"/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Quattrocento Sans"/>
              </a:rPr>
              <a:t>כלל דמויות המדענים במצגת נלקחו מחברת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Quattrocento Sans"/>
              </a:rPr>
              <a:t>G-STAT</a:t>
            </a:r>
          </a:p>
        </p:txBody>
      </p:sp>
      <p:pic>
        <p:nvPicPr>
          <p:cNvPr id="11" name="Google Shape;213;p12" descr="G-STAT | LinkedIn">
            <a:extLst>
              <a:ext uri="{FF2B5EF4-FFF2-40B4-BE49-F238E27FC236}">
                <a16:creationId xmlns:a16="http://schemas.microsoft.com/office/drawing/2014/main" id="{3A3D1C5D-D862-4249-B6CA-5922895B276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13054" b="17014"/>
          <a:stretch/>
        </p:blipFill>
        <p:spPr>
          <a:xfrm>
            <a:off x="7225555" y="4511839"/>
            <a:ext cx="737969" cy="51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2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39" name="Google Shape;74;p3" descr="Google Shape;91;p14">
            <a:extLst>
              <a:ext uri="{FF2B5EF4-FFF2-40B4-BE49-F238E27FC236}">
                <a16:creationId xmlns:a16="http://schemas.microsoft.com/office/drawing/2014/main" id="{6D50657B-B873-4721-A2B7-FA7BFD1438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4087" y="2144184"/>
            <a:ext cx="309419" cy="28008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75;p3">
            <a:extLst>
              <a:ext uri="{FF2B5EF4-FFF2-40B4-BE49-F238E27FC236}">
                <a16:creationId xmlns:a16="http://schemas.microsoft.com/office/drawing/2014/main" id="{E45E6935-DAD5-45D6-BF3E-2AEE51EAC61B}"/>
              </a:ext>
            </a:extLst>
          </p:cNvPr>
          <p:cNvSpPr/>
          <p:nvPr/>
        </p:nvSpPr>
        <p:spPr>
          <a:xfrm>
            <a:off x="3917245" y="2129769"/>
            <a:ext cx="1391400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 w="9525" cap="flat" cmpd="sng">
            <a:solidFill>
              <a:srgbClr val="D9D9D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41" name="Google Shape;76;p3" descr="Google Shape;136;p15">
            <a:extLst>
              <a:ext uri="{FF2B5EF4-FFF2-40B4-BE49-F238E27FC236}">
                <a16:creationId xmlns:a16="http://schemas.microsoft.com/office/drawing/2014/main" id="{F4E2E4F6-15A6-4B8C-85F8-532A46A83D1A}"/>
              </a:ext>
            </a:extLst>
          </p:cNvPr>
          <p:cNvPicPr preferRelativeResize="0"/>
          <p:nvPr/>
        </p:nvPicPr>
        <p:blipFill rotWithShape="1">
          <a:blip r:embed="rId4">
            <a:alphaModFix amt="30000"/>
          </a:blip>
          <a:srcRect/>
          <a:stretch/>
        </p:blipFill>
        <p:spPr>
          <a:xfrm>
            <a:off x="4631864" y="1867847"/>
            <a:ext cx="1128479" cy="105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77;p3" descr="Google Shape;137;p15">
            <a:extLst>
              <a:ext uri="{FF2B5EF4-FFF2-40B4-BE49-F238E27FC236}">
                <a16:creationId xmlns:a16="http://schemas.microsoft.com/office/drawing/2014/main" id="{2C4BFA59-0457-46E5-8565-19F6F4E38833}"/>
              </a:ext>
            </a:extLst>
          </p:cNvPr>
          <p:cNvPicPr preferRelativeResize="0"/>
          <p:nvPr/>
        </p:nvPicPr>
        <p:blipFill rotWithShape="1">
          <a:blip r:embed="rId5">
            <a:alphaModFix amt="30000"/>
          </a:blip>
          <a:srcRect/>
          <a:stretch/>
        </p:blipFill>
        <p:spPr>
          <a:xfrm>
            <a:off x="3598938" y="2544231"/>
            <a:ext cx="1093658" cy="77265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78;p3">
            <a:extLst>
              <a:ext uri="{FF2B5EF4-FFF2-40B4-BE49-F238E27FC236}">
                <a16:creationId xmlns:a16="http://schemas.microsoft.com/office/drawing/2014/main" id="{B256008D-F1F8-4653-A1FF-A9A0FE96E83C}"/>
              </a:ext>
            </a:extLst>
          </p:cNvPr>
          <p:cNvSpPr txBox="1"/>
          <p:nvPr/>
        </p:nvSpPr>
        <p:spPr>
          <a:xfrm>
            <a:off x="4066147" y="2313521"/>
            <a:ext cx="1093800" cy="59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DCDCD"/>
              </a:buClr>
              <a:buSzPts val="1200"/>
              <a:buFont typeface="Assistant ExtraBold"/>
              <a:buNone/>
            </a:pPr>
            <a:r>
              <a:rPr lang="iw-IL" sz="1200" b="0" i="0" u="none" strike="noStrike" cap="none" dirty="0">
                <a:solidFill>
                  <a:srgbClr val="CDCDCD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אינפואתיקה</a:t>
            </a:r>
            <a:endParaRPr lang="he-IL" sz="1200" b="0" i="0" u="none" strike="noStrike" cap="none" dirty="0">
              <a:solidFill>
                <a:srgbClr val="CDCDCD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0" marR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DCDCD"/>
              </a:buClr>
              <a:buSzPts val="1200"/>
              <a:buFont typeface="Assistant ExtraBold"/>
              <a:buNone/>
            </a:pPr>
            <a:r>
              <a:rPr lang="he-IL" sz="1200" dirty="0">
                <a:solidFill>
                  <a:srgbClr val="CDCDCD"/>
                </a:solidFill>
                <a:latin typeface="Assistant ExtraBold"/>
                <a:cs typeface="Assistant ExtraBold"/>
                <a:sym typeface="Assistant ExtraBold"/>
              </a:rPr>
              <a:t>וניהול ידע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79;p3">
            <a:extLst>
              <a:ext uri="{FF2B5EF4-FFF2-40B4-BE49-F238E27FC236}">
                <a16:creationId xmlns:a16="http://schemas.microsoft.com/office/drawing/2014/main" id="{6F7C4DB4-704B-437F-BA88-02E2582A1FF3}"/>
              </a:ext>
            </a:extLst>
          </p:cNvPr>
          <p:cNvSpPr/>
          <p:nvPr/>
        </p:nvSpPr>
        <p:spPr>
          <a:xfrm>
            <a:off x="1533150" y="889065"/>
            <a:ext cx="6077700" cy="3154500"/>
          </a:xfrm>
          <a:prstGeom prst="ellipse">
            <a:avLst/>
          </a:prstGeom>
          <a:noFill/>
          <a:ln w="19050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45" name="Google Shape;80;p3" descr="Google Shape;108;p15">
            <a:extLst>
              <a:ext uri="{FF2B5EF4-FFF2-40B4-BE49-F238E27FC236}">
                <a16:creationId xmlns:a16="http://schemas.microsoft.com/office/drawing/2014/main" id="{B3AC733E-42D1-44EC-BAAA-44E3122DB9DA}"/>
              </a:ext>
            </a:extLst>
          </p:cNvPr>
          <p:cNvPicPr preferRelativeResize="0"/>
          <p:nvPr/>
        </p:nvPicPr>
        <p:blipFill rotWithShape="1">
          <a:blip r:embed="rId6">
            <a:alphaModFix amt="30000"/>
          </a:blip>
          <a:srcRect/>
          <a:stretch/>
        </p:blipFill>
        <p:spPr>
          <a:xfrm>
            <a:off x="3676244" y="2192070"/>
            <a:ext cx="450136" cy="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82;p3">
            <a:extLst>
              <a:ext uri="{FF2B5EF4-FFF2-40B4-BE49-F238E27FC236}">
                <a16:creationId xmlns:a16="http://schemas.microsoft.com/office/drawing/2014/main" id="{2EC07694-414A-472C-8BB7-E166B2F14C40}"/>
              </a:ext>
            </a:extLst>
          </p:cNvPr>
          <p:cNvSpPr/>
          <p:nvPr/>
        </p:nvSpPr>
        <p:spPr>
          <a:xfrm>
            <a:off x="3942908" y="471225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>
              <a:buSzPts val="1400"/>
            </a:pPr>
            <a:endParaRPr>
              <a:latin typeface="Assistant"/>
              <a:cs typeface="Assistant"/>
              <a:sym typeface="Assistant"/>
            </a:endParaRPr>
          </a:p>
        </p:txBody>
      </p:sp>
      <p:sp>
        <p:nvSpPr>
          <p:cNvPr id="54" name="Google Shape;86;p3">
            <a:extLst>
              <a:ext uri="{FF2B5EF4-FFF2-40B4-BE49-F238E27FC236}">
                <a16:creationId xmlns:a16="http://schemas.microsoft.com/office/drawing/2014/main" id="{2F144D64-3336-422E-96E4-81C331851199}"/>
              </a:ext>
            </a:extLst>
          </p:cNvPr>
          <p:cNvSpPr/>
          <p:nvPr/>
        </p:nvSpPr>
        <p:spPr>
          <a:xfrm>
            <a:off x="5637255" y="792514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5" name="Google Shape;87;p3">
            <a:extLst>
              <a:ext uri="{FF2B5EF4-FFF2-40B4-BE49-F238E27FC236}">
                <a16:creationId xmlns:a16="http://schemas.microsoft.com/office/drawing/2014/main" id="{36627861-2F7E-4385-80EB-CB429846A70C}"/>
              </a:ext>
            </a:extLst>
          </p:cNvPr>
          <p:cNvSpPr/>
          <p:nvPr/>
        </p:nvSpPr>
        <p:spPr>
          <a:xfrm>
            <a:off x="2164970" y="827904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6" name="Google Shape;88;p3">
            <a:extLst>
              <a:ext uri="{FF2B5EF4-FFF2-40B4-BE49-F238E27FC236}">
                <a16:creationId xmlns:a16="http://schemas.microsoft.com/office/drawing/2014/main" id="{C08D9483-5794-4D6B-A653-2C897B3C48C8}"/>
              </a:ext>
            </a:extLst>
          </p:cNvPr>
          <p:cNvSpPr/>
          <p:nvPr/>
        </p:nvSpPr>
        <p:spPr>
          <a:xfrm>
            <a:off x="976487" y="1911672"/>
            <a:ext cx="1391401" cy="917700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7" name="Google Shape;89;p3">
            <a:extLst>
              <a:ext uri="{FF2B5EF4-FFF2-40B4-BE49-F238E27FC236}">
                <a16:creationId xmlns:a16="http://schemas.microsoft.com/office/drawing/2014/main" id="{D54A50E4-117B-446F-8566-4A6615A6316B}"/>
              </a:ext>
            </a:extLst>
          </p:cNvPr>
          <p:cNvSpPr/>
          <p:nvPr/>
        </p:nvSpPr>
        <p:spPr>
          <a:xfrm>
            <a:off x="1504716" y="3047470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8" name="Google Shape;90;p3">
            <a:extLst>
              <a:ext uri="{FF2B5EF4-FFF2-40B4-BE49-F238E27FC236}">
                <a16:creationId xmlns:a16="http://schemas.microsoft.com/office/drawing/2014/main" id="{1D6789DA-9131-43C8-A502-FEFC5F5BE1BA}"/>
              </a:ext>
            </a:extLst>
          </p:cNvPr>
          <p:cNvSpPr/>
          <p:nvPr/>
        </p:nvSpPr>
        <p:spPr>
          <a:xfrm>
            <a:off x="3053440" y="3732394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60" name="Google Shape;92;p3" descr="Google Shape;131;p15">
            <a:extLst>
              <a:ext uri="{FF2B5EF4-FFF2-40B4-BE49-F238E27FC236}">
                <a16:creationId xmlns:a16="http://schemas.microsoft.com/office/drawing/2014/main" id="{A098A204-FA77-4D4C-B8FC-34EF308D5C96}"/>
              </a:ext>
            </a:extLst>
          </p:cNvPr>
          <p:cNvPicPr preferRelativeResize="0"/>
          <p:nvPr/>
        </p:nvPicPr>
        <p:blipFill rotWithShape="1">
          <a:blip r:embed="rId7">
            <a:alphaModFix amt="30000"/>
          </a:blip>
          <a:srcRect/>
          <a:stretch/>
        </p:blipFill>
        <p:spPr>
          <a:xfrm>
            <a:off x="6156623" y="924473"/>
            <a:ext cx="352650" cy="31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93;p3" descr="Google Shape;132;p15">
            <a:extLst>
              <a:ext uri="{FF2B5EF4-FFF2-40B4-BE49-F238E27FC236}">
                <a16:creationId xmlns:a16="http://schemas.microsoft.com/office/drawing/2014/main" id="{F3882C94-CAD1-4896-8C3D-982D2039E960}"/>
              </a:ext>
            </a:extLst>
          </p:cNvPr>
          <p:cNvPicPr preferRelativeResize="0"/>
          <p:nvPr/>
        </p:nvPicPr>
        <p:blipFill rotWithShape="1">
          <a:blip r:embed="rId8">
            <a:alphaModFix amt="30000"/>
          </a:blip>
          <a:srcRect/>
          <a:stretch/>
        </p:blipFill>
        <p:spPr>
          <a:xfrm>
            <a:off x="2672981" y="952070"/>
            <a:ext cx="375370" cy="339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94;p3" descr="Google Shape;133;p15">
            <a:extLst>
              <a:ext uri="{FF2B5EF4-FFF2-40B4-BE49-F238E27FC236}">
                <a16:creationId xmlns:a16="http://schemas.microsoft.com/office/drawing/2014/main" id="{2605D778-A796-408C-BF8F-E5182DEF382A}"/>
              </a:ext>
            </a:extLst>
          </p:cNvPr>
          <p:cNvPicPr preferRelativeResize="0"/>
          <p:nvPr/>
        </p:nvPicPr>
        <p:blipFill rotWithShape="1">
          <a:blip r:embed="rId9">
            <a:alphaModFix amt="30000"/>
          </a:blip>
          <a:srcRect/>
          <a:stretch/>
        </p:blipFill>
        <p:spPr>
          <a:xfrm>
            <a:off x="1512503" y="2062400"/>
            <a:ext cx="319221" cy="28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96;p3" descr="Google Shape;143;p15">
            <a:extLst>
              <a:ext uri="{FF2B5EF4-FFF2-40B4-BE49-F238E27FC236}">
                <a16:creationId xmlns:a16="http://schemas.microsoft.com/office/drawing/2014/main" id="{8E63E265-9B29-4076-8FC8-C11B5209F2C8}"/>
              </a:ext>
            </a:extLst>
          </p:cNvPr>
          <p:cNvPicPr preferRelativeResize="0"/>
          <p:nvPr/>
        </p:nvPicPr>
        <p:blipFill rotWithShape="1">
          <a:blip r:embed="rId10">
            <a:alphaModFix amt="30000"/>
          </a:blip>
          <a:srcRect/>
          <a:stretch/>
        </p:blipFill>
        <p:spPr>
          <a:xfrm>
            <a:off x="4462276" y="653950"/>
            <a:ext cx="352632" cy="3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97;p3" descr="תמונה 2">
            <a:extLst>
              <a:ext uri="{FF2B5EF4-FFF2-40B4-BE49-F238E27FC236}">
                <a16:creationId xmlns:a16="http://schemas.microsoft.com/office/drawing/2014/main" id="{3130510E-02E4-4B26-8546-E7EAFCCFDEB2}"/>
              </a:ext>
            </a:extLst>
          </p:cNvPr>
          <p:cNvPicPr preferRelativeResize="0"/>
          <p:nvPr/>
        </p:nvPicPr>
        <p:blipFill rotWithShape="1">
          <a:blip r:embed="rId11">
            <a:alphaModFix amt="30000"/>
          </a:blip>
          <a:srcRect/>
          <a:stretch/>
        </p:blipFill>
        <p:spPr>
          <a:xfrm>
            <a:off x="2019139" y="3195225"/>
            <a:ext cx="330672" cy="31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100;p3" descr="תמונה 169">
            <a:extLst>
              <a:ext uri="{FF2B5EF4-FFF2-40B4-BE49-F238E27FC236}">
                <a16:creationId xmlns:a16="http://schemas.microsoft.com/office/drawing/2014/main" id="{DAD305BF-7E9A-49EC-BD04-C9BAB1BF9057}"/>
              </a:ext>
            </a:extLst>
          </p:cNvPr>
          <p:cNvPicPr preferRelativeResize="0"/>
          <p:nvPr/>
        </p:nvPicPr>
        <p:blipFill rotWithShape="1">
          <a:blip r:embed="rId12">
            <a:alphaModFix amt="30415"/>
          </a:blip>
          <a:srcRect/>
          <a:stretch/>
        </p:blipFill>
        <p:spPr>
          <a:xfrm>
            <a:off x="3572795" y="3841190"/>
            <a:ext cx="352663" cy="31922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104;p3">
            <a:extLst>
              <a:ext uri="{FF2B5EF4-FFF2-40B4-BE49-F238E27FC236}">
                <a16:creationId xmlns:a16="http://schemas.microsoft.com/office/drawing/2014/main" id="{E40F50FB-596A-481E-8B5A-5CCB85A8E304}"/>
              </a:ext>
            </a:extLst>
          </p:cNvPr>
          <p:cNvSpPr txBox="1"/>
          <p:nvPr/>
        </p:nvSpPr>
        <p:spPr>
          <a:xfrm>
            <a:off x="5786061" y="1201527"/>
            <a:ext cx="1093801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איתור וזיהוי </a:t>
            </a:r>
            <a:b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מקורות נתונים</a:t>
            </a:r>
            <a:endParaRPr sz="1050" b="1" i="0" u="none" strike="noStrike" cap="non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0" name="Google Shape;105;p3">
            <a:extLst>
              <a:ext uri="{FF2B5EF4-FFF2-40B4-BE49-F238E27FC236}">
                <a16:creationId xmlns:a16="http://schemas.microsoft.com/office/drawing/2014/main" id="{9E91A57C-FD3B-4FAF-B3B4-FB4B12B0D82B}"/>
              </a:ext>
            </a:extLst>
          </p:cNvPr>
          <p:cNvSpPr txBox="1"/>
          <p:nvPr/>
        </p:nvSpPr>
        <p:spPr>
          <a:xfrm>
            <a:off x="4091713" y="953232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rtl="1">
              <a:buClr>
                <a:srgbClr val="B7B7B7"/>
              </a:buClr>
              <a:buSzPts val="1050"/>
              <a:buFont typeface="Assistant"/>
              <a:buNone/>
              <a:defRPr sz="1050" b="1">
                <a:solidFill>
                  <a:srgbClr val="B7B7B7"/>
                </a:solidFill>
                <a:latin typeface="Assistant"/>
                <a:ea typeface="Assistant"/>
                <a:cs typeface="Assistant"/>
              </a:defRPr>
            </a:lvl1pPr>
          </a:lstStyle>
          <a:p>
            <a:r>
              <a:rPr lang="iw-IL" dirty="0">
                <a:sym typeface="Assistant"/>
              </a:rPr>
              <a:t>הגדרת הבעיה</a:t>
            </a:r>
            <a:endParaRPr dirty="0">
              <a:sym typeface="Assistant"/>
            </a:endParaRPr>
          </a:p>
        </p:txBody>
      </p:sp>
      <p:sp>
        <p:nvSpPr>
          <p:cNvPr id="71" name="Google Shape;106;p3">
            <a:extLst>
              <a:ext uri="{FF2B5EF4-FFF2-40B4-BE49-F238E27FC236}">
                <a16:creationId xmlns:a16="http://schemas.microsoft.com/office/drawing/2014/main" id="{36A87F28-ADB3-4DEF-99E0-F6A4183707B0}"/>
              </a:ext>
            </a:extLst>
          </p:cNvPr>
          <p:cNvSpPr txBox="1"/>
          <p:nvPr/>
        </p:nvSpPr>
        <p:spPr>
          <a:xfrm>
            <a:off x="2313776" y="1319478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 dirty="0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משוב</a:t>
            </a:r>
            <a:r>
              <a:rPr lang="he-IL" sz="1050" b="1" i="0" u="none" strike="noStrike" cap="none" dirty="0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 וניהול ידע</a:t>
            </a:r>
            <a:endParaRPr sz="1050" b="1" i="0" u="none" strike="noStrike" cap="none" dirty="0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2" name="Google Shape;107;p3">
            <a:extLst>
              <a:ext uri="{FF2B5EF4-FFF2-40B4-BE49-F238E27FC236}">
                <a16:creationId xmlns:a16="http://schemas.microsoft.com/office/drawing/2014/main" id="{3D2C763F-4025-4C2D-B44B-A89A018F5C1E}"/>
              </a:ext>
            </a:extLst>
          </p:cNvPr>
          <p:cNvSpPr txBox="1"/>
          <p:nvPr/>
        </p:nvSpPr>
        <p:spPr>
          <a:xfrm>
            <a:off x="1125294" y="2359703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 dirty="0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קבלת החלטות</a:t>
            </a:r>
            <a:endParaRPr sz="1050" b="1" i="0" u="none" strike="noStrike" cap="none" dirty="0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3" name="Google Shape;108;p3">
            <a:extLst>
              <a:ext uri="{FF2B5EF4-FFF2-40B4-BE49-F238E27FC236}">
                <a16:creationId xmlns:a16="http://schemas.microsoft.com/office/drawing/2014/main" id="{20394538-CCBC-44A5-9CDC-C441E9E21589}"/>
              </a:ext>
            </a:extLst>
          </p:cNvPr>
          <p:cNvSpPr txBox="1"/>
          <p:nvPr/>
        </p:nvSpPr>
        <p:spPr>
          <a:xfrm>
            <a:off x="1653523" y="3505822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פרזנטציה</a:t>
            </a:r>
            <a:endParaRPr sz="1050" b="1" i="0" u="none" strike="noStrike" cap="non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4" name="Google Shape;109;p3">
            <a:extLst>
              <a:ext uri="{FF2B5EF4-FFF2-40B4-BE49-F238E27FC236}">
                <a16:creationId xmlns:a16="http://schemas.microsoft.com/office/drawing/2014/main" id="{5B6C8ADF-5576-4ADF-A414-B0520C37F7B0}"/>
              </a:ext>
            </a:extLst>
          </p:cNvPr>
          <p:cNvSpPr txBox="1"/>
          <p:nvPr/>
        </p:nvSpPr>
        <p:spPr>
          <a:xfrm>
            <a:off x="3046723" y="4137911"/>
            <a:ext cx="1400176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עיבוד, ניתוח נתונים וויזואליזציה</a:t>
            </a:r>
            <a:endParaRPr sz="1050" b="1" i="0" u="none" strike="noStrike" cap="non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5" name="Google Shape;90;p3">
            <a:extLst>
              <a:ext uri="{FF2B5EF4-FFF2-40B4-BE49-F238E27FC236}">
                <a16:creationId xmlns:a16="http://schemas.microsoft.com/office/drawing/2014/main" id="{1F737589-0D09-4259-A9AE-A1A08CA88D70}"/>
              </a:ext>
            </a:extLst>
          </p:cNvPr>
          <p:cNvSpPr/>
          <p:nvPr/>
        </p:nvSpPr>
        <p:spPr>
          <a:xfrm>
            <a:off x="4795811" y="3732394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36" name="Google Shape;100;p3">
            <a:extLst>
              <a:ext uri="{FF2B5EF4-FFF2-40B4-BE49-F238E27FC236}">
                <a16:creationId xmlns:a16="http://schemas.microsoft.com/office/drawing/2014/main" id="{E36F71CA-8093-42D0-B43A-B89BF0F86DFE}"/>
              </a:ext>
            </a:extLst>
          </p:cNvPr>
          <p:cNvPicPr preferRelativeResize="0"/>
          <p:nvPr/>
        </p:nvPicPr>
        <p:blipFill>
          <a:blip r:embed="rId13">
            <a:alphaModFix amt="30415"/>
          </a:blip>
          <a:stretch>
            <a:fillRect/>
          </a:stretch>
        </p:blipFill>
        <p:spPr>
          <a:xfrm>
            <a:off x="5315166" y="3846380"/>
            <a:ext cx="352663" cy="30884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109;p3">
            <a:extLst>
              <a:ext uri="{FF2B5EF4-FFF2-40B4-BE49-F238E27FC236}">
                <a16:creationId xmlns:a16="http://schemas.microsoft.com/office/drawing/2014/main" id="{4C924E85-6349-48AD-A5DF-FDFE9792FDA2}"/>
              </a:ext>
            </a:extLst>
          </p:cNvPr>
          <p:cNvSpPr txBox="1"/>
          <p:nvPr/>
        </p:nvSpPr>
        <p:spPr>
          <a:xfrm>
            <a:off x="4789094" y="4137911"/>
            <a:ext cx="1400176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 dirty="0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עיבוד, ניתוח נתונים וויזואליזציה</a:t>
            </a:r>
            <a:endParaRPr sz="1050" b="1" i="0" u="none" strike="noStrike" cap="none" dirty="0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0" name="Google Shape;38;p2">
            <a:extLst>
              <a:ext uri="{FF2B5EF4-FFF2-40B4-BE49-F238E27FC236}">
                <a16:creationId xmlns:a16="http://schemas.microsoft.com/office/drawing/2014/main" id="{071848ED-E0A2-4AD2-8CA4-4F114F6DB24B}"/>
              </a:ext>
            </a:extLst>
          </p:cNvPr>
          <p:cNvSpPr/>
          <p:nvPr/>
        </p:nvSpPr>
        <p:spPr>
          <a:xfrm>
            <a:off x="6419141" y="3024096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>
              <a:buSzPts val="1400"/>
            </a:pPr>
            <a:endParaRPr dirty="0">
              <a:latin typeface="Assistant"/>
              <a:cs typeface="Assistant"/>
              <a:sym typeface="Assistant"/>
            </a:endParaRPr>
          </a:p>
        </p:txBody>
      </p:sp>
      <p:pic>
        <p:nvPicPr>
          <p:cNvPr id="66" name="Google Shape;40;p2" descr="Google Shape;74;p14">
            <a:extLst>
              <a:ext uri="{FF2B5EF4-FFF2-40B4-BE49-F238E27FC236}">
                <a16:creationId xmlns:a16="http://schemas.microsoft.com/office/drawing/2014/main" id="{76C4DAFF-0F39-4A38-A4D6-006104BE3CC4}"/>
              </a:ext>
            </a:extLst>
          </p:cNvPr>
          <p:cNvPicPr preferRelativeResize="0"/>
          <p:nvPr/>
        </p:nvPicPr>
        <p:blipFill rotWithShape="1">
          <a:blip r:embed="rId14">
            <a:alphaModFix amt="30415"/>
          </a:blip>
          <a:srcRect/>
          <a:stretch/>
        </p:blipFill>
        <p:spPr>
          <a:xfrm>
            <a:off x="6960037" y="3183712"/>
            <a:ext cx="309415" cy="28007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49;p2">
            <a:extLst>
              <a:ext uri="{FF2B5EF4-FFF2-40B4-BE49-F238E27FC236}">
                <a16:creationId xmlns:a16="http://schemas.microsoft.com/office/drawing/2014/main" id="{ADE3D86A-8B94-48C8-AC34-5333180FB39F}"/>
              </a:ext>
            </a:extLst>
          </p:cNvPr>
          <p:cNvSpPr txBox="1"/>
          <p:nvPr/>
        </p:nvSpPr>
        <p:spPr>
          <a:xfrm>
            <a:off x="6567947" y="3433108"/>
            <a:ext cx="1093801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rtl="1">
              <a:buClr>
                <a:srgbClr val="B7B7B7"/>
              </a:buClr>
              <a:buSzPts val="1050"/>
              <a:buFont typeface="Assistant"/>
              <a:buNone/>
              <a:defRPr sz="1050" b="1">
                <a:solidFill>
                  <a:srgbClr val="B7B7B7"/>
                </a:solidFill>
                <a:latin typeface="Assistant"/>
                <a:ea typeface="Assistant"/>
                <a:cs typeface="Assistant"/>
              </a:defRPr>
            </a:lvl1pPr>
          </a:lstStyle>
          <a:p>
            <a:r>
              <a:rPr lang="he-IL">
                <a:sym typeface="Assistant"/>
              </a:rPr>
              <a:t>ניקוי ו</a:t>
            </a:r>
            <a:r>
              <a:rPr lang="iw-IL" dirty="0">
                <a:sym typeface="Assistant"/>
              </a:rPr>
              <a:t>אינטגרציה</a:t>
            </a:r>
            <a:endParaRPr dirty="0">
              <a:sym typeface="Assistant"/>
            </a:endParaRPr>
          </a:p>
          <a:p>
            <a:r>
              <a:rPr lang="iw-IL" dirty="0">
                <a:sym typeface="Assistant"/>
              </a:rPr>
              <a:t>של נתונים</a:t>
            </a:r>
            <a:endParaRPr dirty="0">
              <a:sym typeface="Assistant"/>
            </a:endParaRPr>
          </a:p>
        </p:txBody>
      </p:sp>
      <p:sp>
        <p:nvSpPr>
          <p:cNvPr id="47" name="Google Shape;41;p2">
            <a:extLst>
              <a:ext uri="{FF2B5EF4-FFF2-40B4-BE49-F238E27FC236}">
                <a16:creationId xmlns:a16="http://schemas.microsoft.com/office/drawing/2014/main" id="{A7A45D9C-80A5-4F31-BA4F-3A47FB021036}"/>
              </a:ext>
            </a:extLst>
          </p:cNvPr>
          <p:cNvSpPr/>
          <p:nvPr/>
        </p:nvSpPr>
        <p:spPr>
          <a:xfrm>
            <a:off x="6867260" y="1864839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EC2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8" name="Google Shape;50;p2">
            <a:extLst>
              <a:ext uri="{FF2B5EF4-FFF2-40B4-BE49-F238E27FC236}">
                <a16:creationId xmlns:a16="http://schemas.microsoft.com/office/drawing/2014/main" id="{E7E2D845-6349-4720-8F39-F3B621AFB931}"/>
              </a:ext>
            </a:extLst>
          </p:cNvPr>
          <p:cNvSpPr txBox="1"/>
          <p:nvPr/>
        </p:nvSpPr>
        <p:spPr>
          <a:xfrm>
            <a:off x="7016115" y="2250944"/>
            <a:ext cx="1093801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ssistant"/>
              <a:buNone/>
            </a:pPr>
            <a:r>
              <a:rPr lang="iw-IL" sz="1050" b="1" i="0" u="none" strike="noStrike" cap="none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אחזור ואחסון נתונים</a:t>
            </a:r>
            <a:endParaRPr sz="1050" b="1" i="0" u="none" strike="noStrike" cap="none" dirty="0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49" name="Google Shape;58;p2" descr="Google Shape;91;p14">
            <a:extLst>
              <a:ext uri="{FF2B5EF4-FFF2-40B4-BE49-F238E27FC236}">
                <a16:creationId xmlns:a16="http://schemas.microsoft.com/office/drawing/2014/main" id="{D496BC13-1EFE-4C23-8225-A28757B5FC0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8302" y="2001545"/>
            <a:ext cx="309419" cy="280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107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3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7" name="Google Shape;52;p3">
            <a:extLst>
              <a:ext uri="{FF2B5EF4-FFF2-40B4-BE49-F238E27FC236}">
                <a16:creationId xmlns:a16="http://schemas.microsoft.com/office/drawing/2014/main" id="{37A06478-4CE3-4D9C-A1F2-F68DFBEE170E}"/>
              </a:ext>
            </a:extLst>
          </p:cNvPr>
          <p:cNvSpPr txBox="1"/>
          <p:nvPr/>
        </p:nvSpPr>
        <p:spPr>
          <a:xfrm>
            <a:off x="3814354" y="512064"/>
            <a:ext cx="4901196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אחזור נתונים – </a:t>
            </a:r>
            <a:r>
              <a:rPr lang="en-US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Data Retrieval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9" name="Google Shape;59;p3" descr="Google Shape;60;p13">
            <a:extLst>
              <a:ext uri="{FF2B5EF4-FFF2-40B4-BE49-F238E27FC236}">
                <a16:creationId xmlns:a16="http://schemas.microsoft.com/office/drawing/2014/main" id="{555CA8B3-8F7A-4828-A81C-043529BB591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3531534" y="291744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18;g1e5ec1c1eb1_0_1">
            <a:extLst>
              <a:ext uri="{FF2B5EF4-FFF2-40B4-BE49-F238E27FC236}">
                <a16:creationId xmlns:a16="http://schemas.microsoft.com/office/drawing/2014/main" id="{8487CBA3-81E0-4203-84E0-1A1F0C27F345}"/>
              </a:ext>
            </a:extLst>
          </p:cNvPr>
          <p:cNvSpPr/>
          <p:nvPr/>
        </p:nvSpPr>
        <p:spPr>
          <a:xfrm>
            <a:off x="1140507" y="2338595"/>
            <a:ext cx="2673847" cy="1685455"/>
          </a:xfrm>
          <a:prstGeom prst="roundRect">
            <a:avLst>
              <a:gd name="adj" fmla="val 1150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+mn-cs"/>
              <a:sym typeface="Calibri"/>
            </a:endParaRPr>
          </a:p>
        </p:txBody>
      </p:sp>
      <p:sp>
        <p:nvSpPr>
          <p:cNvPr id="14" name="Google Shape;120;g1e5ec1c1eb1_0_1">
            <a:extLst>
              <a:ext uri="{FF2B5EF4-FFF2-40B4-BE49-F238E27FC236}">
                <a16:creationId xmlns:a16="http://schemas.microsoft.com/office/drawing/2014/main" id="{75E0B87B-6749-4F25-98C5-FCF8F6423045}"/>
              </a:ext>
            </a:extLst>
          </p:cNvPr>
          <p:cNvSpPr/>
          <p:nvPr/>
        </p:nvSpPr>
        <p:spPr>
          <a:xfrm>
            <a:off x="5015114" y="2346614"/>
            <a:ext cx="2673847" cy="1685455"/>
          </a:xfrm>
          <a:prstGeom prst="roundRect">
            <a:avLst>
              <a:gd name="adj" fmla="val 10983"/>
            </a:avLst>
          </a:prstGeom>
          <a:blipFill rotWithShape="1">
            <a:blip r:embed="rId5">
              <a:alphaModFix/>
            </a:blip>
            <a:stretch>
              <a:fillRect/>
            </a:stretch>
          </a:blipFill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+mn-cs"/>
              <a:sym typeface="Calibri"/>
            </a:endParaRPr>
          </a:p>
        </p:txBody>
      </p:sp>
      <p:sp>
        <p:nvSpPr>
          <p:cNvPr id="16" name="Google Shape;62;p6">
            <a:extLst>
              <a:ext uri="{FF2B5EF4-FFF2-40B4-BE49-F238E27FC236}">
                <a16:creationId xmlns:a16="http://schemas.microsoft.com/office/drawing/2014/main" id="{DCA0E75B-F410-431D-8E00-52DE7D2BEC1F}"/>
              </a:ext>
            </a:extLst>
          </p:cNvPr>
          <p:cNvSpPr/>
          <p:nvPr/>
        </p:nvSpPr>
        <p:spPr>
          <a:xfrm>
            <a:off x="4215844" y="3039595"/>
            <a:ext cx="397779" cy="2994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קשת 5">
            <a:extLst>
              <a:ext uri="{FF2B5EF4-FFF2-40B4-BE49-F238E27FC236}">
                <a16:creationId xmlns:a16="http://schemas.microsoft.com/office/drawing/2014/main" id="{9871F1FE-D661-4A4A-B6B0-E2431AC0BA98}"/>
              </a:ext>
            </a:extLst>
          </p:cNvPr>
          <p:cNvSpPr/>
          <p:nvPr/>
        </p:nvSpPr>
        <p:spPr>
          <a:xfrm rot="18721098">
            <a:off x="2679544" y="1519776"/>
            <a:ext cx="3275669" cy="3039637"/>
          </a:xfrm>
          <a:prstGeom prst="arc">
            <a:avLst/>
          </a:prstGeom>
          <a:ln w="762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Google Shape;62;p6">
            <a:extLst>
              <a:ext uri="{FF2B5EF4-FFF2-40B4-BE49-F238E27FC236}">
                <a16:creationId xmlns:a16="http://schemas.microsoft.com/office/drawing/2014/main" id="{DBB2DAF1-DB5C-4D38-BF39-E55E5C88B336}"/>
              </a:ext>
            </a:extLst>
          </p:cNvPr>
          <p:cNvSpPr/>
          <p:nvPr/>
        </p:nvSpPr>
        <p:spPr>
          <a:xfrm rot="2444285">
            <a:off x="5240637" y="1698018"/>
            <a:ext cx="441630" cy="3325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53;p3">
            <a:extLst>
              <a:ext uri="{FF2B5EF4-FFF2-40B4-BE49-F238E27FC236}">
                <a16:creationId xmlns:a16="http://schemas.microsoft.com/office/drawing/2014/main" id="{3C43DBB8-5567-4F9D-953D-A92E0C84035F}"/>
              </a:ext>
            </a:extLst>
          </p:cNvPr>
          <p:cNvSpPr txBox="1"/>
          <p:nvPr/>
        </p:nvSpPr>
        <p:spPr>
          <a:xfrm>
            <a:off x="3778494" y="1633807"/>
            <a:ext cx="1272478" cy="38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ssistant ExtraBold"/>
              <a:buNone/>
            </a:pPr>
            <a:r>
              <a:rPr lang="he-IL" sz="16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אחזור מידע</a:t>
            </a:r>
            <a:endParaRPr sz="1600" b="0" i="0" u="none" strike="noStrike" cap="none" dirty="0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787249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5;p3">
            <a:extLst>
              <a:ext uri="{FF2B5EF4-FFF2-40B4-BE49-F238E27FC236}">
                <a16:creationId xmlns:a16="http://schemas.microsoft.com/office/drawing/2014/main" id="{9D65FACF-FA62-48CE-B661-A4CB34D019C4}"/>
              </a:ext>
            </a:extLst>
          </p:cNvPr>
          <p:cNvSpPr/>
          <p:nvPr/>
        </p:nvSpPr>
        <p:spPr>
          <a:xfrm>
            <a:off x="5563657" y="2981960"/>
            <a:ext cx="1585500" cy="973096"/>
          </a:xfrm>
          <a:prstGeom prst="roundRect">
            <a:avLst>
              <a:gd name="adj" fmla="val 8679"/>
            </a:avLst>
          </a:prstGeom>
          <a:solidFill>
            <a:srgbClr val="918D8E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algn="r" rtl="1">
              <a:buSzPts val="1200"/>
            </a:pPr>
            <a:endParaRPr sz="1200">
              <a:latin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4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8" name="Google Shape;84;p4" descr="Google Shape;60;p13">
            <a:extLst>
              <a:ext uri="{FF2B5EF4-FFF2-40B4-BE49-F238E27FC236}">
                <a16:creationId xmlns:a16="http://schemas.microsoft.com/office/drawing/2014/main" id="{1B5E1E76-0F92-4087-9512-676B4E9A4A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1248692" y="684120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6;p6">
            <a:extLst>
              <a:ext uri="{FF2B5EF4-FFF2-40B4-BE49-F238E27FC236}">
                <a16:creationId xmlns:a16="http://schemas.microsoft.com/office/drawing/2014/main" id="{2B092AA5-DFCF-4F7F-96C5-D8C949B1C3B3}"/>
              </a:ext>
            </a:extLst>
          </p:cNvPr>
          <p:cNvSpPr/>
          <p:nvPr/>
        </p:nvSpPr>
        <p:spPr>
          <a:xfrm>
            <a:off x="3575704" y="984188"/>
            <a:ext cx="1804772" cy="1088573"/>
          </a:xfrm>
          <a:prstGeom prst="ellipse">
            <a:avLst/>
          </a:prstGeom>
          <a:solidFill>
            <a:srgbClr val="23275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57;p6">
            <a:extLst>
              <a:ext uri="{FF2B5EF4-FFF2-40B4-BE49-F238E27FC236}">
                <a16:creationId xmlns:a16="http://schemas.microsoft.com/office/drawing/2014/main" id="{8F42D8B9-B9B5-4F2E-B020-1E4A5F999B66}"/>
              </a:ext>
            </a:extLst>
          </p:cNvPr>
          <p:cNvSpPr txBox="1"/>
          <p:nvPr/>
        </p:nvSpPr>
        <p:spPr>
          <a:xfrm>
            <a:off x="3672698" y="1274590"/>
            <a:ext cx="1610785" cy="5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2000" b="0" i="0" u="none" strike="noStrike" cap="none" dirty="0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אחזור מידע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61;p3">
            <a:extLst>
              <a:ext uri="{FF2B5EF4-FFF2-40B4-BE49-F238E27FC236}">
                <a16:creationId xmlns:a16="http://schemas.microsoft.com/office/drawing/2014/main" id="{8A952AEE-4D4B-441E-B7B3-0082577F2D1E}"/>
              </a:ext>
            </a:extLst>
          </p:cNvPr>
          <p:cNvSpPr/>
          <p:nvPr/>
        </p:nvSpPr>
        <p:spPr>
          <a:xfrm rot="16200000" flipH="1">
            <a:off x="4243805" y="2351804"/>
            <a:ext cx="468570" cy="26923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61;p3">
            <a:extLst>
              <a:ext uri="{FF2B5EF4-FFF2-40B4-BE49-F238E27FC236}">
                <a16:creationId xmlns:a16="http://schemas.microsoft.com/office/drawing/2014/main" id="{F082FC6A-BE8D-493C-8AB6-3ACD17E276F3}"/>
              </a:ext>
            </a:extLst>
          </p:cNvPr>
          <p:cNvSpPr/>
          <p:nvPr/>
        </p:nvSpPr>
        <p:spPr>
          <a:xfrm rot="14001228" flipH="1">
            <a:off x="5100335" y="2166860"/>
            <a:ext cx="568811" cy="26923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61;p3">
            <a:extLst>
              <a:ext uri="{FF2B5EF4-FFF2-40B4-BE49-F238E27FC236}">
                <a16:creationId xmlns:a16="http://schemas.microsoft.com/office/drawing/2014/main" id="{AD03DDC4-63CD-44F2-AACF-861F7BE46982}"/>
              </a:ext>
            </a:extLst>
          </p:cNvPr>
          <p:cNvSpPr/>
          <p:nvPr/>
        </p:nvSpPr>
        <p:spPr>
          <a:xfrm rot="18611775" flipH="1">
            <a:off x="3297362" y="2163077"/>
            <a:ext cx="528964" cy="26923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27;p7">
            <a:extLst>
              <a:ext uri="{FF2B5EF4-FFF2-40B4-BE49-F238E27FC236}">
                <a16:creationId xmlns:a16="http://schemas.microsoft.com/office/drawing/2014/main" id="{1D0012A3-9ACC-4983-899F-870D3CF437CF}"/>
              </a:ext>
            </a:extLst>
          </p:cNvPr>
          <p:cNvSpPr txBox="1"/>
          <p:nvPr/>
        </p:nvSpPr>
        <p:spPr>
          <a:xfrm>
            <a:off x="5711584" y="3153067"/>
            <a:ext cx="1324941" cy="630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lang="he-IL" sz="1600" b="0" i="0" u="none" strike="noStrike" cap="none" dirty="0">
                <a:solidFill>
                  <a:schemeClr val="bg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אחזור נתונים מקובץ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15" name="Google Shape;55;p3">
            <a:extLst>
              <a:ext uri="{FF2B5EF4-FFF2-40B4-BE49-F238E27FC236}">
                <a16:creationId xmlns:a16="http://schemas.microsoft.com/office/drawing/2014/main" id="{FD528288-2027-4EA5-BEAD-235CA7626C3C}"/>
              </a:ext>
            </a:extLst>
          </p:cNvPr>
          <p:cNvSpPr/>
          <p:nvPr/>
        </p:nvSpPr>
        <p:spPr>
          <a:xfrm>
            <a:off x="3691315" y="2981960"/>
            <a:ext cx="1585500" cy="973096"/>
          </a:xfrm>
          <a:prstGeom prst="roundRect">
            <a:avLst>
              <a:gd name="adj" fmla="val 8679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algn="r" rtl="1">
              <a:buSzPts val="1200"/>
            </a:pPr>
            <a:endParaRPr sz="1200">
              <a:latin typeface="Calibri"/>
              <a:cs typeface="Calibri"/>
              <a:sym typeface="Calibri"/>
            </a:endParaRPr>
          </a:p>
        </p:txBody>
      </p:sp>
      <p:sp>
        <p:nvSpPr>
          <p:cNvPr id="16" name="Google Shape;127;p7">
            <a:extLst>
              <a:ext uri="{FF2B5EF4-FFF2-40B4-BE49-F238E27FC236}">
                <a16:creationId xmlns:a16="http://schemas.microsoft.com/office/drawing/2014/main" id="{9019A60B-D125-4700-826F-936EDB7C163E}"/>
              </a:ext>
            </a:extLst>
          </p:cNvPr>
          <p:cNvSpPr txBox="1"/>
          <p:nvPr/>
        </p:nvSpPr>
        <p:spPr>
          <a:xfrm>
            <a:off x="3839242" y="3153067"/>
            <a:ext cx="1324941" cy="630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lang="he-IL" sz="1600" b="0" i="0" u="none" strike="noStrike" cap="none" dirty="0">
                <a:solidFill>
                  <a:schemeClr val="bg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אחזור נתונים מהרשת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17" name="Google Shape;55;p3">
            <a:extLst>
              <a:ext uri="{FF2B5EF4-FFF2-40B4-BE49-F238E27FC236}">
                <a16:creationId xmlns:a16="http://schemas.microsoft.com/office/drawing/2014/main" id="{47E2D090-BE5B-4650-B9C3-AD097E483D43}"/>
              </a:ext>
            </a:extLst>
          </p:cNvPr>
          <p:cNvSpPr/>
          <p:nvPr/>
        </p:nvSpPr>
        <p:spPr>
          <a:xfrm>
            <a:off x="1818973" y="2981960"/>
            <a:ext cx="1585500" cy="973096"/>
          </a:xfrm>
          <a:prstGeom prst="roundRect">
            <a:avLst>
              <a:gd name="adj" fmla="val 8679"/>
            </a:avLst>
          </a:prstGeom>
          <a:solidFill>
            <a:srgbClr val="EBB1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algn="r" rtl="1">
              <a:buSzPts val="1200"/>
            </a:pPr>
            <a:endParaRPr sz="1200">
              <a:latin typeface="Calibri"/>
              <a:cs typeface="Calibri"/>
              <a:sym typeface="Calibri"/>
            </a:endParaRPr>
          </a:p>
        </p:txBody>
      </p:sp>
      <p:sp>
        <p:nvSpPr>
          <p:cNvPr id="18" name="Google Shape;127;p7">
            <a:extLst>
              <a:ext uri="{FF2B5EF4-FFF2-40B4-BE49-F238E27FC236}">
                <a16:creationId xmlns:a16="http://schemas.microsoft.com/office/drawing/2014/main" id="{32163929-0CCE-4E49-A875-8B974A079635}"/>
              </a:ext>
            </a:extLst>
          </p:cNvPr>
          <p:cNvSpPr txBox="1"/>
          <p:nvPr/>
        </p:nvSpPr>
        <p:spPr>
          <a:xfrm>
            <a:off x="1966900" y="3153067"/>
            <a:ext cx="1324941" cy="630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lang="he-IL" sz="1600" b="0" i="0" u="none" strike="noStrike" cap="none" dirty="0">
                <a:solidFill>
                  <a:schemeClr val="bg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אחזור נתונים ממסד נתונים</a:t>
            </a:r>
            <a:endParaRPr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28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5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8" name="Google Shape;84;p4" descr="Google Shape;60;p13">
            <a:extLst>
              <a:ext uri="{FF2B5EF4-FFF2-40B4-BE49-F238E27FC236}">
                <a16:creationId xmlns:a16="http://schemas.microsoft.com/office/drawing/2014/main" id="{1B5E1E76-0F92-4087-9512-676B4E9A4A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703781" y="588797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5;p3">
            <a:extLst>
              <a:ext uri="{FF2B5EF4-FFF2-40B4-BE49-F238E27FC236}">
                <a16:creationId xmlns:a16="http://schemas.microsoft.com/office/drawing/2014/main" id="{A2A3AEBF-8FF8-44B9-855C-559E391162A3}"/>
              </a:ext>
            </a:extLst>
          </p:cNvPr>
          <p:cNvSpPr/>
          <p:nvPr/>
        </p:nvSpPr>
        <p:spPr>
          <a:xfrm>
            <a:off x="7040088" y="1039948"/>
            <a:ext cx="1585500" cy="973096"/>
          </a:xfrm>
          <a:prstGeom prst="roundRect">
            <a:avLst>
              <a:gd name="adj" fmla="val 8679"/>
            </a:avLst>
          </a:prstGeom>
          <a:solidFill>
            <a:srgbClr val="918D8E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algn="r" rtl="1">
              <a:buSzPts val="1200"/>
            </a:pPr>
            <a:endParaRPr sz="1200">
              <a:latin typeface="Calibri"/>
              <a:cs typeface="Calibri"/>
              <a:sym typeface="Calibri"/>
            </a:endParaRPr>
          </a:p>
        </p:txBody>
      </p:sp>
      <p:sp>
        <p:nvSpPr>
          <p:cNvPr id="9" name="Google Shape;127;p7">
            <a:extLst>
              <a:ext uri="{FF2B5EF4-FFF2-40B4-BE49-F238E27FC236}">
                <a16:creationId xmlns:a16="http://schemas.microsoft.com/office/drawing/2014/main" id="{C279F1A8-1E2A-45EE-B6CE-DB4908E5ED7C}"/>
              </a:ext>
            </a:extLst>
          </p:cNvPr>
          <p:cNvSpPr txBox="1"/>
          <p:nvPr/>
        </p:nvSpPr>
        <p:spPr>
          <a:xfrm>
            <a:off x="7188015" y="1211055"/>
            <a:ext cx="1324941" cy="630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lang="he-IL" sz="1600" b="0" i="0" u="none" strike="noStrike" cap="none" dirty="0">
                <a:solidFill>
                  <a:schemeClr val="bg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אחזור נתונים מקובץ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10" name="Google Shape;143;g1e5ec1c1eb1_0_20">
            <a:extLst>
              <a:ext uri="{FF2B5EF4-FFF2-40B4-BE49-F238E27FC236}">
                <a16:creationId xmlns:a16="http://schemas.microsoft.com/office/drawing/2014/main" id="{6E36D5FF-E56A-4299-8F75-6111F40FC015}"/>
              </a:ext>
            </a:extLst>
          </p:cNvPr>
          <p:cNvSpPr/>
          <p:nvPr/>
        </p:nvSpPr>
        <p:spPr>
          <a:xfrm>
            <a:off x="1942686" y="1503790"/>
            <a:ext cx="1473274" cy="11018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0" i="0" u="none" strike="noStrike" cap="none">
                <a:solidFill>
                  <a:srgbClr val="232752"/>
                </a:solidFill>
                <a:latin typeface="Calibri"/>
                <a:ea typeface="Calibri"/>
                <a:cs typeface="+mn-cs"/>
                <a:sym typeface="Calibri"/>
              </a:rPr>
              <a:t>ctrl</a:t>
            </a:r>
            <a:endParaRPr sz="2400" b="0" i="0" u="none" strike="noStrike" cap="none" dirty="0">
              <a:solidFill>
                <a:srgbClr val="232752"/>
              </a:solidFill>
              <a:latin typeface="Calibri"/>
              <a:ea typeface="Calibri"/>
              <a:cs typeface="+mn-cs"/>
              <a:sym typeface="Calibri"/>
            </a:endParaRPr>
          </a:p>
        </p:txBody>
      </p:sp>
      <p:sp>
        <p:nvSpPr>
          <p:cNvPr id="11" name="Google Shape;144;g1e5ec1c1eb1_0_20">
            <a:extLst>
              <a:ext uri="{FF2B5EF4-FFF2-40B4-BE49-F238E27FC236}">
                <a16:creationId xmlns:a16="http://schemas.microsoft.com/office/drawing/2014/main" id="{44064EF4-0B77-4B27-8A47-EBB4D6296B83}"/>
              </a:ext>
            </a:extLst>
          </p:cNvPr>
          <p:cNvSpPr/>
          <p:nvPr/>
        </p:nvSpPr>
        <p:spPr>
          <a:xfrm>
            <a:off x="4572000" y="1505416"/>
            <a:ext cx="1078249" cy="11018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0" i="0" u="none" strike="noStrike" cap="none">
                <a:solidFill>
                  <a:srgbClr val="232752"/>
                </a:solidFill>
                <a:latin typeface="Calibri"/>
                <a:ea typeface="Calibri"/>
                <a:cs typeface="+mn-cs"/>
                <a:sym typeface="Calibri"/>
              </a:rPr>
              <a:t>F</a:t>
            </a:r>
            <a:endParaRPr sz="2400" b="0" i="0" u="none" strike="noStrike" cap="none">
              <a:solidFill>
                <a:srgbClr val="232752"/>
              </a:solidFill>
              <a:latin typeface="Calibri"/>
              <a:ea typeface="Calibri"/>
              <a:cs typeface="+mn-cs"/>
              <a:sym typeface="Calibri"/>
            </a:endParaRPr>
          </a:p>
        </p:txBody>
      </p:sp>
      <p:sp>
        <p:nvSpPr>
          <p:cNvPr id="12" name="Google Shape;145;g1e5ec1c1eb1_0_20">
            <a:extLst>
              <a:ext uri="{FF2B5EF4-FFF2-40B4-BE49-F238E27FC236}">
                <a16:creationId xmlns:a16="http://schemas.microsoft.com/office/drawing/2014/main" id="{F73329BD-EE32-46FF-BC94-A673C3C8D292}"/>
              </a:ext>
            </a:extLst>
          </p:cNvPr>
          <p:cNvSpPr/>
          <p:nvPr/>
        </p:nvSpPr>
        <p:spPr>
          <a:xfrm>
            <a:off x="3704180" y="1797859"/>
            <a:ext cx="579600" cy="515400"/>
          </a:xfrm>
          <a:prstGeom prst="mathPlus">
            <a:avLst>
              <a:gd name="adj1" fmla="val 23520"/>
            </a:avLst>
          </a:prstGeom>
          <a:solidFill>
            <a:srgbClr val="00B0F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+mn-cs"/>
              <a:sym typeface="Calibri"/>
            </a:endParaRPr>
          </a:p>
        </p:txBody>
      </p:sp>
      <p:sp>
        <p:nvSpPr>
          <p:cNvPr id="13" name="Google Shape;146;g1e5ec1c1eb1_0_20">
            <a:extLst>
              <a:ext uri="{FF2B5EF4-FFF2-40B4-BE49-F238E27FC236}">
                <a16:creationId xmlns:a16="http://schemas.microsoft.com/office/drawing/2014/main" id="{4698B3D6-46CF-4494-AB5F-B5D83AE8B40B}"/>
              </a:ext>
            </a:extLst>
          </p:cNvPr>
          <p:cNvSpPr/>
          <p:nvPr/>
        </p:nvSpPr>
        <p:spPr>
          <a:xfrm>
            <a:off x="1811358" y="2998962"/>
            <a:ext cx="4058219" cy="1630404"/>
          </a:xfrm>
          <a:prstGeom prst="roundRect">
            <a:avLst>
              <a:gd name="adj" fmla="val 12928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8301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6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8" name="Google Shape;84;p4" descr="Google Shape;60;p13">
            <a:extLst>
              <a:ext uri="{FF2B5EF4-FFF2-40B4-BE49-F238E27FC236}">
                <a16:creationId xmlns:a16="http://schemas.microsoft.com/office/drawing/2014/main" id="{1B5E1E76-0F92-4087-9512-676B4E9A4A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703781" y="588797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54;p5">
            <a:extLst>
              <a:ext uri="{FF2B5EF4-FFF2-40B4-BE49-F238E27FC236}">
                <a16:creationId xmlns:a16="http://schemas.microsoft.com/office/drawing/2014/main" id="{98D0E841-CC8F-49C9-9EFC-7C505B2ECC3C}"/>
              </a:ext>
            </a:extLst>
          </p:cNvPr>
          <p:cNvSpPr/>
          <p:nvPr/>
        </p:nvSpPr>
        <p:spPr>
          <a:xfrm>
            <a:off x="632725" y="718764"/>
            <a:ext cx="3928648" cy="1214539"/>
          </a:xfrm>
          <a:prstGeom prst="roundRect">
            <a:avLst>
              <a:gd name="adj" fmla="val 16667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+mn-cs"/>
              <a:sym typeface="Calibri"/>
            </a:endParaRPr>
          </a:p>
        </p:txBody>
      </p:sp>
      <p:pic>
        <p:nvPicPr>
          <p:cNvPr id="15" name="Google Shape;155;p5">
            <a:extLst>
              <a:ext uri="{FF2B5EF4-FFF2-40B4-BE49-F238E27FC236}">
                <a16:creationId xmlns:a16="http://schemas.microsoft.com/office/drawing/2014/main" id="{43A4605E-AF7F-467B-A893-C74B90DBEF0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1450" y="718764"/>
            <a:ext cx="3764230" cy="1630404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</p:pic>
      <p:pic>
        <p:nvPicPr>
          <p:cNvPr id="16" name="Google Shape;156;p5">
            <a:extLst>
              <a:ext uri="{FF2B5EF4-FFF2-40B4-BE49-F238E27FC236}">
                <a16:creationId xmlns:a16="http://schemas.microsoft.com/office/drawing/2014/main" id="{E68F505D-803A-420D-BF50-B55D6977B10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9132"/>
          <a:stretch/>
        </p:blipFill>
        <p:spPr>
          <a:xfrm>
            <a:off x="2597049" y="2661350"/>
            <a:ext cx="3924191" cy="1812372"/>
          </a:xfrm>
          <a:prstGeom prst="roundRect">
            <a:avLst>
              <a:gd name="adj" fmla="val 14745"/>
            </a:avLst>
          </a:prstGeom>
          <a:noFill/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25269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תמונה 16">
            <a:hlinkClick r:id="rId3"/>
            <a:extLst>
              <a:ext uri="{FF2B5EF4-FFF2-40B4-BE49-F238E27FC236}">
                <a16:creationId xmlns:a16="http://schemas.microsoft.com/office/drawing/2014/main" id="{0D8446E3-F0B4-491B-A5CE-8EA7523CB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314" y="776687"/>
            <a:ext cx="6448424" cy="3813464"/>
          </a:xfrm>
          <a:prstGeom prst="rect">
            <a:avLst/>
          </a:prstGeom>
        </p:spPr>
      </p:pic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7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4" name="Google Shape;55;p3">
            <a:extLst>
              <a:ext uri="{FF2B5EF4-FFF2-40B4-BE49-F238E27FC236}">
                <a16:creationId xmlns:a16="http://schemas.microsoft.com/office/drawing/2014/main" id="{DD745307-F629-428A-AAF1-BA135EB2E88A}"/>
              </a:ext>
            </a:extLst>
          </p:cNvPr>
          <p:cNvSpPr/>
          <p:nvPr/>
        </p:nvSpPr>
        <p:spPr>
          <a:xfrm>
            <a:off x="7040088" y="1039948"/>
            <a:ext cx="1585500" cy="973096"/>
          </a:xfrm>
          <a:prstGeom prst="roundRect">
            <a:avLst>
              <a:gd name="adj" fmla="val 8679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algn="r" rtl="1">
              <a:buSzPts val="1200"/>
            </a:pPr>
            <a:endParaRPr sz="1200">
              <a:latin typeface="Calibri"/>
              <a:cs typeface="Calibri"/>
              <a:sym typeface="Calibri"/>
            </a:endParaRPr>
          </a:p>
        </p:txBody>
      </p:sp>
      <p:sp>
        <p:nvSpPr>
          <p:cNvPr id="15" name="Google Shape;127;p7">
            <a:extLst>
              <a:ext uri="{FF2B5EF4-FFF2-40B4-BE49-F238E27FC236}">
                <a16:creationId xmlns:a16="http://schemas.microsoft.com/office/drawing/2014/main" id="{BB664F8A-96AB-4EDB-A8F3-CFDA966BCF63}"/>
              </a:ext>
            </a:extLst>
          </p:cNvPr>
          <p:cNvSpPr txBox="1"/>
          <p:nvPr/>
        </p:nvSpPr>
        <p:spPr>
          <a:xfrm>
            <a:off x="7188015" y="1211055"/>
            <a:ext cx="1324941" cy="630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lang="he-IL" sz="1600" b="0" i="0" u="none" strike="noStrike" cap="none" dirty="0">
                <a:solidFill>
                  <a:schemeClr val="bg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אחזור נתונים מהרשת</a:t>
            </a:r>
            <a:endParaRPr sz="1600" dirty="0">
              <a:solidFill>
                <a:schemeClr val="bg1"/>
              </a:solidFill>
            </a:endParaRPr>
          </a:p>
        </p:txBody>
      </p:sp>
      <p:pic>
        <p:nvPicPr>
          <p:cNvPr id="16" name="Google Shape;60;p13" descr="Google Shape;60;p13">
            <a:extLst>
              <a:ext uri="{FF2B5EF4-FFF2-40B4-BE49-F238E27FC236}">
                <a16:creationId xmlns:a16="http://schemas.microsoft.com/office/drawing/2014/main" id="{02425F56-CD32-46F2-B656-11FEB5E3D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173668">
            <a:off x="703780" y="1801888"/>
            <a:ext cx="271944" cy="6001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3325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8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6" name="Google Shape;60;p13" descr="Google Shape;60;p13">
            <a:extLst>
              <a:ext uri="{FF2B5EF4-FFF2-40B4-BE49-F238E27FC236}">
                <a16:creationId xmlns:a16="http://schemas.microsoft.com/office/drawing/2014/main" id="{02425F56-CD32-46F2-B656-11FEB5E3D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6582774" y="450415"/>
            <a:ext cx="271944" cy="60013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Google Shape;55;p3">
            <a:extLst>
              <a:ext uri="{FF2B5EF4-FFF2-40B4-BE49-F238E27FC236}">
                <a16:creationId xmlns:a16="http://schemas.microsoft.com/office/drawing/2014/main" id="{336F7C8F-52AA-4E25-8008-5A88D65B9368}"/>
              </a:ext>
            </a:extLst>
          </p:cNvPr>
          <p:cNvSpPr/>
          <p:nvPr/>
        </p:nvSpPr>
        <p:spPr>
          <a:xfrm>
            <a:off x="7040088" y="1041310"/>
            <a:ext cx="1585500" cy="973096"/>
          </a:xfrm>
          <a:prstGeom prst="roundRect">
            <a:avLst>
              <a:gd name="adj" fmla="val 8679"/>
            </a:avLst>
          </a:prstGeom>
          <a:solidFill>
            <a:srgbClr val="EBB1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algn="r" rtl="1">
              <a:buSzPts val="1200"/>
            </a:pPr>
            <a:endParaRPr sz="1200">
              <a:latin typeface="Calibri"/>
              <a:cs typeface="Calibri"/>
              <a:sym typeface="Calibri"/>
            </a:endParaRPr>
          </a:p>
        </p:txBody>
      </p:sp>
      <p:sp>
        <p:nvSpPr>
          <p:cNvPr id="8" name="Google Shape;127;p7">
            <a:extLst>
              <a:ext uri="{FF2B5EF4-FFF2-40B4-BE49-F238E27FC236}">
                <a16:creationId xmlns:a16="http://schemas.microsoft.com/office/drawing/2014/main" id="{55C96E1D-6503-4A15-8775-C1C750A74FEE}"/>
              </a:ext>
            </a:extLst>
          </p:cNvPr>
          <p:cNvSpPr txBox="1"/>
          <p:nvPr/>
        </p:nvSpPr>
        <p:spPr>
          <a:xfrm>
            <a:off x="7188015" y="1212417"/>
            <a:ext cx="1324941" cy="630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lang="he-IL" sz="1600" b="0" i="0" u="none" strike="noStrike" cap="none" dirty="0">
                <a:solidFill>
                  <a:schemeClr val="bg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אחזור נתונים ממסד נתונים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9" name="Google Shape;127;p7">
            <a:extLst>
              <a:ext uri="{FF2B5EF4-FFF2-40B4-BE49-F238E27FC236}">
                <a16:creationId xmlns:a16="http://schemas.microsoft.com/office/drawing/2014/main" id="{721397BE-BD75-4A44-B600-B6B33AE89983}"/>
              </a:ext>
            </a:extLst>
          </p:cNvPr>
          <p:cNvSpPr txBox="1"/>
          <p:nvPr/>
        </p:nvSpPr>
        <p:spPr>
          <a:xfrm>
            <a:off x="6609226" y="2231320"/>
            <a:ext cx="2016362" cy="7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lvl="0" algn="r">
              <a:lnSpc>
                <a:spcPct val="120000"/>
              </a:lnSpc>
              <a:buClr>
                <a:schemeClr val="dk1"/>
              </a:buClr>
              <a:buSzPts val="2800"/>
            </a:pPr>
            <a:r>
              <a:rPr lang="he-IL" sz="1600" b="1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כלי שליפה נפוצים לניתוח נתונים בתעשייה</a:t>
            </a:r>
          </a:p>
        </p:txBody>
      </p:sp>
      <p:pic>
        <p:nvPicPr>
          <p:cNvPr id="10" name="Google Shape;174;p6" descr="Microsoft Excel - Wikipedia">
            <a:extLst>
              <a:ext uri="{FF2B5EF4-FFF2-40B4-BE49-F238E27FC236}">
                <a16:creationId xmlns:a16="http://schemas.microsoft.com/office/drawing/2014/main" id="{18E3482C-D520-47F5-BCAD-E62E7EA18EE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2923" y="1258800"/>
            <a:ext cx="1075845" cy="1000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76;p6" descr="How to Shrink SQL Server Database Log in Availability Groups using TSQL">
            <a:extLst>
              <a:ext uri="{FF2B5EF4-FFF2-40B4-BE49-F238E27FC236}">
                <a16:creationId xmlns:a16="http://schemas.microsoft.com/office/drawing/2014/main" id="{D4B5EADD-CBFE-4F2D-8A39-A33F798BB75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27060" y="917209"/>
            <a:ext cx="1870502" cy="1506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77;p6" descr="Covalent Group - Covalent is a group of company which has services and  operations in Clinical, Information Technology, Energy, consumer products,  Power and Infrastructure">
            <a:extLst>
              <a:ext uri="{FF2B5EF4-FFF2-40B4-BE49-F238E27FC236}">
                <a16:creationId xmlns:a16="http://schemas.microsoft.com/office/drawing/2014/main" id="{2EDE65F9-8FAF-4584-8601-9802B538548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08407" y="2670774"/>
            <a:ext cx="1757467" cy="579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79;p6" descr="Microsoft Access - Wikipedia">
            <a:extLst>
              <a:ext uri="{FF2B5EF4-FFF2-40B4-BE49-F238E27FC236}">
                <a16:creationId xmlns:a16="http://schemas.microsoft.com/office/drawing/2014/main" id="{C71874AD-3E4A-4004-A11C-8A9676E5839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2923" y="3599167"/>
            <a:ext cx="1091717" cy="106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0;p6">
            <a:extLst>
              <a:ext uri="{FF2B5EF4-FFF2-40B4-BE49-F238E27FC236}">
                <a16:creationId xmlns:a16="http://schemas.microsoft.com/office/drawing/2014/main" id="{B4A928EE-BE55-4269-B3E7-3BC4D0E437FE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2923" y="2554876"/>
            <a:ext cx="2747557" cy="811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81;p6" descr="R (programming language) - Wikipedia">
            <a:extLst>
              <a:ext uri="{FF2B5EF4-FFF2-40B4-BE49-F238E27FC236}">
                <a16:creationId xmlns:a16="http://schemas.microsoft.com/office/drawing/2014/main" id="{E730B13C-2321-470F-81BE-21116A93ADA8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888023" y="3743370"/>
            <a:ext cx="1243435" cy="9654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495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מלבן: פינות מעוגלות 20">
            <a:extLst>
              <a:ext uri="{FF2B5EF4-FFF2-40B4-BE49-F238E27FC236}">
                <a16:creationId xmlns:a16="http://schemas.microsoft.com/office/drawing/2014/main" id="{22DA5519-DA4D-415A-B00D-6BBB81A4620C}"/>
              </a:ext>
            </a:extLst>
          </p:cNvPr>
          <p:cNvSpPr/>
          <p:nvPr/>
        </p:nvSpPr>
        <p:spPr>
          <a:xfrm>
            <a:off x="997483" y="2014406"/>
            <a:ext cx="2346527" cy="1456299"/>
          </a:xfrm>
          <a:prstGeom prst="roundRect">
            <a:avLst>
              <a:gd name="adj" fmla="val 29823"/>
            </a:avLst>
          </a:prstGeom>
          <a:solidFill>
            <a:srgbClr val="00B0F0">
              <a:alpha val="19607"/>
            </a:srgbClr>
          </a:solidFill>
          <a:ln w="25400" cap="flat" cmpd="sng">
            <a:solidFill>
              <a:srgbClr val="23275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algn="ctr" rtl="1">
              <a:buSzPts val="1200"/>
            </a:pPr>
            <a:r>
              <a:rPr lang="he-IL" sz="2400" b="1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</a:rPr>
              <a:t>אוטומטי</a:t>
            </a:r>
          </a:p>
        </p:txBody>
      </p:sp>
      <p:sp>
        <p:nvSpPr>
          <p:cNvPr id="22" name="מלבן: פינות מעוגלות 21">
            <a:extLst>
              <a:ext uri="{FF2B5EF4-FFF2-40B4-BE49-F238E27FC236}">
                <a16:creationId xmlns:a16="http://schemas.microsoft.com/office/drawing/2014/main" id="{10846D0A-FECB-47CD-8EC4-48656E7E9086}"/>
              </a:ext>
            </a:extLst>
          </p:cNvPr>
          <p:cNvSpPr/>
          <p:nvPr/>
        </p:nvSpPr>
        <p:spPr>
          <a:xfrm>
            <a:off x="4362449" y="2014406"/>
            <a:ext cx="2346527" cy="1456299"/>
          </a:xfrm>
          <a:prstGeom prst="roundRect">
            <a:avLst>
              <a:gd name="adj" fmla="val 29823"/>
            </a:avLst>
          </a:prstGeom>
          <a:solidFill>
            <a:srgbClr val="00B0F0">
              <a:alpha val="19607"/>
            </a:srgbClr>
          </a:solidFill>
          <a:ln w="25400" cap="flat" cmpd="sng">
            <a:solidFill>
              <a:srgbClr val="23275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algn="ctr" rtl="1">
              <a:buSzPts val="1200"/>
            </a:pPr>
            <a:r>
              <a:rPr lang="he-IL" sz="2400" b="1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</a:rPr>
              <a:t>ידני</a:t>
            </a:r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9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6" name="Google Shape;60;p13" descr="Google Shape;60;p13">
            <a:extLst>
              <a:ext uri="{FF2B5EF4-FFF2-40B4-BE49-F238E27FC236}">
                <a16:creationId xmlns:a16="http://schemas.microsoft.com/office/drawing/2014/main" id="{02425F56-CD32-46F2-B656-11FEB5E3D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6582774" y="450415"/>
            <a:ext cx="271944" cy="60013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Google Shape;55;p3">
            <a:extLst>
              <a:ext uri="{FF2B5EF4-FFF2-40B4-BE49-F238E27FC236}">
                <a16:creationId xmlns:a16="http://schemas.microsoft.com/office/drawing/2014/main" id="{336F7C8F-52AA-4E25-8008-5A88D65B9368}"/>
              </a:ext>
            </a:extLst>
          </p:cNvPr>
          <p:cNvSpPr/>
          <p:nvPr/>
        </p:nvSpPr>
        <p:spPr>
          <a:xfrm>
            <a:off x="7040088" y="1041310"/>
            <a:ext cx="1585500" cy="973096"/>
          </a:xfrm>
          <a:prstGeom prst="roundRect">
            <a:avLst>
              <a:gd name="adj" fmla="val 8679"/>
            </a:avLst>
          </a:prstGeom>
          <a:solidFill>
            <a:srgbClr val="EBB1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algn="r" rtl="1">
              <a:buSzPts val="1200"/>
            </a:pPr>
            <a:endParaRPr sz="1200">
              <a:latin typeface="Calibri"/>
              <a:cs typeface="Calibri"/>
              <a:sym typeface="Calibri"/>
            </a:endParaRPr>
          </a:p>
        </p:txBody>
      </p:sp>
      <p:sp>
        <p:nvSpPr>
          <p:cNvPr id="8" name="Google Shape;127;p7">
            <a:extLst>
              <a:ext uri="{FF2B5EF4-FFF2-40B4-BE49-F238E27FC236}">
                <a16:creationId xmlns:a16="http://schemas.microsoft.com/office/drawing/2014/main" id="{55C96E1D-6503-4A15-8775-C1C750A74FEE}"/>
              </a:ext>
            </a:extLst>
          </p:cNvPr>
          <p:cNvSpPr txBox="1"/>
          <p:nvPr/>
        </p:nvSpPr>
        <p:spPr>
          <a:xfrm>
            <a:off x="7188015" y="1212417"/>
            <a:ext cx="1324941" cy="630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lang="he-IL" sz="1600" b="0" i="0" u="none" strike="noStrike" cap="none" dirty="0">
                <a:solidFill>
                  <a:schemeClr val="bg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אחזור נתונים ממסד נתונים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9" name="Google Shape;127;p7">
            <a:extLst>
              <a:ext uri="{FF2B5EF4-FFF2-40B4-BE49-F238E27FC236}">
                <a16:creationId xmlns:a16="http://schemas.microsoft.com/office/drawing/2014/main" id="{721397BE-BD75-4A44-B600-B6B33AE89983}"/>
              </a:ext>
            </a:extLst>
          </p:cNvPr>
          <p:cNvSpPr txBox="1"/>
          <p:nvPr/>
        </p:nvSpPr>
        <p:spPr>
          <a:xfrm>
            <a:off x="7040086" y="2231320"/>
            <a:ext cx="1585501" cy="43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lvl="0" algn="r">
              <a:lnSpc>
                <a:spcPct val="120000"/>
              </a:lnSpc>
              <a:buClr>
                <a:schemeClr val="dk1"/>
              </a:buClr>
              <a:buSzPts val="2800"/>
            </a:pPr>
            <a:r>
              <a:rPr lang="he-IL" sz="1600" b="1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אחזור נתונים</a:t>
            </a:r>
          </a:p>
        </p:txBody>
      </p:sp>
      <p:pic>
        <p:nvPicPr>
          <p:cNvPr id="17" name="Google Shape;195;p7" descr="Automation, Robot, Human, Technology">
            <a:extLst>
              <a:ext uri="{FF2B5EF4-FFF2-40B4-BE49-F238E27FC236}">
                <a16:creationId xmlns:a16="http://schemas.microsoft.com/office/drawing/2014/main" id="{4C962BE8-6594-4B04-8DC1-EE66AB3F75C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2157" y="2113997"/>
            <a:ext cx="1782145" cy="1257115"/>
          </a:xfrm>
          <a:prstGeom prst="rect">
            <a:avLst/>
          </a:prstGeom>
          <a:noFill/>
          <a:ln w="28575">
            <a:solidFill>
              <a:srgbClr val="FEC224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48984583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2064</TotalTime>
  <Words>693</Words>
  <Application>Microsoft Office PowerPoint</Application>
  <PresentationFormat>‫הצגה על המסך (16:9)</PresentationFormat>
  <Paragraphs>87</Paragraphs>
  <Slides>12</Slides>
  <Notes>12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12</vt:i4>
      </vt:variant>
    </vt:vector>
  </HeadingPairs>
  <TitlesOfParts>
    <vt:vector size="20" baseType="lpstr">
      <vt:lpstr>Assistant</vt:lpstr>
      <vt:lpstr>Calibri</vt:lpstr>
      <vt:lpstr>Quattrocento Sans</vt:lpstr>
      <vt:lpstr>Arial</vt:lpstr>
      <vt:lpstr>Assistant SemiBold</vt:lpstr>
      <vt:lpstr>Assistant ExtraBold</vt:lpstr>
      <vt:lpstr>ערכת נושא Office</vt:lpstr>
      <vt:lpstr>1_ערכת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Shiran Waldman</dc:creator>
  <cp:lastModifiedBy>ציפי לנקין</cp:lastModifiedBy>
  <cp:revision>141</cp:revision>
  <dcterms:modified xsi:type="dcterms:W3CDTF">2023-09-10T11:03:09Z</dcterms:modified>
</cp:coreProperties>
</file>