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3" r:id="rId3"/>
    <p:sldId id="282" r:id="rId4"/>
    <p:sldId id="281" r:id="rId5"/>
    <p:sldId id="285" r:id="rId6"/>
    <p:sldId id="271" r:id="rId7"/>
  </p:sldIdLst>
  <p:sldSz cx="9144000" cy="5143500" type="screen16x9"/>
  <p:notesSz cx="6858000" cy="9144000"/>
  <p:embeddedFontLst>
    <p:embeddedFont>
      <p:font typeface="Assistant" pitchFamily="2" charset="-79"/>
      <p:regular r:id="rId9"/>
      <p:bold r:id="rId10"/>
    </p:embeddedFont>
    <p:embeddedFont>
      <p:font typeface="Assistant ExtraBold" pitchFamily="2" charset="-79"/>
      <p:bold r:id="rId11"/>
    </p:embeddedFont>
    <p:embeddedFont>
      <p:font typeface="Assistant SemiBold" pitchFamily="2" charset="-79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Quattrocento Sa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WCNetZug8LR1oBCDLz02lraI6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BAC32B-140A-4F51-818E-A169065974CD}">
  <a:tblStyle styleId="{A3BAC32B-140A-4F51-818E-A169065974CD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CF1DEA2-2FB3-4DB7-9487-264ABC45CB27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DD4EA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8EBF5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70" autoAdjust="0"/>
  </p:normalViewPr>
  <p:slideViewPr>
    <p:cSldViewPr snapToGrid="0">
      <p:cViewPr varScale="1">
        <p:scale>
          <a:sx n="125" d="100"/>
          <a:sy n="125" d="100"/>
        </p:scale>
        <p:origin x="11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dirty="0"/>
              <a:t>בשיעור הקודם למדנו מה לחפש, כעת נלמד היכן לחפש.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23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אחת הדרכים למצוא מידע, ואף מידע איכותי, היא ללכת ולשאול את ההמון ☺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עוד על איסוף מידע בשיטה זו, שנקראת חוכמת ההמונים, בסרטון מאתר המגמה: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https://www.youtube.com/watch?v=vU_BSfKN7sI&amp;t=2s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לאחר הצפייה בסרטון יש לבצע גם את הפעילות </a:t>
            </a:r>
            <a:r>
              <a:rPr lang="he-IL" sz="1100" dirty="0">
                <a:latin typeface="Quattrocento Sans"/>
                <a:ea typeface="Quattrocento Sans"/>
                <a:cs typeface="Quattrocento Sans"/>
                <a:sym typeface="Quattrocento Sans"/>
              </a:rPr>
              <a:t>אינטראקטיבית</a:t>
            </a:r>
            <a:r>
              <a:rPr lang="he-IL" dirty="0"/>
              <a:t>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https://view.genial.ly/6238691911efa0001132074f/presentation-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082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ה"המון" לא תמיד זמין ונגיש לנו ולא תמיד כל התנאים מתקיימים כדי ליישם את "חוכמת ההמונים".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כמו כן, נרצה להרחיב את היריעה לטובת מאגר הנתונים הרלוונטיים שנרצה לאסוף. לעיתים מספיק שדה אחד נוסף שנצליח להביא לנתונים, ובעזרתו למסקנות המחקר שלנו יהיה ערך מוסף משמעותי ביותר.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נחלק את כיווני החיפוש שלנו לשני המקורות המרכזיים שלמדנו בשיעור הקודם: נתונים בתוך הארגון ונתונים חיצוניים לארגון.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נתונים בתוך הארגון – היכן נמצא אותם?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א. קובצי מידע בתיקיות / תיקיות משותפות.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ב. מערכות ניהול מידע ונתונים פנימיות של הארגון (לדוגמה מערכת </a:t>
            </a:r>
            <a:r>
              <a: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relationship management</a:t>
            </a:r>
            <a:r>
              <a:rPr lang="en-US" b="1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dirty="0"/>
              <a:t>CRM </a:t>
            </a:r>
            <a:r>
              <a:rPr lang="he-IL" dirty="0"/>
              <a:t>או תפנית).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ג. מחסני מידע שקיימים בארגון – נרחיב בנושא זה בשלב "ניהול מידע" שבהמשך פרק מחזור הנתונים.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ד. דוחות ובקרות של הארגון.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ה. מצגות וסיכומי ישיבות של הארגון.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578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נתונים מחוץ הארגון – היכן נמצא אותם? (רשימה חלקית שכן אנו מוקפים כיום בנתונים בכל מקום, ממרחבי האינטרנט ועד שלטי חוצות ברחוב!)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א. מנועי חיפוש.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ב. רשתות חברתיות.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ב. קבצים ומידע מאתרים ממשלתיים (כמו אתר הלשכה המרכזית לסטטיסטיקה, </a:t>
            </a:r>
            <a:r>
              <a:rPr lang="he-IL" dirty="0" err="1"/>
              <a:t>למ"ס</a:t>
            </a:r>
            <a:r>
              <a:rPr lang="he-IL" dirty="0"/>
              <a:t>, או אתר רשות המיסים).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ג. מאמרים ומחקרים המתפרסמים באינטרנט. מומלץ לחפש באתר "</a:t>
            </a:r>
            <a:r>
              <a:rPr lang="en-US" dirty="0"/>
              <a:t>GOOGLE SCHOLAR" </a:t>
            </a:r>
            <a:r>
              <a:rPr lang="he-IL" dirty="0"/>
              <a:t>המרכז מאגר עצום של מאמרים בנושאים מגוונים.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יש לשים לב שבתוצאות החיפוש באתר זה לא כל המאמרים ניתנים להורדה חינמית.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ד. כתבות ואתרים באינטרנט, למשל, אתרי חדשות.  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4789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dirty="0"/>
              <a:t>יש לבצע כעת את התרגיל שנמצא בחוברת האקסל "חיפוש למחקר נתונים - היכן לחפש – תרגול"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4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 b="0" i="0" u="none" strike="noStrike" cap="none"/>
          </a:p>
        </p:txBody>
      </p:sp>
      <p:sp>
        <p:nvSpPr>
          <p:cNvPr id="15" name="Google Shape;15;p14"/>
          <p:cNvSpPr txBox="1"/>
          <p:nvPr/>
        </p:nvSpPr>
        <p:spPr>
          <a:xfrm>
            <a:off x="6529388" y="56673"/>
            <a:ext cx="2487667" cy="38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he-IL" sz="13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חיפוש למחקר נתונים – היכן לחפש?</a:t>
            </a:r>
            <a:endParaRPr sz="1200" b="0" i="0" u="none" strike="noStrike" cap="none" dirty="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4"/>
          <p:cNvCxnSpPr>
            <a:cxnSpLocks/>
          </p:cNvCxnSpPr>
          <p:nvPr/>
        </p:nvCxnSpPr>
        <p:spPr>
          <a:xfrm>
            <a:off x="6636544" y="445210"/>
            <a:ext cx="2312081" cy="0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5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1" name="Google Shape;21;p15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" descr="Google Shape;55;p13"/>
          <p:cNvPicPr preferRelativeResize="0"/>
          <p:nvPr/>
        </p:nvPicPr>
        <p:blipFill rotWithShape="1">
          <a:blip r:embed="rId3">
            <a:alphaModFix/>
          </a:blip>
          <a:srcRect l="4362" t="19277" r="4571" b="25722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5649963" y="1530371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4373592" y="2027717"/>
            <a:ext cx="4072481" cy="127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he-IL" sz="3600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חיפוש למחקר נתונים </a:t>
            </a:r>
            <a:r>
              <a:rPr lang="he-IL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</a:p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he-IL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היכן לחפש?</a:t>
            </a:r>
            <a:endParaRPr lang="he-IL" sz="1200" b="0" i="0" u="none" strike="noStrike" cap="none" dirty="0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" descr="Google Shape;6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133876">
            <a:off x="7680410" y="3831199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/>
          <p:nvPr/>
        </p:nvSpPr>
        <p:spPr>
          <a:xfrm>
            <a:off x="6495691" y="9134"/>
            <a:ext cx="2540053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2813DCF-183A-46F7-A029-E0F5E57BC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09" y="655334"/>
            <a:ext cx="3801094" cy="38735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39" name="Google Shape;74;p3" descr="Google Shape;91;p14">
            <a:extLst>
              <a:ext uri="{FF2B5EF4-FFF2-40B4-BE49-F238E27FC236}">
                <a16:creationId xmlns:a16="http://schemas.microsoft.com/office/drawing/2014/main" id="{6D50657B-B873-4721-A2B7-FA7BFD1438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087" y="2144184"/>
            <a:ext cx="309419" cy="28008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75;p3">
            <a:extLst>
              <a:ext uri="{FF2B5EF4-FFF2-40B4-BE49-F238E27FC236}">
                <a16:creationId xmlns:a16="http://schemas.microsoft.com/office/drawing/2014/main" id="{E45E6935-DAD5-45D6-BF3E-2AEE51EAC61B}"/>
              </a:ext>
            </a:extLst>
          </p:cNvPr>
          <p:cNvSpPr/>
          <p:nvPr/>
        </p:nvSpPr>
        <p:spPr>
          <a:xfrm>
            <a:off x="3917245" y="2129769"/>
            <a:ext cx="1391400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1" name="Google Shape;76;p3" descr="Google Shape;136;p15">
            <a:extLst>
              <a:ext uri="{FF2B5EF4-FFF2-40B4-BE49-F238E27FC236}">
                <a16:creationId xmlns:a16="http://schemas.microsoft.com/office/drawing/2014/main" id="{F4E2E4F6-15A6-4B8C-85F8-532A46A83D1A}"/>
              </a:ext>
            </a:extLst>
          </p:cNvPr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>
            <a:off x="4631864" y="1867847"/>
            <a:ext cx="1128479" cy="105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77;p3" descr="Google Shape;137;p15">
            <a:extLst>
              <a:ext uri="{FF2B5EF4-FFF2-40B4-BE49-F238E27FC236}">
                <a16:creationId xmlns:a16="http://schemas.microsoft.com/office/drawing/2014/main" id="{2C4BFA59-0457-46E5-8565-19F6F4E38833}"/>
              </a:ext>
            </a:extLst>
          </p:cNvPr>
          <p:cNvPicPr preferRelativeResize="0"/>
          <p:nvPr/>
        </p:nvPicPr>
        <p:blipFill rotWithShape="1">
          <a:blip r:embed="rId5">
            <a:alphaModFix amt="30000"/>
          </a:blip>
          <a:srcRect/>
          <a:stretch/>
        </p:blipFill>
        <p:spPr>
          <a:xfrm>
            <a:off x="3598938" y="2544231"/>
            <a:ext cx="1093658" cy="7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78;p3">
            <a:extLst>
              <a:ext uri="{FF2B5EF4-FFF2-40B4-BE49-F238E27FC236}">
                <a16:creationId xmlns:a16="http://schemas.microsoft.com/office/drawing/2014/main" id="{B256008D-F1F8-4653-A1FF-A9A0FE96E83C}"/>
              </a:ext>
            </a:extLst>
          </p:cNvPr>
          <p:cNvSpPr txBox="1"/>
          <p:nvPr/>
        </p:nvSpPr>
        <p:spPr>
          <a:xfrm>
            <a:off x="4066147" y="2329994"/>
            <a:ext cx="1093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DCDCD"/>
              </a:buClr>
              <a:buSzPts val="1200"/>
              <a:buFont typeface="Assistant ExtraBold"/>
              <a:buNone/>
            </a:pPr>
            <a:r>
              <a:rPr lang="iw-IL" sz="1200" b="0" i="0" u="none" strike="noStrike" cap="none">
                <a:solidFill>
                  <a:srgbClr val="CDCDCD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אינפואתיקה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DCDCD"/>
              </a:buClr>
              <a:buSzPts val="1200"/>
              <a:buFont typeface="Assistant ExtraBold"/>
              <a:buNone/>
            </a:pPr>
            <a:r>
              <a:rPr lang="iw-IL" sz="1200" b="0" i="0" u="none" strike="noStrike" cap="none">
                <a:solidFill>
                  <a:srgbClr val="CDCDCD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וניהול ידע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79;p3">
            <a:extLst>
              <a:ext uri="{FF2B5EF4-FFF2-40B4-BE49-F238E27FC236}">
                <a16:creationId xmlns:a16="http://schemas.microsoft.com/office/drawing/2014/main" id="{6F7C4DB4-704B-437F-BA88-02E2582A1FF3}"/>
              </a:ext>
            </a:extLst>
          </p:cNvPr>
          <p:cNvSpPr/>
          <p:nvPr/>
        </p:nvSpPr>
        <p:spPr>
          <a:xfrm>
            <a:off x="1533150" y="889065"/>
            <a:ext cx="6077700" cy="3154500"/>
          </a:xfrm>
          <a:prstGeom prst="ellipse">
            <a:avLst/>
          </a:prstGeom>
          <a:noFill/>
          <a:ln w="19050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5" name="Google Shape;80;p3" descr="Google Shape;108;p15">
            <a:extLst>
              <a:ext uri="{FF2B5EF4-FFF2-40B4-BE49-F238E27FC236}">
                <a16:creationId xmlns:a16="http://schemas.microsoft.com/office/drawing/2014/main" id="{B3AC733E-42D1-44EC-BAAA-44E3122DB9DA}"/>
              </a:ext>
            </a:extLst>
          </p:cNvPr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>
            <a:off x="3676244" y="2192070"/>
            <a:ext cx="450136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82;p3">
            <a:extLst>
              <a:ext uri="{FF2B5EF4-FFF2-40B4-BE49-F238E27FC236}">
                <a16:creationId xmlns:a16="http://schemas.microsoft.com/office/drawing/2014/main" id="{2EC07694-414A-472C-8BB7-E166B2F14C40}"/>
              </a:ext>
            </a:extLst>
          </p:cNvPr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>
              <a:buSzPts val="1400"/>
            </a:pPr>
            <a:endParaRPr>
              <a:latin typeface="Assistant"/>
              <a:cs typeface="Assistant"/>
              <a:sym typeface="Assistant"/>
            </a:endParaRPr>
          </a:p>
        </p:txBody>
      </p:sp>
      <p:sp>
        <p:nvSpPr>
          <p:cNvPr id="51" name="Google Shape;83;p3">
            <a:extLst>
              <a:ext uri="{FF2B5EF4-FFF2-40B4-BE49-F238E27FC236}">
                <a16:creationId xmlns:a16="http://schemas.microsoft.com/office/drawing/2014/main" id="{914BF54A-2ED8-4391-BA62-0690A32A4606}"/>
              </a:ext>
            </a:extLst>
          </p:cNvPr>
          <p:cNvSpPr/>
          <p:nvPr/>
        </p:nvSpPr>
        <p:spPr>
          <a:xfrm>
            <a:off x="5637200" y="3242398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52" name="Google Shape;84;p3" descr="Google Shape;116;p15">
            <a:extLst>
              <a:ext uri="{FF2B5EF4-FFF2-40B4-BE49-F238E27FC236}">
                <a16:creationId xmlns:a16="http://schemas.microsoft.com/office/drawing/2014/main" id="{F7DD7926-F880-4824-834E-3C0A7ECDF54A}"/>
              </a:ext>
            </a:extLst>
          </p:cNvPr>
          <p:cNvPicPr preferRelativeResize="0"/>
          <p:nvPr/>
        </p:nvPicPr>
        <p:blipFill rotWithShape="1">
          <a:blip r:embed="rId7">
            <a:alphaModFix amt="40000"/>
          </a:blip>
          <a:srcRect/>
          <a:stretch/>
        </p:blipFill>
        <p:spPr>
          <a:xfrm>
            <a:off x="6178096" y="3402014"/>
            <a:ext cx="309415" cy="28007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85;p3">
            <a:extLst>
              <a:ext uri="{FF2B5EF4-FFF2-40B4-BE49-F238E27FC236}">
                <a16:creationId xmlns:a16="http://schemas.microsoft.com/office/drawing/2014/main" id="{6769758C-6D1D-4A73-8BFE-B64F119ECF2E}"/>
              </a:ext>
            </a:extLst>
          </p:cNvPr>
          <p:cNvSpPr/>
          <p:nvPr/>
        </p:nvSpPr>
        <p:spPr>
          <a:xfrm>
            <a:off x="6643045" y="2007478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5" name="Google Shape;87;p3">
            <a:extLst>
              <a:ext uri="{FF2B5EF4-FFF2-40B4-BE49-F238E27FC236}">
                <a16:creationId xmlns:a16="http://schemas.microsoft.com/office/drawing/2014/main" id="{36627861-2F7E-4385-80EB-CB429846A70C}"/>
              </a:ext>
            </a:extLst>
          </p:cNvPr>
          <p:cNvSpPr/>
          <p:nvPr/>
        </p:nvSpPr>
        <p:spPr>
          <a:xfrm>
            <a:off x="2164970" y="82790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6" name="Google Shape;88;p3">
            <a:extLst>
              <a:ext uri="{FF2B5EF4-FFF2-40B4-BE49-F238E27FC236}">
                <a16:creationId xmlns:a16="http://schemas.microsoft.com/office/drawing/2014/main" id="{C08D9483-5794-4D6B-A653-2C897B3C48C8}"/>
              </a:ext>
            </a:extLst>
          </p:cNvPr>
          <p:cNvSpPr/>
          <p:nvPr/>
        </p:nvSpPr>
        <p:spPr>
          <a:xfrm>
            <a:off x="1109562" y="2035125"/>
            <a:ext cx="1391401" cy="917700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7" name="Google Shape;89;p3">
            <a:extLst>
              <a:ext uri="{FF2B5EF4-FFF2-40B4-BE49-F238E27FC236}">
                <a16:creationId xmlns:a16="http://schemas.microsoft.com/office/drawing/2014/main" id="{D54A50E4-117B-446F-8566-4A6615A6316B}"/>
              </a:ext>
            </a:extLst>
          </p:cNvPr>
          <p:cNvSpPr/>
          <p:nvPr/>
        </p:nvSpPr>
        <p:spPr>
          <a:xfrm>
            <a:off x="2164982" y="3242386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8" name="Google Shape;90;p3">
            <a:extLst>
              <a:ext uri="{FF2B5EF4-FFF2-40B4-BE49-F238E27FC236}">
                <a16:creationId xmlns:a16="http://schemas.microsoft.com/office/drawing/2014/main" id="{1D6789DA-9131-43C8-A502-FEFC5F5BE1BA}"/>
              </a:ext>
            </a:extLst>
          </p:cNvPr>
          <p:cNvSpPr/>
          <p:nvPr/>
        </p:nvSpPr>
        <p:spPr>
          <a:xfrm>
            <a:off x="3942922" y="3754558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59" name="Google Shape;91;p3" descr="Google Shape;130;p15">
            <a:extLst>
              <a:ext uri="{FF2B5EF4-FFF2-40B4-BE49-F238E27FC236}">
                <a16:creationId xmlns:a16="http://schemas.microsoft.com/office/drawing/2014/main" id="{04F07304-FC45-44D8-84EF-82B76FA33D3B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7184087" y="2155755"/>
            <a:ext cx="309419" cy="28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93;p3" descr="Google Shape;132;p15">
            <a:extLst>
              <a:ext uri="{FF2B5EF4-FFF2-40B4-BE49-F238E27FC236}">
                <a16:creationId xmlns:a16="http://schemas.microsoft.com/office/drawing/2014/main" id="{F3882C94-CAD1-4896-8C3D-982D2039E960}"/>
              </a:ext>
            </a:extLst>
          </p:cNvPr>
          <p:cNvPicPr preferRelativeResize="0"/>
          <p:nvPr/>
        </p:nvPicPr>
        <p:blipFill rotWithShape="1">
          <a:blip r:embed="rId8">
            <a:alphaModFix amt="30000"/>
          </a:blip>
          <a:srcRect/>
          <a:stretch/>
        </p:blipFill>
        <p:spPr>
          <a:xfrm>
            <a:off x="2672981" y="952070"/>
            <a:ext cx="375370" cy="33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94;p3" descr="Google Shape;133;p15">
            <a:extLst>
              <a:ext uri="{FF2B5EF4-FFF2-40B4-BE49-F238E27FC236}">
                <a16:creationId xmlns:a16="http://schemas.microsoft.com/office/drawing/2014/main" id="{2605D778-A796-408C-BF8F-E5182DEF382A}"/>
              </a:ext>
            </a:extLst>
          </p:cNvPr>
          <p:cNvPicPr preferRelativeResize="0"/>
          <p:nvPr/>
        </p:nvPicPr>
        <p:blipFill rotWithShape="1">
          <a:blip r:embed="rId9">
            <a:alphaModFix amt="30000"/>
          </a:blip>
          <a:srcRect/>
          <a:stretch/>
        </p:blipFill>
        <p:spPr>
          <a:xfrm>
            <a:off x="1645578" y="2185853"/>
            <a:ext cx="319221" cy="28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96;p3" descr="Google Shape;143;p15">
            <a:extLst>
              <a:ext uri="{FF2B5EF4-FFF2-40B4-BE49-F238E27FC236}">
                <a16:creationId xmlns:a16="http://schemas.microsoft.com/office/drawing/2014/main" id="{8E63E265-9B29-4076-8FC8-C11B5209F2C8}"/>
              </a:ext>
            </a:extLst>
          </p:cNvPr>
          <p:cNvPicPr preferRelativeResize="0"/>
          <p:nvPr/>
        </p:nvPicPr>
        <p:blipFill rotWithShape="1">
          <a:blip r:embed="rId10">
            <a:alphaModFix amt="30000"/>
          </a:blip>
          <a:srcRect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97;p3" descr="תמונה 2">
            <a:extLst>
              <a:ext uri="{FF2B5EF4-FFF2-40B4-BE49-F238E27FC236}">
                <a16:creationId xmlns:a16="http://schemas.microsoft.com/office/drawing/2014/main" id="{3130510E-02E4-4B26-8546-E7EAFCCFDEB2}"/>
              </a:ext>
            </a:extLst>
          </p:cNvPr>
          <p:cNvPicPr preferRelativeResize="0"/>
          <p:nvPr/>
        </p:nvPicPr>
        <p:blipFill rotWithShape="1">
          <a:blip r:embed="rId11">
            <a:alphaModFix amt="30000"/>
          </a:blip>
          <a:srcRect/>
          <a:stretch/>
        </p:blipFill>
        <p:spPr>
          <a:xfrm>
            <a:off x="2679405" y="3390141"/>
            <a:ext cx="330672" cy="31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00;p3" descr="תמונה 169">
            <a:extLst>
              <a:ext uri="{FF2B5EF4-FFF2-40B4-BE49-F238E27FC236}">
                <a16:creationId xmlns:a16="http://schemas.microsoft.com/office/drawing/2014/main" id="{DAD305BF-7E9A-49EC-BD04-C9BAB1BF9057}"/>
              </a:ext>
            </a:extLst>
          </p:cNvPr>
          <p:cNvPicPr preferRelativeResize="0"/>
          <p:nvPr/>
        </p:nvPicPr>
        <p:blipFill rotWithShape="1">
          <a:blip r:embed="rId12">
            <a:alphaModFix amt="30415"/>
          </a:blip>
          <a:srcRect/>
          <a:stretch/>
        </p:blipFill>
        <p:spPr>
          <a:xfrm>
            <a:off x="4462277" y="3863354"/>
            <a:ext cx="352663" cy="31922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102;p3">
            <a:extLst>
              <a:ext uri="{FF2B5EF4-FFF2-40B4-BE49-F238E27FC236}">
                <a16:creationId xmlns:a16="http://schemas.microsoft.com/office/drawing/2014/main" id="{E1B2BD15-350F-4889-A834-745CC6C537DF}"/>
              </a:ext>
            </a:extLst>
          </p:cNvPr>
          <p:cNvSpPr txBox="1"/>
          <p:nvPr/>
        </p:nvSpPr>
        <p:spPr>
          <a:xfrm>
            <a:off x="5786006" y="3651410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ניקוי ואינטגרציה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של נתונים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8" name="Google Shape;103;p3">
            <a:extLst>
              <a:ext uri="{FF2B5EF4-FFF2-40B4-BE49-F238E27FC236}">
                <a16:creationId xmlns:a16="http://schemas.microsoft.com/office/drawing/2014/main" id="{2A62203C-883A-47EB-AFE1-5A1FB3ACC7C9}"/>
              </a:ext>
            </a:extLst>
          </p:cNvPr>
          <p:cNvSpPr txBox="1"/>
          <p:nvPr/>
        </p:nvSpPr>
        <p:spPr>
          <a:xfrm>
            <a:off x="6791900" y="2393583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אחזור ואחסון נתונים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0" name="Google Shape;105;p3">
            <a:extLst>
              <a:ext uri="{FF2B5EF4-FFF2-40B4-BE49-F238E27FC236}">
                <a16:creationId xmlns:a16="http://schemas.microsoft.com/office/drawing/2014/main" id="{9E91A57C-FD3B-4FAF-B3B4-FB4B12B0D82B}"/>
              </a:ext>
            </a:extLst>
          </p:cNvPr>
          <p:cNvSpPr txBox="1"/>
          <p:nvPr/>
        </p:nvSpPr>
        <p:spPr>
          <a:xfrm>
            <a:off x="4091713" y="95323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ssistant"/>
              <a:buNone/>
            </a:pPr>
            <a:r>
              <a:rPr lang="iw-IL" sz="1050" b="1" dirty="0">
                <a:solidFill>
                  <a:srgbClr val="B7B7B7"/>
                </a:solidFill>
                <a:latin typeface="Assistant"/>
                <a:cs typeface="Assistant"/>
                <a:sym typeface="Assistant"/>
              </a:rPr>
              <a:t>הגדרת הבעיה</a:t>
            </a:r>
            <a:endParaRPr sz="1050" b="1" dirty="0">
              <a:solidFill>
                <a:srgbClr val="B7B7B7"/>
              </a:solidFill>
              <a:latin typeface="Assistant"/>
              <a:cs typeface="Assistant"/>
              <a:sym typeface="Assistant"/>
            </a:endParaRPr>
          </a:p>
        </p:txBody>
      </p:sp>
      <p:sp>
        <p:nvSpPr>
          <p:cNvPr id="71" name="Google Shape;106;p3">
            <a:extLst>
              <a:ext uri="{FF2B5EF4-FFF2-40B4-BE49-F238E27FC236}">
                <a16:creationId xmlns:a16="http://schemas.microsoft.com/office/drawing/2014/main" id="{36A87F28-ADB3-4DEF-99E0-F6A4183707B0}"/>
              </a:ext>
            </a:extLst>
          </p:cNvPr>
          <p:cNvSpPr txBox="1"/>
          <p:nvPr/>
        </p:nvSpPr>
        <p:spPr>
          <a:xfrm>
            <a:off x="2313776" y="1319478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משוב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2" name="Google Shape;107;p3">
            <a:extLst>
              <a:ext uri="{FF2B5EF4-FFF2-40B4-BE49-F238E27FC236}">
                <a16:creationId xmlns:a16="http://schemas.microsoft.com/office/drawing/2014/main" id="{3D2C763F-4025-4C2D-B44B-A89A018F5C1E}"/>
              </a:ext>
            </a:extLst>
          </p:cNvPr>
          <p:cNvSpPr txBox="1"/>
          <p:nvPr/>
        </p:nvSpPr>
        <p:spPr>
          <a:xfrm>
            <a:off x="1258369" y="2483156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קבלת החלטות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3" name="Google Shape;108;p3">
            <a:extLst>
              <a:ext uri="{FF2B5EF4-FFF2-40B4-BE49-F238E27FC236}">
                <a16:creationId xmlns:a16="http://schemas.microsoft.com/office/drawing/2014/main" id="{20394538-CCBC-44A5-9CDC-C441E9E21589}"/>
              </a:ext>
            </a:extLst>
          </p:cNvPr>
          <p:cNvSpPr txBox="1"/>
          <p:nvPr/>
        </p:nvSpPr>
        <p:spPr>
          <a:xfrm>
            <a:off x="2313789" y="3700738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פרזנטציה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4" name="Google Shape;109;p3">
            <a:extLst>
              <a:ext uri="{FF2B5EF4-FFF2-40B4-BE49-F238E27FC236}">
                <a16:creationId xmlns:a16="http://schemas.microsoft.com/office/drawing/2014/main" id="{5B6C8ADF-5576-4ADF-A414-B0520C37F7B0}"/>
              </a:ext>
            </a:extLst>
          </p:cNvPr>
          <p:cNvSpPr txBox="1"/>
          <p:nvPr/>
        </p:nvSpPr>
        <p:spPr>
          <a:xfrm>
            <a:off x="3936205" y="4160075"/>
            <a:ext cx="1400176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עיבוד, ניתוח נתונים וויזואליזציה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41152D8E-25CC-4C1A-A1E8-3D07D70CD7E2}"/>
              </a:ext>
            </a:extLst>
          </p:cNvPr>
          <p:cNvGrpSpPr/>
          <p:nvPr/>
        </p:nvGrpSpPr>
        <p:grpSpPr>
          <a:xfrm>
            <a:off x="5637102" y="790628"/>
            <a:ext cx="1391401" cy="917701"/>
            <a:chOff x="5789655" y="944914"/>
            <a:chExt cx="1391401" cy="917701"/>
          </a:xfrm>
        </p:grpSpPr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9EADFB64-1698-46AD-A16A-9E08DEBACB05}"/>
                </a:ext>
              </a:extLst>
            </p:cNvPr>
            <p:cNvSpPr/>
            <p:nvPr/>
          </p:nvSpPr>
          <p:spPr>
            <a:xfrm>
              <a:off x="5789655" y="944914"/>
              <a:ext cx="1391401" cy="917701"/>
            </a:xfrm>
            <a:prstGeom prst="roundRect">
              <a:avLst>
                <a:gd name="adj" fmla="val 10318"/>
              </a:avLst>
            </a:prstGeom>
            <a:solidFill>
              <a:srgbClr val="918D8E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2ACE6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36" name="Google Shape;51;p2">
              <a:extLst>
                <a:ext uri="{FF2B5EF4-FFF2-40B4-BE49-F238E27FC236}">
                  <a16:creationId xmlns:a16="http://schemas.microsoft.com/office/drawing/2014/main" id="{5CA4318F-8E0A-40B5-B1FD-503570EF4486}"/>
                </a:ext>
              </a:extLst>
            </p:cNvPr>
            <p:cNvSpPr txBox="1"/>
            <p:nvPr/>
          </p:nvSpPr>
          <p:spPr>
            <a:xfrm>
              <a:off x="5938461" y="1353927"/>
              <a:ext cx="1093801" cy="50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lang="iw-IL" sz="1050" b="1" i="0" u="none" strike="noStrike" cap="none" dirty="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איתור וזיהוי </a:t>
              </a:r>
              <a:br>
                <a:rPr lang="iw-IL" sz="1050" b="1" i="0" u="none" strike="noStrike" cap="none" dirty="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</a:br>
              <a:r>
                <a:rPr lang="iw-IL" sz="1050" b="1" i="0" u="none" strike="noStrike" cap="none" dirty="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מקורות נתונים</a:t>
              </a:r>
              <a:endParaRPr sz="1050" b="1" i="0" u="none" strike="noStrike" cap="none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pic>
          <p:nvPicPr>
            <p:cNvPr id="37" name="Google Shape;59;p2" descr="Google Shape;92;p14">
              <a:extLst>
                <a:ext uri="{FF2B5EF4-FFF2-40B4-BE49-F238E27FC236}">
                  <a16:creationId xmlns:a16="http://schemas.microsoft.com/office/drawing/2014/main" id="{0663DB77-3D70-4BEB-88FE-6D49C5CC5BA6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309023" y="1076873"/>
              <a:ext cx="352650" cy="31922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8107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1" name="Google Shape;60;p13" descr="Google Shape;60;p13">
            <a:extLst>
              <a:ext uri="{FF2B5EF4-FFF2-40B4-BE49-F238E27FC236}">
                <a16:creationId xmlns:a16="http://schemas.microsoft.com/office/drawing/2014/main" id="{FB78CB5A-42D4-45E0-B0BB-DDCED4682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703780" y="1801888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201ECE88-4577-41DA-A528-7CF749818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14" y="776687"/>
            <a:ext cx="6448424" cy="38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2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124;p4">
            <a:extLst>
              <a:ext uri="{FF2B5EF4-FFF2-40B4-BE49-F238E27FC236}">
                <a16:creationId xmlns:a16="http://schemas.microsoft.com/office/drawing/2014/main" id="{F1971378-EFDD-48D4-941E-7A2F3E78E7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34" r="22714"/>
          <a:stretch/>
        </p:blipFill>
        <p:spPr>
          <a:xfrm>
            <a:off x="235313" y="1333562"/>
            <a:ext cx="2596551" cy="229628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39" name="Google Shape;125;p4">
            <a:extLst>
              <a:ext uri="{FF2B5EF4-FFF2-40B4-BE49-F238E27FC236}">
                <a16:creationId xmlns:a16="http://schemas.microsoft.com/office/drawing/2014/main" id="{797E5951-C754-4885-B6AF-72B64463FA7A}"/>
              </a:ext>
            </a:extLst>
          </p:cNvPr>
          <p:cNvSpPr/>
          <p:nvPr/>
        </p:nvSpPr>
        <p:spPr>
          <a:xfrm>
            <a:off x="6806181" y="1101327"/>
            <a:ext cx="1704412" cy="2528522"/>
          </a:xfrm>
          <a:prstGeom prst="round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+mn-cs"/>
              <a:sym typeface="Calibri"/>
            </a:endParaRPr>
          </a:p>
        </p:txBody>
      </p:sp>
      <p:sp>
        <p:nvSpPr>
          <p:cNvPr id="51" name="Google Shape;126;p4">
            <a:extLst>
              <a:ext uri="{FF2B5EF4-FFF2-40B4-BE49-F238E27FC236}">
                <a16:creationId xmlns:a16="http://schemas.microsoft.com/office/drawing/2014/main" id="{AEAA3B5C-0BB1-4FDF-B40E-163C15D19238}"/>
              </a:ext>
            </a:extLst>
          </p:cNvPr>
          <p:cNvSpPr/>
          <p:nvPr/>
        </p:nvSpPr>
        <p:spPr>
          <a:xfrm>
            <a:off x="4913272" y="1570006"/>
            <a:ext cx="1704412" cy="2528522"/>
          </a:xfrm>
          <a:prstGeom prst="round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+mn-cs"/>
              <a:sym typeface="Calibri"/>
            </a:endParaRPr>
          </a:p>
        </p:txBody>
      </p:sp>
      <p:sp>
        <p:nvSpPr>
          <p:cNvPr id="52" name="Google Shape;127;p4">
            <a:extLst>
              <a:ext uri="{FF2B5EF4-FFF2-40B4-BE49-F238E27FC236}">
                <a16:creationId xmlns:a16="http://schemas.microsoft.com/office/drawing/2014/main" id="{73D7C308-2A13-4E0C-9300-CE6D79AAB537}"/>
              </a:ext>
            </a:extLst>
          </p:cNvPr>
          <p:cNvSpPr/>
          <p:nvPr/>
        </p:nvSpPr>
        <p:spPr>
          <a:xfrm>
            <a:off x="3020362" y="1101327"/>
            <a:ext cx="1704412" cy="2528522"/>
          </a:xfrm>
          <a:prstGeom prst="round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91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16AEB3F8-9474-492A-AA30-46D383EB5034}"/>
              </a:ext>
            </a:extLst>
          </p:cNvPr>
          <p:cNvSpPr/>
          <p:nvPr/>
        </p:nvSpPr>
        <p:spPr>
          <a:xfrm>
            <a:off x="5601354" y="1080486"/>
            <a:ext cx="2731762" cy="1856616"/>
          </a:xfrm>
          <a:prstGeom prst="round2Diag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+mn-cs"/>
                <a:sym typeface="Calibri"/>
              </a:rPr>
              <a:t> 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+mn-cs"/>
              <a:sym typeface="Calibri"/>
            </a:endParaRPr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7" name="Google Shape;134;p5">
            <a:extLst>
              <a:ext uri="{FF2B5EF4-FFF2-40B4-BE49-F238E27FC236}">
                <a16:creationId xmlns:a16="http://schemas.microsoft.com/office/drawing/2014/main" id="{372C17FB-EBE7-48FE-AA25-B8397CD8321B}"/>
              </a:ext>
            </a:extLst>
          </p:cNvPr>
          <p:cNvSpPr/>
          <p:nvPr/>
        </p:nvSpPr>
        <p:spPr>
          <a:xfrm>
            <a:off x="3188866" y="1644245"/>
            <a:ext cx="2731762" cy="1856616"/>
          </a:xfrm>
          <a:prstGeom prst="round2Diag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+mn-cs"/>
              <a:sym typeface="Calibri"/>
            </a:endParaRPr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666D6673-40AF-4205-BEB8-D87CC24BB78C}"/>
              </a:ext>
            </a:extLst>
          </p:cNvPr>
          <p:cNvSpPr/>
          <p:nvPr/>
        </p:nvSpPr>
        <p:spPr>
          <a:xfrm>
            <a:off x="776378" y="2208004"/>
            <a:ext cx="2731762" cy="1856616"/>
          </a:xfrm>
          <a:prstGeom prst="round2Diag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28575" cap="flat" cmpd="sng">
            <a:solidFill>
              <a:srgbClr val="2327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886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en-US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275" name="Google Shape;275;p12"/>
          <p:cNvSpPr txBox="1"/>
          <p:nvPr/>
        </p:nvSpPr>
        <p:spPr>
          <a:xfrm>
            <a:off x="1095350" y="2629764"/>
            <a:ext cx="6873300" cy="73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en-US" sz="4000" b="0" i="0" u="none" strike="noStrike" cap="non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/>
          </a:p>
        </p:txBody>
      </p:sp>
      <p:sp>
        <p:nvSpPr>
          <p:cNvPr id="276" name="Google Shape;276;p12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12"/>
          <p:cNvCxnSpPr/>
          <p:nvPr/>
        </p:nvCxnSpPr>
        <p:spPr>
          <a:xfrm>
            <a:off x="3923450" y="4537270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78" name="Google Shape;278;p12" descr="Google Shape;4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2" descr="Google Shape;4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2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en-US" sz="54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id="281" name="Google Shape;281;p12" descr="Google Shape;4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7528DD-E036-4D60-8217-6F8D06EEB7D9}"/>
              </a:ext>
            </a:extLst>
          </p:cNvPr>
          <p:cNvSpPr txBox="1"/>
          <p:nvPr/>
        </p:nvSpPr>
        <p:spPr>
          <a:xfrm>
            <a:off x="1984878" y="4553065"/>
            <a:ext cx="5140994" cy="5001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1" anchor="t">
            <a:spAutoFit/>
          </a:bodyPr>
          <a:lstStyle/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כל התמונות במצגת נלקחו 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Shutterstock.com</a:t>
            </a:r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ומאתר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Pixabay.com</a:t>
            </a:r>
            <a:endParaRPr lang="he-IL" dirty="0">
              <a:solidFill>
                <a:srgbClr val="918D8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כלל דמויות המדענים במצגת נלקחו מחברת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G-STAT</a:t>
            </a:r>
          </a:p>
        </p:txBody>
      </p:sp>
      <p:pic>
        <p:nvPicPr>
          <p:cNvPr id="11" name="Google Shape;213;p12" descr="G-STAT | LinkedIn">
            <a:extLst>
              <a:ext uri="{FF2B5EF4-FFF2-40B4-BE49-F238E27FC236}">
                <a16:creationId xmlns:a16="http://schemas.microsoft.com/office/drawing/2014/main" id="{91F353AA-D2FE-40BA-9BE4-D74148AECF8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13054" b="1701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404</Words>
  <Application>Microsoft Office PowerPoint</Application>
  <PresentationFormat>‫הצגה על המסך (16:9)</PresentationFormat>
  <Paragraphs>52</Paragraphs>
  <Slides>6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3" baseType="lpstr">
      <vt:lpstr>Assistant SemiBold</vt:lpstr>
      <vt:lpstr>Quattrocento Sans</vt:lpstr>
      <vt:lpstr>Calibri</vt:lpstr>
      <vt:lpstr>Arial</vt:lpstr>
      <vt:lpstr>Assistant</vt:lpstr>
      <vt:lpstr>Assistant ExtraBold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Shiran Waldman</dc:creator>
  <cp:lastModifiedBy>ציפי לנקין</cp:lastModifiedBy>
  <cp:revision>46</cp:revision>
  <dcterms:modified xsi:type="dcterms:W3CDTF">2023-05-14T09:16:16Z</dcterms:modified>
</cp:coreProperties>
</file>