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ssistant SemiBold"/>
      <p:regular r:id="rId20"/>
      <p:bold r:id="rId21"/>
    </p:embeddedFont>
    <p:embeddedFont>
      <p:font typeface="Assistant"/>
      <p:regular r:id="rId22"/>
      <p:bold r:id="rId23"/>
    </p:embeddedFont>
    <p:embeddedFont>
      <p:font typeface="Assistant ExtraBold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qjLythh2C76ObQ4B/1IKOdKC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BAC43-C397-44C6-A99B-E1A4D780B2B9}">
  <a:tblStyle styleId="{5FCBAC43-C397-44C6-A99B-E1A4D780B2B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SemiBold-regular.fntdata"/><Relationship Id="rId22" Type="http://schemas.openxmlformats.org/officeDocument/2006/relationships/font" Target="fonts/Assistant-regular.fntdata"/><Relationship Id="rId21" Type="http://schemas.openxmlformats.org/officeDocument/2006/relationships/font" Target="fonts/AssistantSemiBold-bold.fntdata"/><Relationship Id="rId24" Type="http://schemas.openxmlformats.org/officeDocument/2006/relationships/font" Target="fonts/AssistantExtraBold-bold.fntdata"/><Relationship Id="rId23" Type="http://schemas.openxmlformats.org/officeDocument/2006/relationships/font" Target="fonts/Assistan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כל הגדרה שראינו ב</a:t>
            </a:r>
            <a:r>
              <a:rPr lang="iw-IL"/>
              <a:t>דוגמה</a:t>
            </a:r>
            <a:r>
              <a:rPr lang="iw-IL"/>
              <a:t> בשקופיות הקודמות עשויה לשנות את תוצאות המחקר אף מקצה לקצה.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לכן כה חשוב שמנתח הנתונים ידייק ויבין מה בדיוק עליו לחפש בנתונים (במשתנים, בשליפות שיבצע ובסינונים שעליו לעשות) בטרם יפיק את תוצאות מחקר הנתונים.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הכוונה בהגדרות DATA בארגון היא כמו ה</a:t>
            </a:r>
            <a:r>
              <a:rPr lang="iw-IL"/>
              <a:t>דוגמה</a:t>
            </a:r>
            <a:r>
              <a:rPr lang="iw-IL"/>
              <a:t> שראינו לגבי לקוח חדש / קיים.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</a:t>
            </a:r>
            <a:r>
              <a:rPr lang="iw-IL"/>
              <a:t>דוגמה</a:t>
            </a:r>
            <a:r>
              <a:rPr lang="iw-IL"/>
              <a:t> שלנו, בחברת הגיימינג יכול להיות מידע גלוי או סמוי לגבי סיווג נאות ללקוח קיים או חדש.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תרגיל אנליטי לדיון בכיתה: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שאלו את התלמידים – האם יש לכם רעיונות נוספים להגדרת דירוג הלקוחות? האם יש לכם שאלות נוספות על שליפת הנתונים בגין מתן מענה לבעיה שהוגדרה?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ניתן להוסיף ולשאול - האם יש נתונים </a:t>
            </a:r>
            <a:r>
              <a:rPr b="1" lang="iw-IL"/>
              <a:t>ש</a:t>
            </a:r>
            <a:r>
              <a:rPr b="1" lang="iw-IL"/>
              <a:t>אינם קיימים בטבלה</a:t>
            </a:r>
            <a:r>
              <a:rPr lang="iw-IL"/>
              <a:t> כרגע, והייתם רוצים להוסיפם </a:t>
            </a:r>
            <a:r>
              <a:rPr lang="iw-IL"/>
              <a:t>כדי</a:t>
            </a:r>
            <a:r>
              <a:rPr lang="iw-IL"/>
              <a:t> להגדיר טוב יותר את דירוג הלקוחות?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שאלות הכוונה לכיתה: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א. "רוכשים יותר" – האם לדעתם מעניין רק מספר הרכישות או גם סכומי קנייה?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ב. ללקוחות קיימים תהיה יותר מרכישה אחת אז סביר שהם ירכשו יותר מלקוחות חדשים או שאולי לא? אולי יהיו לקוחות חדשים שיבצעו כבר באותו היום מספר רכישות של משחקים?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ג. אולי מעניין לנתח את סכום הקנייה הממוצעת של משחקים של לקוחות חדשים אל מול לקוחות קיימים ולהשוות ביניהם?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ד. האם נדרש להצמיד את הסכומים שבנתונים למדד מסוים? שכן שינוי מדד כמו מדד המחירים לצרכן עלול לשנות את גובה סכומי הרכישות.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אם כן, האם המדדים בישראל רלוונטיים או שצריך מדדים בארץ אחרת? האם חשוב לנו לדעת בהקשר זה את ארץ המקור של הלקוחות?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לבצע את התרגול בחוברת האקסל "</a:t>
            </a:r>
            <a:r>
              <a:rPr lang="iw-IL" sz="1400">
                <a:solidFill>
                  <a:srgbClr val="232752"/>
                </a:solidFill>
              </a:rPr>
              <a:t>מבעיה שהוגדרה לעיבוד נתונים – תרגול"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בשיעור זה בפרק עיבוד הנתונים וויזואליזציה נלמד ונתרגל אתגר משמעותי בעבודת מנתח הנתונים – כיצד לקחת בעיה שהוגדרה ולהבין ממנה מה על מנתח הנתונים לחפש בנתונים עצמם.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" name="Google Shape;3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זה רק עשוי להישמע פשוט. מיד נראה כמה הנושא מורכב </a:t>
            </a:r>
            <a:endParaRPr/>
          </a:p>
        </p:txBody>
      </p:sp>
      <p:sp>
        <p:nvSpPr>
          <p:cNvPr id="73" name="Google Shape;7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כדי</a:t>
            </a:r>
            <a:r>
              <a:rPr lang="iw-IL"/>
              <a:t> להבין את מורכבות הנושא ניקח הגדרת בעיה ל</a:t>
            </a:r>
            <a:r>
              <a:rPr lang="iw-IL"/>
              <a:t>דוגמה</a:t>
            </a:r>
            <a:r>
              <a:rPr lang="iw-IL"/>
              <a:t>: </a:t>
            </a:r>
            <a:endParaRPr/>
          </a:p>
          <a:p>
            <a: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האם לקוחות קיימים בחברת הגיימינג Playchiken</a:t>
            </a:r>
            <a:r>
              <a:rPr lang="iw-IL"/>
              <a:t> </a:t>
            </a:r>
            <a:r>
              <a:rPr lang="iw-IL" sz="1400"/>
              <a:t>רוכשים יותר משחקים מלקוחות חדשים?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לאחר הצגת הבעיה יש לשאול בכיתה את התלמידים כיצד הם היו בודקים זאת וכיצד היו נותנים מענה לפתרון הבעיה שהוגדרה</a:t>
            </a:r>
            <a:r>
              <a:rPr lang="iw-IL"/>
              <a:t>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לפנינו עשר תצפיות של רכישות משחקים שבוצעו בחברת הגיימינג Playchicken.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שאלו שוב את התלמידים האם (בהנחה כמובן שיקבלו מדגם גדול בהרבה או אף את כלל הנתונים שבחברה) כעת ידעו טוב יותר מה לחפש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בנתונים </a:t>
            </a:r>
            <a:r>
              <a:rPr lang="iw-IL"/>
              <a:t>כדי</a:t>
            </a:r>
            <a:r>
              <a:rPr lang="iw-IL"/>
              <a:t> לתת מענה לבעיה שהוגדרה: "</a:t>
            </a:r>
            <a:r>
              <a:rPr lang="iw-IL" sz="1400"/>
              <a:t>האם לקוחות קיימים בחברת הגיימינג Playchiken</a:t>
            </a:r>
            <a:r>
              <a:rPr lang="iw-IL"/>
              <a:t> </a:t>
            </a:r>
            <a:r>
              <a:rPr lang="iw-IL" sz="1400"/>
              <a:t>רוכשים יותר משחקים מלקוחות חדשים?"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בנתונים שהוצגו לפנינו אין סימון ללקוח חדש וללקוח קיים. לכן, בטרם נוכל לתת מענה להגדרת הבעיה, נהיה חייבים כמנתחי נתונים לדעת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להגדיר לעצמנו בדיוק מה אנו מחפשים בתוך הנתונים – כלומר, מהי ההגדרה של לקוח קיים ולקוח חדש. רק לאחר מכן נוכל לחקור לפי כל סיווג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של לקוח קיים וחדש את הבעיה שהוגדרה.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לשאול את התלמידים כיצד הם היו מגדירים מהנתונים לקוח חדש ולקוח קיים.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הגדרה בסיסית ופשוטה מהנתונים ללקוח קיים היא לקוח שמספרו מופיע יותר מפעם אחת בנתונים.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כך, למשל, מספרי לקוח: 3669 (מופיע פעמיים), 5228 (מופיע פעמיים), 9544 (מופיע שלוש פעמים) ולכן לפי ההגדרה לעיל ועל סמך מדגם זה, הם יוגדרו כלקוחות קיימים.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לעומת זאת, מספרי לקוח 4625, 7942 ו-6991 מופיעים במדגם זה רק פעם אחת ולכן יסווגו לפי ההגדרה לעיל כלקוחות חדשים.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יש לשאול את התלמידים כעת אם הגדרה זו של לקוח חדש / קיים טובה מספיק לדעתם.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מבחינה עסקית עולה לדיון השאלה אם עסקה "ישנה" של לקוח רלוונטית לצורך סיווגו כלקוח חדש/ קיים.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גם כאן כדאי לדון בהגדרה של עסקה "ישנה" – האם עסקה שהתקיימה לפני חצי שנה היא ישנה? לפני שנה? לפני שנתיים?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התשובה תהיה כנראה בהתאם לאופי פעילות העסק, כך שבחברה שמוכרת מקררים, גם עסקה מלפני שלוש שנים תהיה עדיין רלוונטית, אך בחברה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קמעונאית (רשת שיווק מזון גדולה) עסקה "ישנה" עשויה להיות כזו שהתרחשה רק לפני חצי שנה.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</a:t>
            </a:r>
            <a:r>
              <a:rPr lang="iw-IL"/>
              <a:t>דוגמה</a:t>
            </a:r>
            <a:r>
              <a:rPr lang="iw-IL"/>
              <a:t> שלעיל ולצורך ה</a:t>
            </a:r>
            <a:r>
              <a:rPr lang="iw-IL"/>
              <a:t>דוגמה</a:t>
            </a:r>
            <a:r>
              <a:rPr lang="iw-IL"/>
              <a:t> הוחלט שעסקה "ישנה" היא עסקה קודמת שהתרחשה לפני יותר משנה מהעסקה הנוכחית.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נניח שתאריך הבדיקה הוא 1.1.24.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לפיכך, מספר לקוח 5228 איננו לקוח קיים אלא חדש.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כך שהלקוחות הקיימים הם רק 3669 ו-9544 בלבד.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הערה: מספר לקוח 9544 לפי ההגדרה החדשה מסווג כקיים בתאריך 5.7.2020 אך כחדש בתאריך 1.3.2023.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כעת יש לשאול את התלמידים אם לדעתם הגדרת הלקוח הקיים והחוזר מספיק מדויקת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מבחינה עסקית עולה לדיון השאלה אם עסקה בסכום נמוך מאוד רלוונטית לצורך הסיווג הנאות שבין לקוח קיים לחדש.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התשובה תהיה כנראה בהתאם לאופי פעילות העסק, כך שבחברה שמוכרת מקררים, סכום עסקה מעל 100 שקל עשוי להיות רלוונטי, אך 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בחברה קמעונאית (רשת שיווק מזון גדולה) גם סכום עסקה מעל 5 שקלים יהיה רלוונטי.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ב</a:t>
            </a:r>
            <a:r>
              <a:rPr lang="iw-IL"/>
              <a:t>דוגמה</a:t>
            </a:r>
            <a:r>
              <a:rPr lang="iw-IL"/>
              <a:t> שלעיל ולצורך ה</a:t>
            </a:r>
            <a:r>
              <a:rPr lang="iw-IL"/>
              <a:t>דוגמה</a:t>
            </a:r>
            <a:r>
              <a:rPr lang="iw-IL"/>
              <a:t> נניח שסכום עסקה מינימלי לצורך בדיקת לקוח קיים / חדש יהיה לפחות 2$.</a:t>
            </a:r>
            <a:endParaRPr/>
          </a:p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לפי הגדרה זו ובהתאם למדגם הנתון רק מספר לקוח 3669 הוא לקוח קיים, וכל שאר מספרי הלקוחות יהיו לקוחות חדשים.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" name="Google Shape;13;p22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5" name="Google Shape;15;p23"/>
          <p:cNvPicPr preferRelativeResize="0"/>
          <p:nvPr/>
        </p:nvPicPr>
        <p:blipFill rotWithShape="1">
          <a:blip r:embed="rId2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7" name="Google Shape;17;p23"/>
          <p:cNvSpPr txBox="1"/>
          <p:nvPr>
            <p:ph idx="12" type="sldNum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8" name="Google Shape;18;p23"/>
          <p:cNvSpPr/>
          <p:nvPr/>
        </p:nvSpPr>
        <p:spPr>
          <a:xfrm>
            <a:off x="-2699" y="2697"/>
            <a:ext cx="3561602" cy="1995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6" name="Google Shape;6;p21"/>
          <p:cNvPicPr preferRelativeResize="0"/>
          <p:nvPr/>
        </p:nvPicPr>
        <p:blipFill rotWithShape="1">
          <a:blip r:embed="rId1">
            <a:alphaModFix/>
          </a:blip>
          <a:srcRect b="25722" l="4362" r="4571" t="19277"/>
          <a:stretch/>
        </p:blipFill>
        <p:spPr>
          <a:xfrm>
            <a:off x="8062575" y="4375799"/>
            <a:ext cx="875051" cy="528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/>
          <p:nvPr/>
        </p:nvSpPr>
        <p:spPr>
          <a:xfrm>
            <a:off x="0" y="5051375"/>
            <a:ext cx="9144000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150768" y="4533500"/>
            <a:ext cx="32631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" name="Google Shape;9;p21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228600" lvl="1" marL="9144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228600" lvl="2" marL="13716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28600" lvl="3" marL="18288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28600" lvl="4" marL="228600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ssistant"/>
              <a:buNone/>
              <a:defRPr b="0" i="0" sz="14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5.jpg"/><Relationship Id="rId5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.png"/><Relationship Id="rId13" Type="http://schemas.openxmlformats.org/officeDocument/2006/relationships/image" Target="../media/image1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4503620" y="1662123"/>
            <a:ext cx="4121701" cy="23611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b="0" i="0" lang="iw-IL" sz="4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מבעיה שהוגדרה לעיבוד נתונים</a:t>
            </a:r>
            <a:br>
              <a:rPr b="0" i="0" lang="iw-IL" sz="4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iw-IL" sz="48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מחזור הנתונים</a:t>
            </a:r>
            <a:endParaRPr b="0" i="0" sz="1400" u="none" cap="none" strike="noStrike">
              <a:solidFill>
                <a:srgbClr val="00AC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-5125" y="5051375"/>
            <a:ext cx="9144000" cy="92100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25" name="Google Shape;25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/>
          </a:p>
        </p:txBody>
      </p:sp>
      <p:sp>
        <p:nvSpPr>
          <p:cNvPr id="27" name="Google Shape;27;p1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4795859" y="1031616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29" name="Google Shape;2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9315" y="3988899"/>
            <a:ext cx="1117046" cy="66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985" y="802113"/>
            <a:ext cx="4262195" cy="35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/>
        </p:nvSpPr>
        <p:spPr>
          <a:xfrm>
            <a:off x="4909930" y="1858885"/>
            <a:ext cx="3250710" cy="1720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b="0" i="0" lang="iw-IL" sz="3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כל הגדרה עשויה לשנות את תוצאות המחקר!</a:t>
            </a:r>
            <a:endParaRPr b="0" i="0" sz="1000" u="none" cap="none" strike="noStrike">
              <a:solidFill>
                <a:srgbClr val="03AC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166" name="Google Shape;166;p29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 fontScale="70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ct val="142857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169" name="Google Shape;16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5894556" y="1237179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167" y="800986"/>
            <a:ext cx="4081258" cy="376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-268355" y="869869"/>
            <a:ext cx="9223513" cy="575388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מנתח הנתונים חייב לדעת במשימת ניתוח הנתונים לשלוף / לבצע 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1718633" y="1974136"/>
            <a:ext cx="1585385" cy="1585385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1705933" y="2104841"/>
            <a:ext cx="1610785" cy="122165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הגדרות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בארגון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3772484" y="1974136"/>
            <a:ext cx="1585385" cy="15853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3759784" y="2432830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סינונים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0"/>
          <p:cNvSpPr/>
          <p:nvPr/>
        </p:nvSpPr>
        <p:spPr>
          <a:xfrm>
            <a:off x="5826334" y="1974136"/>
            <a:ext cx="1585385" cy="1585385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5813634" y="2432830"/>
            <a:ext cx="1610785" cy="4829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משתנים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0;p13"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56129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-2411889" y="3844976"/>
            <a:ext cx="922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והכול ל</a:t>
            </a:r>
            <a:r>
              <a:rPr lang="iw-IL" sz="24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פי</a:t>
            </a:r>
            <a:r>
              <a:rPr b="0" i="0" lang="iw-IL" sz="24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הגדרת הבעיה שהוגדרה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2511325" y="1534450"/>
            <a:ext cx="4248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400" u="sng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נחזור לבעיה שהוגדרה ב</a:t>
            </a:r>
            <a:r>
              <a:rPr lang="iw-IL" sz="2400" u="sng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400" u="sng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:</a:t>
            </a:r>
            <a:endParaRPr/>
          </a:p>
          <a:p>
            <a:pPr indent="0" lvl="0" marL="0" marR="0" rtl="1" algn="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האם לקוחות קיימים בחברת הגיימינג Playchicken</a:t>
            </a:r>
            <a:r>
              <a:rPr lang="iw-IL" sz="20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</a:t>
            </a:r>
            <a:r>
              <a:rPr b="0" i="0" lang="iw-IL" sz="20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רוכשים יותר משחקים מלקוחות חדשים?</a:t>
            </a:r>
            <a:endParaRPr b="0" i="0" sz="24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56129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utterstock_640197997.jpeg" id="192" name="Google Shape;192;p31"/>
          <p:cNvPicPr preferRelativeResize="0"/>
          <p:nvPr/>
        </p:nvPicPr>
        <p:blipFill rotWithShape="1">
          <a:blip r:embed="rId4">
            <a:alphaModFix/>
          </a:blip>
          <a:srcRect b="15109" l="25266" r="30628" t="6969"/>
          <a:stretch/>
        </p:blipFill>
        <p:spPr>
          <a:xfrm>
            <a:off x="604274" y="1660956"/>
            <a:ext cx="1768395" cy="1768395"/>
          </a:xfrm>
          <a:custGeom>
            <a:rect b="b" l="l" r="r" t="t"/>
            <a:pathLst>
              <a:path extrusionOk="0" h="21600" w="21600">
                <a:moveTo>
                  <a:pt x="2433" y="0"/>
                </a:moveTo>
                <a:cubicBezTo>
                  <a:pt x="1719" y="0"/>
                  <a:pt x="1289" y="1"/>
                  <a:pt x="1003" y="120"/>
                </a:cubicBezTo>
                <a:cubicBezTo>
                  <a:pt x="592" y="270"/>
                  <a:pt x="270" y="592"/>
                  <a:pt x="120" y="1003"/>
                </a:cubicBezTo>
                <a:cubicBezTo>
                  <a:pt x="1" y="1289"/>
                  <a:pt x="0" y="1719"/>
                  <a:pt x="0" y="2433"/>
                </a:cubicBezTo>
                <a:lnTo>
                  <a:pt x="0" y="19167"/>
                </a:lnTo>
                <a:cubicBezTo>
                  <a:pt x="0" y="19881"/>
                  <a:pt x="1" y="20311"/>
                  <a:pt x="120" y="20597"/>
                </a:cubicBezTo>
                <a:cubicBezTo>
                  <a:pt x="270" y="21008"/>
                  <a:pt x="592" y="21330"/>
                  <a:pt x="1003" y="21480"/>
                </a:cubicBezTo>
                <a:cubicBezTo>
                  <a:pt x="1289" y="21599"/>
                  <a:pt x="1719" y="21600"/>
                  <a:pt x="2433" y="21600"/>
                </a:cubicBezTo>
                <a:lnTo>
                  <a:pt x="19167" y="21600"/>
                </a:lnTo>
                <a:cubicBezTo>
                  <a:pt x="19881" y="21600"/>
                  <a:pt x="20311" y="21599"/>
                  <a:pt x="20597" y="21480"/>
                </a:cubicBezTo>
                <a:cubicBezTo>
                  <a:pt x="21008" y="21330"/>
                  <a:pt x="21330" y="21008"/>
                  <a:pt x="21480" y="20597"/>
                </a:cubicBezTo>
                <a:cubicBezTo>
                  <a:pt x="21599" y="20311"/>
                  <a:pt x="21600" y="19881"/>
                  <a:pt x="21600" y="19167"/>
                </a:cubicBezTo>
                <a:lnTo>
                  <a:pt x="21600" y="2433"/>
                </a:lnTo>
                <a:cubicBezTo>
                  <a:pt x="21600" y="1719"/>
                  <a:pt x="21599" y="1289"/>
                  <a:pt x="21480" y="1003"/>
                </a:cubicBezTo>
                <a:cubicBezTo>
                  <a:pt x="21330" y="592"/>
                  <a:pt x="21008" y="270"/>
                  <a:pt x="20597" y="120"/>
                </a:cubicBezTo>
                <a:cubicBezTo>
                  <a:pt x="20311" y="1"/>
                  <a:pt x="19881" y="0"/>
                  <a:pt x="19167" y="0"/>
                </a:cubicBezTo>
                <a:lnTo>
                  <a:pt x="243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hutterstock_330005462.jpeg" id="193" name="Google Shape;193;p31"/>
          <p:cNvPicPr preferRelativeResize="0"/>
          <p:nvPr/>
        </p:nvPicPr>
        <p:blipFill rotWithShape="1">
          <a:blip r:embed="rId5">
            <a:alphaModFix/>
          </a:blip>
          <a:srcRect b="9051" l="38826" r="6569" t="9052"/>
          <a:stretch/>
        </p:blipFill>
        <p:spPr>
          <a:xfrm>
            <a:off x="6921902" y="1714149"/>
            <a:ext cx="1715202" cy="1715202"/>
          </a:xfrm>
          <a:custGeom>
            <a:rect b="b" l="l" r="r" t="t"/>
            <a:pathLst>
              <a:path extrusionOk="0" h="21600" w="21600">
                <a:moveTo>
                  <a:pt x="2430" y="0"/>
                </a:moveTo>
                <a:cubicBezTo>
                  <a:pt x="1716" y="0"/>
                  <a:pt x="1291" y="0"/>
                  <a:pt x="1006" y="120"/>
                </a:cubicBezTo>
                <a:cubicBezTo>
                  <a:pt x="594" y="269"/>
                  <a:pt x="269" y="594"/>
                  <a:pt x="120" y="1006"/>
                </a:cubicBezTo>
                <a:cubicBezTo>
                  <a:pt x="0" y="1291"/>
                  <a:pt x="0" y="1716"/>
                  <a:pt x="0" y="2430"/>
                </a:cubicBezTo>
                <a:lnTo>
                  <a:pt x="0" y="19170"/>
                </a:lnTo>
                <a:cubicBezTo>
                  <a:pt x="0" y="19884"/>
                  <a:pt x="0" y="20309"/>
                  <a:pt x="120" y="20594"/>
                </a:cubicBezTo>
                <a:cubicBezTo>
                  <a:pt x="269" y="21006"/>
                  <a:pt x="594" y="21331"/>
                  <a:pt x="1006" y="21480"/>
                </a:cubicBezTo>
                <a:cubicBezTo>
                  <a:pt x="1291" y="21600"/>
                  <a:pt x="1716" y="21600"/>
                  <a:pt x="2430" y="21600"/>
                </a:cubicBezTo>
                <a:lnTo>
                  <a:pt x="19170" y="21600"/>
                </a:lnTo>
                <a:cubicBezTo>
                  <a:pt x="19884" y="21600"/>
                  <a:pt x="20309" y="21600"/>
                  <a:pt x="20594" y="21480"/>
                </a:cubicBezTo>
                <a:cubicBezTo>
                  <a:pt x="21006" y="21331"/>
                  <a:pt x="21331" y="21006"/>
                  <a:pt x="21480" y="20594"/>
                </a:cubicBezTo>
                <a:cubicBezTo>
                  <a:pt x="21600" y="20309"/>
                  <a:pt x="21600" y="19884"/>
                  <a:pt x="21600" y="19170"/>
                </a:cubicBezTo>
                <a:lnTo>
                  <a:pt x="21600" y="2430"/>
                </a:lnTo>
                <a:cubicBezTo>
                  <a:pt x="21600" y="1716"/>
                  <a:pt x="21600" y="1291"/>
                  <a:pt x="21480" y="1006"/>
                </a:cubicBezTo>
                <a:cubicBezTo>
                  <a:pt x="21331" y="594"/>
                  <a:pt x="21006" y="269"/>
                  <a:pt x="20594" y="120"/>
                </a:cubicBezTo>
                <a:cubicBezTo>
                  <a:pt x="20309" y="0"/>
                  <a:pt x="19884" y="0"/>
                  <a:pt x="19170" y="0"/>
                </a:cubicBezTo>
                <a:lnTo>
                  <a:pt x="243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2308650" y="766950"/>
            <a:ext cx="45267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לסיכום:</a:t>
            </a:r>
            <a:endParaRPr sz="1200"/>
          </a:p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בשלב זה אנו מעמיקים בנתונים ממש ומתרגמים את הגדרת הבעיה למשימת ניתוח נתונים.</a:t>
            </a:r>
            <a:endParaRPr sz="1200"/>
          </a:p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נושא זה מורכב, והדרך הטובה ביותר ללמוד אותו הי</a:t>
            </a:r>
            <a:r>
              <a:rPr lang="iw-IL" sz="22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</a:t>
            </a:r>
            <a:r>
              <a:rPr b="0" i="0" lang="iw-IL" sz="2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באמצעות תרגול</a:t>
            </a:r>
            <a:endParaRPr b="0" i="0" sz="22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1705933" y="2432830"/>
            <a:ext cx="1610785" cy="85232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מאפייני תצפיות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0;p13"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456129" y="29174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utterstock_640197997.jpeg" id="202" name="Google Shape;202;p32"/>
          <p:cNvPicPr preferRelativeResize="0"/>
          <p:nvPr/>
        </p:nvPicPr>
        <p:blipFill rotWithShape="1">
          <a:blip r:embed="rId4">
            <a:alphaModFix/>
          </a:blip>
          <a:srcRect b="15109" l="25266" r="30628" t="6969"/>
          <a:stretch/>
        </p:blipFill>
        <p:spPr>
          <a:xfrm>
            <a:off x="604274" y="1660956"/>
            <a:ext cx="1768395" cy="1768395"/>
          </a:xfrm>
          <a:custGeom>
            <a:rect b="b" l="l" r="r" t="t"/>
            <a:pathLst>
              <a:path extrusionOk="0" h="21600" w="21600">
                <a:moveTo>
                  <a:pt x="2433" y="0"/>
                </a:moveTo>
                <a:cubicBezTo>
                  <a:pt x="1719" y="0"/>
                  <a:pt x="1289" y="1"/>
                  <a:pt x="1003" y="120"/>
                </a:cubicBezTo>
                <a:cubicBezTo>
                  <a:pt x="592" y="270"/>
                  <a:pt x="270" y="592"/>
                  <a:pt x="120" y="1003"/>
                </a:cubicBezTo>
                <a:cubicBezTo>
                  <a:pt x="1" y="1289"/>
                  <a:pt x="0" y="1719"/>
                  <a:pt x="0" y="2433"/>
                </a:cubicBezTo>
                <a:lnTo>
                  <a:pt x="0" y="19167"/>
                </a:lnTo>
                <a:cubicBezTo>
                  <a:pt x="0" y="19881"/>
                  <a:pt x="1" y="20311"/>
                  <a:pt x="120" y="20597"/>
                </a:cubicBezTo>
                <a:cubicBezTo>
                  <a:pt x="270" y="21008"/>
                  <a:pt x="592" y="21330"/>
                  <a:pt x="1003" y="21480"/>
                </a:cubicBezTo>
                <a:cubicBezTo>
                  <a:pt x="1289" y="21599"/>
                  <a:pt x="1719" y="21600"/>
                  <a:pt x="2433" y="21600"/>
                </a:cubicBezTo>
                <a:lnTo>
                  <a:pt x="19167" y="21600"/>
                </a:lnTo>
                <a:cubicBezTo>
                  <a:pt x="19881" y="21600"/>
                  <a:pt x="20311" y="21599"/>
                  <a:pt x="20597" y="21480"/>
                </a:cubicBezTo>
                <a:cubicBezTo>
                  <a:pt x="21008" y="21330"/>
                  <a:pt x="21330" y="21008"/>
                  <a:pt x="21480" y="20597"/>
                </a:cubicBezTo>
                <a:cubicBezTo>
                  <a:pt x="21599" y="20311"/>
                  <a:pt x="21600" y="19881"/>
                  <a:pt x="21600" y="19167"/>
                </a:cubicBezTo>
                <a:lnTo>
                  <a:pt x="21600" y="2433"/>
                </a:lnTo>
                <a:cubicBezTo>
                  <a:pt x="21600" y="1719"/>
                  <a:pt x="21599" y="1289"/>
                  <a:pt x="21480" y="1003"/>
                </a:cubicBezTo>
                <a:cubicBezTo>
                  <a:pt x="21330" y="592"/>
                  <a:pt x="21008" y="270"/>
                  <a:pt x="20597" y="120"/>
                </a:cubicBezTo>
                <a:cubicBezTo>
                  <a:pt x="20311" y="1"/>
                  <a:pt x="19881" y="0"/>
                  <a:pt x="19167" y="0"/>
                </a:cubicBezTo>
                <a:lnTo>
                  <a:pt x="243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shutterstock_330005462.jpeg" id="203" name="Google Shape;203;p32"/>
          <p:cNvPicPr preferRelativeResize="0"/>
          <p:nvPr/>
        </p:nvPicPr>
        <p:blipFill rotWithShape="1">
          <a:blip r:embed="rId5">
            <a:alphaModFix/>
          </a:blip>
          <a:srcRect b="9051" l="38826" r="6569" t="9052"/>
          <a:stretch/>
        </p:blipFill>
        <p:spPr>
          <a:xfrm>
            <a:off x="6921902" y="1714149"/>
            <a:ext cx="1715202" cy="1715202"/>
          </a:xfrm>
          <a:custGeom>
            <a:rect b="b" l="l" r="r" t="t"/>
            <a:pathLst>
              <a:path extrusionOk="0" h="21600" w="21600">
                <a:moveTo>
                  <a:pt x="2430" y="0"/>
                </a:moveTo>
                <a:cubicBezTo>
                  <a:pt x="1716" y="0"/>
                  <a:pt x="1291" y="0"/>
                  <a:pt x="1006" y="120"/>
                </a:cubicBezTo>
                <a:cubicBezTo>
                  <a:pt x="594" y="269"/>
                  <a:pt x="269" y="594"/>
                  <a:pt x="120" y="1006"/>
                </a:cubicBezTo>
                <a:cubicBezTo>
                  <a:pt x="0" y="1291"/>
                  <a:pt x="0" y="1716"/>
                  <a:pt x="0" y="2430"/>
                </a:cubicBezTo>
                <a:lnTo>
                  <a:pt x="0" y="19170"/>
                </a:lnTo>
                <a:cubicBezTo>
                  <a:pt x="0" y="19884"/>
                  <a:pt x="0" y="20309"/>
                  <a:pt x="120" y="20594"/>
                </a:cubicBezTo>
                <a:cubicBezTo>
                  <a:pt x="269" y="21006"/>
                  <a:pt x="594" y="21331"/>
                  <a:pt x="1006" y="21480"/>
                </a:cubicBezTo>
                <a:cubicBezTo>
                  <a:pt x="1291" y="21600"/>
                  <a:pt x="1716" y="21600"/>
                  <a:pt x="2430" y="21600"/>
                </a:cubicBezTo>
                <a:lnTo>
                  <a:pt x="19170" y="21600"/>
                </a:lnTo>
                <a:cubicBezTo>
                  <a:pt x="19884" y="21600"/>
                  <a:pt x="20309" y="21600"/>
                  <a:pt x="20594" y="21480"/>
                </a:cubicBezTo>
                <a:cubicBezTo>
                  <a:pt x="21006" y="21331"/>
                  <a:pt x="21331" y="21006"/>
                  <a:pt x="21480" y="20594"/>
                </a:cubicBezTo>
                <a:cubicBezTo>
                  <a:pt x="21600" y="20309"/>
                  <a:pt x="21600" y="19884"/>
                  <a:pt x="21600" y="19170"/>
                </a:cubicBezTo>
                <a:lnTo>
                  <a:pt x="21600" y="2430"/>
                </a:lnTo>
                <a:cubicBezTo>
                  <a:pt x="21600" y="1716"/>
                  <a:pt x="21600" y="1291"/>
                  <a:pt x="21480" y="1006"/>
                </a:cubicBezTo>
                <a:cubicBezTo>
                  <a:pt x="21331" y="594"/>
                  <a:pt x="21006" y="269"/>
                  <a:pt x="20594" y="120"/>
                </a:cubicBezTo>
                <a:cubicBezTo>
                  <a:pt x="20309" y="0"/>
                  <a:pt x="19884" y="0"/>
                  <a:pt x="19170" y="0"/>
                </a:cubicBezTo>
                <a:lnTo>
                  <a:pt x="243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-628651" y="955187"/>
            <a:ext cx="10322721" cy="2087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1095350" y="2629764"/>
            <a:ext cx="6873300" cy="735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cxnSp>
        <p:nvCxnSpPr>
          <p:cNvPr id="211" name="Google Shape;211;p11"/>
          <p:cNvCxnSpPr/>
          <p:nvPr/>
        </p:nvCxnSpPr>
        <p:spPr>
          <a:xfrm>
            <a:off x="3923450" y="4587149"/>
            <a:ext cx="1217101" cy="1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2" name="Google Shape;212;p11"/>
          <p:cNvSpPr txBox="1"/>
          <p:nvPr>
            <p:ph idx="12" type="sldNum"/>
          </p:nvPr>
        </p:nvSpPr>
        <p:spPr>
          <a:xfrm>
            <a:off x="127106" y="4539850"/>
            <a:ext cx="308023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439;p23"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45490" y="375003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/>
        </p:nvSpPr>
        <p:spPr>
          <a:xfrm>
            <a:off x="1090225" y="3041269"/>
            <a:ext cx="6873300" cy="10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216" name="Google Shape;2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4"/>
            <a:ext cx="1929252" cy="1553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3;p23" id="217" name="Google Shape;2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51192">
            <a:off x="255522" y="4358345"/>
            <a:ext cx="682657" cy="408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1473150" y="952065"/>
            <a:ext cx="6077701" cy="3154501"/>
          </a:xfrm>
          <a:prstGeom prst="ellipse">
            <a:avLst/>
          </a:prstGeom>
          <a:noFill/>
          <a:ln cap="flat" cmpd="sng" w="190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9;p14" id="36" name="Google Shape;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6244" y="2192070"/>
            <a:ext cx="450136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/>
          <p:nvPr/>
        </p:nvSpPr>
        <p:spPr>
          <a:xfrm>
            <a:off x="3917245" y="2129769"/>
            <a:ext cx="1391400" cy="917701"/>
          </a:xfrm>
          <a:prstGeom prst="roundRect">
            <a:avLst>
              <a:gd fmla="val 10318" name="adj"/>
            </a:avLst>
          </a:prstGeom>
          <a:solidFill>
            <a:srgbClr val="FFFFFF"/>
          </a:solidFill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8" name="Google Shape;38;p24"/>
          <p:cNvSpPr/>
          <p:nvPr/>
        </p:nvSpPr>
        <p:spPr>
          <a:xfrm>
            <a:off x="5637200" y="324239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E0A31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177856" y="4539850"/>
            <a:ext cx="257272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ExtraBold"/>
              <a:buNone/>
            </a:pPr>
            <a:fld id="{00000000-1234-1234-1234-123412341234}" type="slidenum">
              <a:rPr lang="iw-IL">
                <a:latin typeface="Assistant ExtraBold"/>
                <a:ea typeface="Assistant ExtraBold"/>
                <a:cs typeface="Assistant ExtraBold"/>
                <a:sym typeface="Assistant Extra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74;p14" id="40" name="Google Shape;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8096" y="3402014"/>
            <a:ext cx="309415" cy="2800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/>
          <p:nvPr/>
        </p:nvSpPr>
        <p:spPr>
          <a:xfrm>
            <a:off x="6643045" y="200747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FEC20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2" name="Google Shape;42;p24"/>
          <p:cNvSpPr/>
          <p:nvPr/>
        </p:nvSpPr>
        <p:spPr>
          <a:xfrm>
            <a:off x="5637255" y="79251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918D8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ACE6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3" name="Google Shape;43;p24"/>
          <p:cNvSpPr/>
          <p:nvPr/>
        </p:nvSpPr>
        <p:spPr>
          <a:xfrm>
            <a:off x="3942908" y="471225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7B7B7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2164970" y="827904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027EA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1109562" y="2035125"/>
            <a:ext cx="1391401" cy="917700"/>
          </a:xfrm>
          <a:prstGeom prst="roundRect">
            <a:avLst>
              <a:gd fmla="val 10318" name="adj"/>
            </a:avLst>
          </a:prstGeom>
          <a:solidFill>
            <a:srgbClr val="00ACE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7A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2164982" y="3242386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68C1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24"/>
          <p:cNvSpPr/>
          <p:nvPr/>
        </p:nvSpPr>
        <p:spPr>
          <a:xfrm>
            <a:off x="3942922" y="3754558"/>
            <a:ext cx="1391401" cy="917701"/>
          </a:xfrm>
          <a:prstGeom prst="roundRect">
            <a:avLst>
              <a:gd fmla="val 10318" name="adj"/>
            </a:avLst>
          </a:prstGeom>
          <a:solidFill>
            <a:srgbClr val="AE7F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48" name="Google Shape;48;p24"/>
          <p:cNvGrpSpPr/>
          <p:nvPr/>
        </p:nvGrpSpPr>
        <p:grpSpPr>
          <a:xfrm>
            <a:off x="1258369" y="953232"/>
            <a:ext cx="6627332" cy="3805152"/>
            <a:chOff x="1258369" y="953232"/>
            <a:chExt cx="6627332" cy="3805152"/>
          </a:xfrm>
        </p:grpSpPr>
        <p:sp>
          <p:nvSpPr>
            <p:cNvPr id="49" name="Google Shape;49;p24"/>
            <p:cNvSpPr txBox="1"/>
            <p:nvPr/>
          </p:nvSpPr>
          <p:spPr>
            <a:xfrm>
              <a:off x="5697226" y="3651410"/>
              <a:ext cx="1242595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cleaning &amp; integration</a:t>
              </a:r>
              <a:endParaRPr b="1" i="0" sz="105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0" name="Google Shape;50;p24"/>
            <p:cNvSpPr txBox="1"/>
            <p:nvPr/>
          </p:nvSpPr>
          <p:spPr>
            <a:xfrm>
              <a:off x="6791900" y="2393583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Collecting the relevant data</a:t>
              </a:r>
              <a:endParaRPr/>
            </a:p>
          </p:txBody>
        </p:sp>
        <p:sp>
          <p:nvSpPr>
            <p:cNvPr id="51" name="Google Shape;51;p24"/>
            <p:cNvSpPr txBox="1"/>
            <p:nvPr/>
          </p:nvSpPr>
          <p:spPr>
            <a:xfrm>
              <a:off x="5786061" y="1201527"/>
              <a:ext cx="1093801" cy="507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Search for information</a:t>
              </a:r>
              <a:endParaRPr/>
            </a:p>
          </p:txBody>
        </p:sp>
        <p:sp>
          <p:nvSpPr>
            <p:cNvPr id="52" name="Google Shape;52;p24"/>
            <p:cNvSpPr txBox="1"/>
            <p:nvPr/>
          </p:nvSpPr>
          <p:spPr>
            <a:xfrm>
              <a:off x="4091713" y="953232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Defining the problem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3" name="Google Shape;53;p24"/>
            <p:cNvSpPr txBox="1"/>
            <p:nvPr/>
          </p:nvSpPr>
          <p:spPr>
            <a:xfrm>
              <a:off x="2313776" y="1319478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Feedback and conclusions</a:t>
              </a:r>
              <a:endParaRPr/>
            </a:p>
          </p:txBody>
        </p:sp>
        <p:sp>
          <p:nvSpPr>
            <p:cNvPr id="54" name="Google Shape;54;p24"/>
            <p:cNvSpPr txBox="1"/>
            <p:nvPr/>
          </p:nvSpPr>
          <p:spPr>
            <a:xfrm>
              <a:off x="1258369" y="2465400"/>
              <a:ext cx="109380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Decision making </a:t>
              </a:r>
              <a:endParaRPr/>
            </a:p>
          </p:txBody>
        </p:sp>
        <p:sp>
          <p:nvSpPr>
            <p:cNvPr id="55" name="Google Shape;55;p24"/>
            <p:cNvSpPr txBox="1"/>
            <p:nvPr/>
          </p:nvSpPr>
          <p:spPr>
            <a:xfrm>
              <a:off x="2204179" y="3700738"/>
              <a:ext cx="1203411" cy="507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Presentation of Data the Insights</a:t>
              </a:r>
              <a:endParaRPr b="1" i="0" sz="105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56" name="Google Shape;56;p24"/>
            <p:cNvSpPr txBox="1"/>
            <p:nvPr/>
          </p:nvSpPr>
          <p:spPr>
            <a:xfrm>
              <a:off x="3936205" y="4089051"/>
              <a:ext cx="1400176" cy="669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Assistant"/>
                <a:buNone/>
              </a:pPr>
              <a:r>
                <a:rPr b="1" i="0" lang="iw-IL" sz="1050" u="none" cap="none" strike="noStrike">
                  <a:solidFill>
                    <a:schemeClr val="dk1"/>
                  </a:solidFill>
                  <a:latin typeface="Assistant"/>
                  <a:ea typeface="Assistant"/>
                  <a:cs typeface="Assistant"/>
                  <a:sym typeface="Assistant"/>
                </a:rPr>
                <a:t>Data Processing, Analysis &amp; Visualization</a:t>
              </a:r>
              <a:endParaRPr/>
            </a:p>
          </p:txBody>
        </p:sp>
      </p:grpSp>
      <p:sp>
        <p:nvSpPr>
          <p:cNvPr id="57" name="Google Shape;57;p24"/>
          <p:cNvSpPr txBox="1"/>
          <p:nvPr/>
        </p:nvSpPr>
        <p:spPr>
          <a:xfrm>
            <a:off x="3799642" y="2294482"/>
            <a:ext cx="163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Information Ethics &amp;</a:t>
            </a:r>
            <a:endParaRPr/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200"/>
              <a:buFont typeface="Assistant ExtraBold"/>
              <a:buNone/>
            </a:pPr>
            <a:r>
              <a:rPr b="0" i="0" lang="iw-IL" sz="95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knowledge management</a:t>
            </a:r>
            <a:endParaRPr b="0" i="0" sz="95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1;p14" id="58" name="Google Shape;5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087" y="2144184"/>
            <a:ext cx="309419" cy="280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59" name="Google Shape;5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623" y="924473"/>
            <a:ext cx="352650" cy="319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4" id="60" name="Google Shape;60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2276" y="653950"/>
            <a:ext cx="352632" cy="31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4;p14" id="61" name="Google Shape;61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2981" y="952070"/>
            <a:ext cx="375370" cy="339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5;p14" id="62" name="Google Shape;62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5578" y="2185853"/>
            <a:ext cx="319221" cy="288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7;p14" id="63" name="Google Shape;63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51192">
            <a:off x="255522" y="4358345"/>
            <a:ext cx="682657" cy="408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9;p14" id="64" name="Google Shape;64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98938" y="2544231"/>
            <a:ext cx="1093658" cy="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4"/>
          <p:cNvSpPr txBox="1"/>
          <p:nvPr/>
        </p:nvSpPr>
        <p:spPr>
          <a:xfrm>
            <a:off x="7331602" y="56674"/>
            <a:ext cx="1736147" cy="4308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1600"/>
              <a:buFont typeface="Assistant ExtraBold"/>
              <a:buNone/>
            </a:pPr>
            <a:r>
              <a:rPr b="0" i="0" lang="iw-IL" sz="16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DATA LIFECYCLE</a:t>
            </a:r>
            <a:endParaRPr b="0" i="0" sz="16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66" name="Google Shape;66;p24"/>
          <p:cNvCxnSpPr/>
          <p:nvPr/>
        </p:nvCxnSpPr>
        <p:spPr>
          <a:xfrm>
            <a:off x="8262357" y="749374"/>
            <a:ext cx="686268" cy="1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תמונה 3" id="67" name="Google Shape;67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79405" y="3390141"/>
            <a:ext cx="330672" cy="31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169" id="68" name="Google Shape;68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62277" y="3863355"/>
            <a:ext cx="352663" cy="3192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/>
          <p:nvPr/>
        </p:nvSpPr>
        <p:spPr>
          <a:xfrm>
            <a:off x="0" y="192048"/>
            <a:ext cx="20840" cy="73103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iw-IL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8;p14" id="70" name="Google Shape;70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28711" y="1868414"/>
            <a:ext cx="1128479" cy="105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909930" y="2167001"/>
            <a:ext cx="3250710" cy="21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4800"/>
              <a:buFont typeface="Assistant ExtraBold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אתגר קריטי ומשמעותי בעבודת מנתח הנתונים – כיצד להבין מה בדיוק לחפש בנתונים לאור הבעיה שהוגדרה</a:t>
            </a:r>
            <a:endParaRPr b="0" i="0" sz="800" u="none" cap="none" strike="noStrike">
              <a:solidFill>
                <a:srgbClr val="03AC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/>
          <p:nvPr/>
        </p:nvSpPr>
        <p:spPr>
          <a:xfrm>
            <a:off x="-5125" y="5051375"/>
            <a:ext cx="9144001" cy="92101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55;p13" id="77" name="Google Shape;77;p19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905262" y="612625"/>
            <a:ext cx="1442851" cy="87140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174198" y="4533500"/>
            <a:ext cx="260930" cy="347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90899" y="4353924"/>
            <a:ext cx="8962202" cy="569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80" name="Google Shape;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9">
            <a:off x="5894556" y="1237179"/>
            <a:ext cx="42872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167" y="800986"/>
            <a:ext cx="4081258" cy="3765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4264926" y="508132"/>
            <a:ext cx="4449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ct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537003" y="2259577"/>
            <a:ext cx="3811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לצורך ה</a:t>
            </a:r>
            <a:r>
              <a:rPr lang="iw-IL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דוגמה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נגדיר בעיה לניתוח נתונים: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לקוחות קיימים בחברת הגיימינג Playchi</a:t>
            </a:r>
            <a:r>
              <a:rPr lang="iw-IL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c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ke</a:t>
            </a:r>
            <a:r>
              <a:rPr lang="iw-IL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n </a:t>
            </a: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רוכשים יותר משחקים מלקוחות חדשים?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כמנתחי נתונים, כיצד הייתם בודקים זאת?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879" y="2346466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utterstock_1975936445.jpeg" id="90" name="Google Shape;90;p2"/>
          <p:cNvPicPr preferRelativeResize="0"/>
          <p:nvPr/>
        </p:nvPicPr>
        <p:blipFill rotWithShape="1">
          <a:blip r:embed="rId4">
            <a:alphaModFix/>
          </a:blip>
          <a:srcRect b="7136" l="19057" r="19058" t="7133"/>
          <a:stretch/>
        </p:blipFill>
        <p:spPr>
          <a:xfrm>
            <a:off x="4871104" y="1312732"/>
            <a:ext cx="3667653" cy="2852382"/>
          </a:xfrm>
          <a:custGeom>
            <a:rect b="b" l="l" r="r" t="t"/>
            <a:pathLst>
              <a:path extrusionOk="0" h="21600" w="2160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Google Shape;60;p13"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/>
        </p:nvSpPr>
        <p:spPr>
          <a:xfrm>
            <a:off x="5165899" y="1726950"/>
            <a:ext cx="27804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מובן שמאתגר מאוד לתת מענה לשאלה בלי לראות נתונים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בצד שמאל </a:t>
            </a:r>
            <a:r>
              <a:rPr lang="iw-IL" sz="15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אפשר </a:t>
            </a: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לראות נתוני מדגם של </a:t>
            </a:r>
            <a:r>
              <a:rPr lang="iw-IL" sz="15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עשר </a:t>
            </a: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רכישות משחקים בחברת Playchicken</a:t>
            </a:r>
            <a:endParaRPr i="0" sz="15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7" name="Google Shape;97;p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3697357" y="512028"/>
            <a:ext cx="501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- המשך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243" y="1800563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00" name="Google Shape;10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6"/>
          <p:cNvGraphicFramePr/>
          <p:nvPr/>
        </p:nvGraphicFramePr>
        <p:xfrm>
          <a:off x="377376" y="279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{5FCBAC43-C397-44C6-A99B-E1A4D780B2B9}</a:tableStyleId>
              </a:tblPr>
              <a:tblGrid>
                <a:gridCol w="711825"/>
                <a:gridCol w="1046850"/>
                <a:gridCol w="929725"/>
                <a:gridCol w="896125"/>
              </a:tblGrid>
              <a:tr h="401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לקוח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משחק שנרכש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 רכישה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סכום רכישה בדולרים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29.12.2023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7.50$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4625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17.9.2023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7942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8.72$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14.90$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2.1.2021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10.95$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/>
        </p:nvSpPr>
        <p:spPr>
          <a:xfrm>
            <a:off x="5456583" y="1726950"/>
            <a:ext cx="24897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חשוב מאוד!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בטרם ניתן לתת מענה להגדרת הבעיה – מנתח הנתונים חייב לדעת להגדיר בנתונים מיהו לקוח </a:t>
            </a:r>
            <a:r>
              <a:rPr i="0" lang="iw-IL" sz="1500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קיים </a:t>
            </a: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ומיהו לקוח </a:t>
            </a:r>
            <a:r>
              <a:rPr i="0" lang="iw-IL" sz="1500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חדש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5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08" name="Google Shape;108;p25"/>
          <p:cNvSpPr txBox="1"/>
          <p:nvPr/>
        </p:nvSpPr>
        <p:spPr>
          <a:xfrm>
            <a:off x="3697357" y="512028"/>
            <a:ext cx="501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- המשך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09" name="Google Shape;1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243" y="1800563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10" name="Google Shape;11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1" name="Google Shape;111;p25"/>
          <p:cNvGraphicFramePr/>
          <p:nvPr/>
        </p:nvGraphicFramePr>
        <p:xfrm>
          <a:off x="377376" y="279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{5FCBAC43-C397-44C6-A99B-E1A4D780B2B9}</a:tableStyleId>
              </a:tblPr>
              <a:tblGrid>
                <a:gridCol w="711825"/>
                <a:gridCol w="968425"/>
                <a:gridCol w="1008150"/>
                <a:gridCol w="896125"/>
              </a:tblGrid>
              <a:tr h="401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לקוח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משחק שנרכש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 רכישה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סכום רכישה בדולרים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29.12.2023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7.50$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4625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17.9.2023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7942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8.72$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14.90$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2.1.2021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10.95$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5456583" y="1726950"/>
            <a:ext cx="2489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הגדרה בסיסית ופשוטה תהיה: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לקוח קיים = מספר הלקוח  מופיע יותר מפעם אחת בתצפיות הרכישה של המשחקים בחברה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3697357" y="512028"/>
            <a:ext cx="501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- המשך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243" y="1800563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20" name="Google Shape;12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p26"/>
          <p:cNvGraphicFramePr/>
          <p:nvPr/>
        </p:nvGraphicFramePr>
        <p:xfrm>
          <a:off x="377376" y="279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{5FCBAC43-C397-44C6-A99B-E1A4D780B2B9}</a:tableStyleId>
              </a:tblPr>
              <a:tblGrid>
                <a:gridCol w="711825"/>
                <a:gridCol w="968425"/>
                <a:gridCol w="1008150"/>
                <a:gridCol w="896125"/>
              </a:tblGrid>
              <a:tr h="401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לקוח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משחק שנרכש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 רכישה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סכום רכישה בדולרים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29.12.2023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7.50$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4625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17.9.2023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7942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8.72$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14.90$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2.1.2021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10.95$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2" name="Google Shape;122;p26"/>
          <p:cNvSpPr/>
          <p:nvPr/>
        </p:nvSpPr>
        <p:spPr>
          <a:xfrm>
            <a:off x="3210340" y="745435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3223594" y="1176127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3256726" y="1984509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3250102" y="2782955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3230224" y="3588022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3240163" y="3995524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3250102" y="4393090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4361619" y="1726950"/>
            <a:ext cx="3584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הגדרה בסיסית ופשוטה תהיה: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לקוח קיים = מספר הלקוח  מופיע יותר מפעם אחת בתצפיות הרכישה של המשחקים בחברה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וגם</a:t>
            </a:r>
            <a:endParaRPr b="1"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תאריך הרכישה הקודם היה בשנה האחרונה</a:t>
            </a:r>
            <a:endParaRPr/>
          </a:p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3697357" y="512028"/>
            <a:ext cx="501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- המשך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36" name="Google Shape;1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243" y="1800563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37" name="Google Shape;13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27"/>
          <p:cNvGraphicFramePr/>
          <p:nvPr/>
        </p:nvGraphicFramePr>
        <p:xfrm>
          <a:off x="377376" y="279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{5FCBAC43-C397-44C6-A99B-E1A4D780B2B9}</a:tableStyleId>
              </a:tblPr>
              <a:tblGrid>
                <a:gridCol w="711825"/>
                <a:gridCol w="968425"/>
                <a:gridCol w="1008150"/>
                <a:gridCol w="896125"/>
              </a:tblGrid>
              <a:tr h="401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לקוח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משחק שנרכש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 רכישה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סכום רכישה בדולרים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29.12.2023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7.50$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4625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17.9.2023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7942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8.72$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14.90$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2.1.2021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10.95$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39" name="Google Shape;139;p27"/>
          <p:cNvSpPr/>
          <p:nvPr/>
        </p:nvSpPr>
        <p:spPr>
          <a:xfrm>
            <a:off x="3210340" y="745435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3256726" y="1984509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3240163" y="3995524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7"/>
          <p:cNvSpPr/>
          <p:nvPr/>
        </p:nvSpPr>
        <p:spPr>
          <a:xfrm>
            <a:off x="3250102" y="4393090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1162878" y="3488635"/>
            <a:ext cx="2932044" cy="478738"/>
          </a:xfrm>
          <a:prstGeom prst="rect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1166193" y="1076746"/>
            <a:ext cx="2932044" cy="478738"/>
          </a:xfrm>
          <a:prstGeom prst="rect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3200451" y="2819599"/>
            <a:ext cx="751500" cy="355500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4361619" y="1726950"/>
            <a:ext cx="35844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הגדרה בסיסית ופשוטה תהיה: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לקוח קיים = מספר הלקוח  מופיע יותר מפעם אחת בתצפיות הרכישה של המשחקים בחברה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וגם</a:t>
            </a:r>
            <a:endParaRPr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תאריך הרכישה הקודם היה בשנה האחרונה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וגם</a:t>
            </a:r>
            <a:endParaRPr b="1"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w-IL" sz="15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סכום הרכישה לפחות 2$</a:t>
            </a:r>
            <a:endParaRPr/>
          </a:p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rial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3697357" y="512028"/>
            <a:ext cx="5016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דוגמה</a:t>
            </a: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לאתגר - המשך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243" y="1800563"/>
            <a:ext cx="526193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154" name="Google Shape;15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4650887" y="269325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5" name="Google Shape;155;p28"/>
          <p:cNvGraphicFramePr/>
          <p:nvPr/>
        </p:nvGraphicFramePr>
        <p:xfrm>
          <a:off x="377376" y="2799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{5FCBAC43-C397-44C6-A99B-E1A4D780B2B9}</a:tableStyleId>
              </a:tblPr>
              <a:tblGrid>
                <a:gridCol w="711825"/>
                <a:gridCol w="968425"/>
                <a:gridCol w="1008150"/>
                <a:gridCol w="896125"/>
              </a:tblGrid>
              <a:tr h="40112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מספר לקוח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שם משחק שנרכש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תאריך רכישה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סכום רכישה בדולרים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224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29.12.2023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7.50$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4625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17.9.2023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3669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6.6.2023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7942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9.99$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1.3.2023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8.72$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6991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1.1.2022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14.90$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5228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The_looser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2.1.2021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10.95$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game_on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5.7.2020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40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9544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The_winner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1.1.2020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w-IL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8.75$</a:t>
                      </a:r>
                      <a:endParaRPr/>
                    </a:p>
                  </a:txBody>
                  <a:tcPr marT="6350" marB="0" marR="6350" marL="635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28"/>
          <p:cNvSpPr/>
          <p:nvPr/>
        </p:nvSpPr>
        <p:spPr>
          <a:xfrm>
            <a:off x="3210340" y="745435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3256726" y="1984509"/>
            <a:ext cx="751572" cy="35544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212107" y="3839819"/>
            <a:ext cx="3886130" cy="478738"/>
          </a:xfrm>
          <a:prstGeom prst="rect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205483" y="4330148"/>
            <a:ext cx="3886130" cy="478738"/>
          </a:xfrm>
          <a:prstGeom prst="rect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Asaf</dc:creator>
</cp:coreProperties>
</file>