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3.bin"/>
  <Override ContentType="application/vnd.openxmlformats-officedocument.oleObject" PartName="/ppt/embeddings/oleObject9.bin"/>
  <Override ContentType="application/vnd.openxmlformats-officedocument.oleObject" PartName="/ppt/embeddings/oleObject6.bin"/>
  <Override ContentType="application/vnd.openxmlformats-officedocument.oleObject" PartName="/ppt/embeddings/oleObject15.bin"/>
  <Override ContentType="application/vnd.openxmlformats-officedocument.oleObject" PartName="/ppt/embeddings/oleObject18.bin"/>
  <Override ContentType="application/vnd.openxmlformats-officedocument.oleObject" PartName="/ppt/embeddings/oleObject4.bin"/>
  <Override ContentType="application/vnd.openxmlformats-officedocument.oleObject" PartName="/ppt/embeddings/oleObject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19.bin"/>
  <Override ContentType="application/vnd.openxmlformats-officedocument.oleObject" PartName="/ppt/embeddings/oleObject20.bin"/>
  <Override ContentType="application/vnd.openxmlformats-officedocument.oleObject" PartName="/ppt/embeddings/oleObject14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17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Quattrocento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+X/Fwqw+woLlS8eTTTTxLu+nq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n veltz"/>
  <p:cmAuthor clrIdx="1" id="1" initials="" lastIdx="1" name="Noy Radow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648B33-B272-4194-8808-872562C32ECF}">
  <a:tblStyle styleId="{FA648B33-B272-4194-8808-872562C32E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italic.fntdata"/><Relationship Id="rId30" Type="http://schemas.openxmlformats.org/officeDocument/2006/relationships/font" Target="fonts/QuattrocentoSans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Quattrocento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06T19:49:55.487">
    <p:pos x="1962" y="1740"/>
    <p:text>OK. הבנתי (אחרי הסבר מפורט) איך לאתר ערכים קיצוניים. אבל חסר הסבר כלשהו על מה אני עושה איתם? מוחק? מתקן? איך? אפשר להסתמך על הדוגמאות שהבאתם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bxzG9Q"/>
      </p:ext>
    </p:extLst>
  </p:cm>
  <p:cm authorId="1" idx="1" dt="2023-06-06T19:49:55.487">
    <p:pos x="1962" y="1740"/>
    <p:text>אפשר בהחלט להסתמך על הדוגמאות :) אבל בכל מקרה - ההסבר על מה לעשות עם הקיצוניים מוצג בשיעור הבא - "טיפול בערכים חריגים"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zbxzG9U"/>
      </p:ext>
    </p:extLst>
  </p:cm>
</p:cmLst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6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7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8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9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0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התשובה היא שכנראה לא.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לפי המדגם של התשובות שקיבל, רק נער אחד יסכים לשלם את המחיר 28 ₪ - נער מספר 4 שענה שיסכים לשלם 156 ₪ על מנת פלאפל.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לכן סך ההכנסות של המוכר לגבי מדגם זה יסתכם ב-28 ₪ בלבד.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איך לדעתכם יכול היה מוכר הפלאפל  להגיע למחיר מנה נכון יותר לצורך מקסום ההכנסות? </a:t>
            </a:r>
            <a:endParaRPr/>
          </a:p>
        </p:txBody>
      </p:sp>
      <p:sp>
        <p:nvSpPr>
          <p:cNvPr id="189" name="Google Shape;189;p2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156 </a:t>
            </a:r>
            <a:r>
              <a:rPr lang="iw-IL"/>
              <a:t>הוא</a:t>
            </a:r>
            <a:r>
              <a:rPr lang="iw-IL"/>
              <a:t> ערך גבוה מאוד, והוא מושך את הממוצע למעלה.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זהו ערך קיצוני ביחס לשאר הערכים.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אם נסיר את הערך הקיצוני (156) ונחשב שוב ממוצע נקבל 14.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אמנם לא הופעל כאן חישוב עומק להכנסות מקסימליות, אך מחיר של 14 ₪ במדגם זה צפוי להכניס למוכר הפלאפל: 6*14 =84 ₪ - הכנסות גבוהות הרבה יותר מה-28 ₪ שחישב כשלקח בחשבון את הערך הקיצוני בחישוב שלו.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2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ערכים קיצוניים עלולים, כפי שראינו בדוגמת הפלאפל, להטות את תוצאות המחקר.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בנוסף, ערך שמתקבל ש</a:t>
            </a:r>
            <a:r>
              <a:rPr lang="iw-IL" sz="1400"/>
              <a:t>הוא</a:t>
            </a:r>
            <a:r>
              <a:rPr lang="iw-IL" sz="1400"/>
              <a:t> כה קיצוני אף עלול לעורר חשד לגבי אמינותו.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ל</a:t>
            </a:r>
            <a:r>
              <a:rPr lang="iw-IL" sz="1400"/>
              <a:t>דוגמה,</a:t>
            </a:r>
            <a:r>
              <a:rPr lang="iw-IL" sz="1400"/>
              <a:t> חוקר חקר את תוחלת החיים לפי מדינות, ולשם כך אסף נתוני תוחלת חיים לכל מדינה. ברוב המדינות הוא קיבל ערכים בטווח שבין 50 ל- 85.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אך במדינה אחת קיבל תוחלת חיים השווה ל-19 ובמדינה אחרת קיבל את הערך 115. שני ערכים אלה כה קיצוניים שהם מעוררים חשד בנוגע לאמינותם.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 </a:t>
            </a:r>
            <a:endParaRPr sz="1400"/>
          </a:p>
        </p:txBody>
      </p:sp>
      <p:sp>
        <p:nvSpPr>
          <p:cNvPr id="221" name="Google Shape;221;p2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בשיעור זה נלמד על איתור הערכים הקיצוניים.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בשיעור הבא נלמד איך לטפל בערכים קיצוניים שזו</a:t>
            </a:r>
            <a:r>
              <a:rPr lang="iw-IL"/>
              <a:t>הו</a:t>
            </a:r>
            <a:r>
              <a:rPr lang="iw-IL"/>
              <a:t>.</a:t>
            </a:r>
            <a:endParaRPr/>
          </a:p>
        </p:txBody>
      </p:sp>
      <p:sp>
        <p:nvSpPr>
          <p:cNvPr id="231" name="Google Shape;231;p2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בטבלה שלעיל מופיעים נתונים על מספרי מידות נעליים של תלמידי כיתה י"א 3 בתיכון "קיצוני".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כיצד לדעתכם נוכל לאתר ערכים קיצוניים בנתונים אלה?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רמז: נסו לחשוב על התכנים שלמדנו בפרקי האקסל והסטטיסטיקה. </a:t>
            </a:r>
            <a:endParaRPr/>
          </a:p>
        </p:txBody>
      </p:sp>
      <p:sp>
        <p:nvSpPr>
          <p:cNvPr id="241" name="Google Shape;241;p2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בטבלה שב</a:t>
            </a:r>
            <a:r>
              <a:rPr lang="iw-IL" sz="1400"/>
              <a:t>דוגמה</a:t>
            </a:r>
            <a:r>
              <a:rPr lang="iw-IL" sz="1400"/>
              <a:t> שניתנה במצגת קיימים רק 25 ערכים.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לכן גם מעבר על הנתונים באופן "ידני" (פשוט להסתכל על הנתונים ללא כל פעולה נוספת) יאפשר לנו למצוא ערכים קיצוניים.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אך אנו לומדים מקצוע שיאפשר לנו לנתח גם בסיסי נתונים גדולים, שכוללים מאות, אלפים ואף יותר של ערכים.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לצורך כך נזדקק לעוד כלים מעבר לעבודה הידנית </a:t>
            </a:r>
            <a:r>
              <a:rPr lang="iw-IL" sz="1400"/>
              <a:t>כדי</a:t>
            </a:r>
            <a:r>
              <a:rPr lang="iw-IL" sz="1400"/>
              <a:t> לספק תובנות.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כדי</a:t>
            </a:r>
            <a:r>
              <a:rPr lang="iw-IL" sz="1400"/>
              <a:t> לפתור את האתגר נבצע תחילה שתי פעולות פשוטות שיאפשרו לנו לחקור את הנתונים בצורה נוחה: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א. נסדר את נתוני מידות הנעליים בעמודה אחת.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ב. נמיין את מידות הנעליים בסדר עולה.</a:t>
            </a:r>
            <a:endParaRPr sz="1400"/>
          </a:p>
        </p:txBody>
      </p:sp>
      <p:sp>
        <p:nvSpPr>
          <p:cNvPr id="252" name="Google Shape;252;p2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כעת, לאחר ארגון וסידור הנתונים, קל לאתר ערכים קיצוניים אם הם קיימים: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תחילה נבדוק מהו הערך המינימלי ומהו הערך המקסימלי.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</a:t>
            </a:r>
            <a:r>
              <a:rPr lang="iw-IL"/>
              <a:t>דוגמה</a:t>
            </a:r>
            <a:r>
              <a:rPr lang="iw-IL"/>
              <a:t> שלנו, קיבלנו 12 כערך מינימום ו-76 כערך מקסימום.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מה דעתכם על ערכים קיצוניים אלה? האם ערכים אלה אמינים או מעוררים חשד?</a:t>
            </a:r>
            <a:endParaRPr/>
          </a:p>
        </p:txBody>
      </p:sp>
      <p:sp>
        <p:nvSpPr>
          <p:cNvPr id="262" name="Google Shape;262;p3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ערך המינימום וערך המקסימום שמצאנו בהחלט מעוררים חשד שכן הם מאוד קיצוניים ואף חריגים למידות נעליים של בני אדם בוגרים באופן כללי.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האם לדעתכם בדיקה זו של ערך מינימום וערך מקסימום מספיקה </a:t>
            </a:r>
            <a:r>
              <a:rPr lang="iw-IL" sz="1400"/>
              <a:t>כדי</a:t>
            </a:r>
            <a:r>
              <a:rPr lang="iw-IL" sz="1400"/>
              <a:t> לאתר ערכים קיצוניים?</a:t>
            </a:r>
            <a:endParaRPr sz="1400"/>
          </a:p>
        </p:txBody>
      </p:sp>
      <p:sp>
        <p:nvSpPr>
          <p:cNvPr id="276" name="Google Shape;276;p3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התשובה </a:t>
            </a:r>
            <a:r>
              <a:rPr lang="iw-IL" sz="1400"/>
              <a:t>היא</a:t>
            </a:r>
            <a:r>
              <a:rPr lang="iw-IL" sz="1400"/>
              <a:t>: לא. מכיוון שעשויים להיות עוד ערכים קיצוניים שאינם בהכרח הערכים שבקצה טווח ההתפלגות של הנתונים.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כדי</a:t>
            </a:r>
            <a:r>
              <a:rPr lang="iw-IL" sz="1400"/>
              <a:t> לאתר עוד ערכי קיצון במשתנה זה נוכל להתבונן בהתפלגות שלו (זוהי גם פעולת EDA - </a:t>
            </a:r>
            <a:r>
              <a:rPr b="0" i="0" lang="iw-I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Exploratory data analysis</a:t>
            </a:r>
            <a:r>
              <a:rPr lang="iw-IL" sz="1400"/>
              <a:t>).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אפשר</a:t>
            </a:r>
            <a:r>
              <a:rPr lang="iw-IL" sz="1400"/>
              <a:t> לבצע זאת בקלות על ידי הפקת גרף שמתאר את התפלגות המשתנה.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אנו נבצע זאת ב</a:t>
            </a:r>
            <a:r>
              <a:rPr lang="iw-IL" sz="1400"/>
              <a:t>דוגמה</a:t>
            </a:r>
            <a:r>
              <a:rPr lang="iw-IL" sz="1400"/>
              <a:t> זו בעזרת הפקת גרף מסוג BOX PLOT (תרשים קופסה).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תרשים הקופסה שלעיל מציג לנו מיד עוד שני ערכים קיצוניים שאינם בקצות הטווח (23 ו-52).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</p:txBody>
      </p:sp>
      <p:sp>
        <p:nvSpPr>
          <p:cNvPr id="290" name="Google Shape;290;p3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לאחר שבשיעור הקודם למדנו על בדיקת טווח ערכים תקין של הנתונים ובהנחה שבדיקה זו עברה בהצלחה, נרחיב את הבדיקה על הנתונים.  לשם כך נלמד בשיעור זה על בדיקת סבירות הנתונים.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מנתח הנתונים יכול להגדיר הגדרות שונות לאיתור הערכים הקיצוניים מההגדרות המתקבלות אוטומטית מתוכנת האקסל שמפיקה את ה-BOX PLOT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כל עוד יש בהגדרות אלה היגיון, והערכים שמזוהים כקיצוניים אכן רחוקים משמעותית ממדדי המרכז או מעוררים חשד לגבי אמינותם.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 </a:t>
            </a:r>
            <a:endParaRPr sz="1400"/>
          </a:p>
        </p:txBody>
      </p:sp>
      <p:sp>
        <p:nvSpPr>
          <p:cNvPr id="300" name="Google Shape;300;p3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p3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כעת יש לבצע את התרגול שבחוברת האקסל "בדיקת סבירות נתונים – תרגול"</a:t>
            </a:r>
            <a:endParaRPr/>
          </a:p>
        </p:txBody>
      </p:sp>
      <p:sp>
        <p:nvSpPr>
          <p:cNvPr id="324" name="Google Shape;324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כדי</a:t>
            </a:r>
            <a:r>
              <a:rPr lang="iw-IL"/>
              <a:t> להרגיש נוחות מרבית עם הנתונים, ולאחר שבדקנו את שלמות הנתונים וש</a:t>
            </a:r>
            <a:r>
              <a:rPr lang="iw-IL"/>
              <a:t>הם</a:t>
            </a:r>
            <a:r>
              <a:rPr lang="iw-IL"/>
              <a:t> בטווח הערכים התקין, נבצע בדיקת סבירות של הנתונים.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בדיקה זו מתבצעת בשלושה מישורים מרכזיים (לא חייבים את כולם, העיקר שנרגיש בנוח עם הנתונים ☺ כאמור, "הרגשת נוחות" </a:t>
            </a:r>
            <a:r>
              <a:rPr lang="iw-IL"/>
              <a:t>היא</a:t>
            </a:r>
            <a:r>
              <a:rPr lang="iw-IL"/>
              <a:t> תחושה סובייקטיבית וברמת החלטתו של מנתח הנתונים):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בדיקת סבירות אל מול נתונים דומים מתקופה קודמת.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בדיקת סבירות אל מול נתונים אחרים בארגון (כמו דוחות אחרים).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בדיקת סבירות אל מול נתונים חיצוניים לארגון.</a:t>
            </a:r>
            <a:endParaRPr/>
          </a:p>
          <a:p>
            <a:pPr indent="-1524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נרחיב כעת על כל אחת מבדיקות הסבירות שלעיל.</a:t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i="0" lang="iw-IL" sz="12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לבחון את סבירות הציונים של הבגרות </a:t>
            </a:r>
            <a:r>
              <a:rPr b="0" i="0" lang="iw-IL" sz="12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בהיסטוריה השנה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b="0" i="0" lang="iw-IL" sz="12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בוצעה השוואה של ממוצע הציונים השנה אל מול ממוצעי הציונים בשנה שעברה ולפני שנתיים.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תוכלו לחשוב על </a:t>
            </a:r>
            <a:r>
              <a:rPr lang="iw-IL"/>
              <a:t>דוגמה</a:t>
            </a:r>
            <a:r>
              <a:rPr lang="iw-IL"/>
              <a:t> נוספת? </a:t>
            </a:r>
            <a:endParaRPr/>
          </a:p>
        </p:txBody>
      </p:sp>
      <p:sp>
        <p:nvSpPr>
          <p:cNvPr id="132" name="Google Shape;132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i="0" lang="iw-IL" sz="12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לבחון את סבירות הציונים של הבגרות בהיסטוריה השנה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בוצעה השוואה של ממוצע הציונים השנה אל מול ממוצעי הציונים של הבגרות במדעים ושל הבגרות במחשבים. </a:t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i="0" lang="iw-IL" sz="12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:</a:t>
            </a:r>
            <a:endParaRPr b="0"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לבחון את סבירות הציונים של הבגרות בהיסטוריה השנה </a:t>
            </a:r>
            <a:endParaRPr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בוצעה השוואה של ממוצע הציונים</a:t>
            </a:r>
            <a:r>
              <a:rPr lang="iw-IL"/>
              <a:t> </a:t>
            </a: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השנה אל מול ממוצע ציון הבגרות בהיסטוריה בארץ.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תוכלו לחשוב על </a:t>
            </a:r>
            <a:r>
              <a:rPr lang="iw-IL"/>
              <a:t>דוגמה</a:t>
            </a:r>
            <a:r>
              <a:rPr lang="iw-IL"/>
              <a:t> נוספת?</a:t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טיפ נוסף לבדיקת סבירות – </a:t>
            </a:r>
            <a:r>
              <a:rPr lang="iw-IL" sz="1200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חיבור למשמעות ולפרקטיקה ידועה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i="0" lang="iw-IL" sz="12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1: (אובייקטיבי - מאקרו)</a:t>
            </a:r>
            <a:endParaRPr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משבר הקורונה השפיע על איכות הלמידה וגרם לירידה בממוצע הציונים לעומת שנים קודמות.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2: (סובייקטיבי – מיקרו)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2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הוחלט שהתלמידים המתקשים לא ייגשו למועד א' אלא ישר למועד ב', ולכן ממוצע הציונים עלה השנה.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תת-נושא של בדיקת סבירות נתונים הוא זיהוי ערכים קיצוניים.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יכול להיות שכל הבדיקות שביצענו על הנתונים עד כה יהיו תקינות, אך עדיין תהיה הטיה בנתונים בגלל ערכים קיצוניים.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נבין זאת טוב יותר ב</a:t>
            </a:r>
            <a:r>
              <a:rPr lang="iw-IL"/>
              <a:t>שקופית</a:t>
            </a:r>
            <a:r>
              <a:rPr lang="iw-IL"/>
              <a:t> הבאה.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2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מוכר פלאפל רצה לבדוק מה המחיר שבו כדאי לו למכור מנת פלאפל </a:t>
            </a:r>
            <a:r>
              <a:rPr lang="iw-IL" sz="1400"/>
              <a:t>כדי</a:t>
            </a:r>
            <a:r>
              <a:rPr lang="iw-IL" sz="1400"/>
              <a:t> למקסם את ההכנסות שלו.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לצורך כך הוא שאל עשרה נערים מה המחיר הגבוה ביותר שיסכימו לשלם תמורת מנת הפלאפל הטעימה שלו.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ב</a:t>
            </a:r>
            <a:r>
              <a:rPr lang="iw-IL" sz="1400"/>
              <a:t>שקופית</a:t>
            </a:r>
            <a:r>
              <a:rPr lang="iw-IL" sz="1400"/>
              <a:t> </a:t>
            </a:r>
            <a:r>
              <a:rPr lang="iw-IL" sz="1400"/>
              <a:t>אפשר</a:t>
            </a:r>
            <a:r>
              <a:rPr lang="iw-IL" sz="1400"/>
              <a:t> לראות את תשובות הנערים.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מוכר הפלאפל חישב את ממוצע המחירים שהנערים מסרו וקיבל 28  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ולכן החליט שמעתה והלאה ימכור את הפלאפל תמורת 28 ₪ למנה.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האם לדעתכם </a:t>
            </a:r>
            <a:r>
              <a:rPr lang="iw-IL" sz="1400"/>
              <a:t>הצליח </a:t>
            </a:r>
            <a:r>
              <a:rPr lang="iw-IL" sz="1400"/>
              <a:t>מוכר הפלאפל להגיע למחיר מנה שימקסם את סך ההכנסות שלו ממכירות פלאפל?</a:t>
            </a:r>
            <a:endParaRPr sz="1400"/>
          </a:p>
        </p:txBody>
      </p:sp>
      <p:sp>
        <p:nvSpPr>
          <p:cNvPr id="179" name="Google Shape;179;p2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3.png"/><Relationship Id="rId7" Type="http://schemas.openxmlformats.org/officeDocument/2006/relationships/image" Target="../media/image15.jp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10.v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.png"/><Relationship Id="rId7" Type="http://schemas.openxmlformats.org/officeDocument/2006/relationships/image" Target="../media/image15.jp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1.v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.png"/><Relationship Id="rId7" Type="http://schemas.openxmlformats.org/officeDocument/2006/relationships/image" Target="../media/image15.jp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2.v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.png"/><Relationship Id="rId7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3.v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.png"/><Relationship Id="rId7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4.v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.png"/><Relationship Id="rId7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5.v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6.v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7.v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8.vml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vmlDrawing" Target="../drawings/vmlDrawing19.vml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.xml"/><Relationship Id="rId4" Type="http://schemas.openxmlformats.org/officeDocument/2006/relationships/vmlDrawing" Target="../drawings/vmlDrawing20.vml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2.jp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8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8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7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7.bin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3.png"/><Relationship Id="rId7" Type="http://schemas.openxmlformats.org/officeDocument/2006/relationships/image" Target="../media/image15.jp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78305" y="1954502"/>
            <a:ext cx="10383253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r>
              <a:rPr b="0" i="0" lang="iw-IL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283636" y="3406315"/>
            <a:ext cx="962152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b="0" i="0" lang="iw-IL" sz="4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מחזור הנתונים – ניקוי ואינטגרציה של נתונים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23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192" name="Google Shape;192;p2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Google Shape;193;p23"/>
          <p:cNvGraphicFramePr/>
          <p:nvPr/>
        </p:nvGraphicFramePr>
        <p:xfrm>
          <a:off x="2356853" y="1945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/>
                        <a:t>מספר</a:t>
                      </a:r>
                      <a:r>
                        <a:rPr lang="iw-IL" sz="1800" u="none" cap="none" strike="noStrike"/>
                        <a:t> סידורי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מחיר מקסימלי למנת פלאפל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4" name="Google Shape;194;p23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24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02" name="Google Shape;202;p2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Google Shape;203;p24"/>
          <p:cNvGraphicFramePr/>
          <p:nvPr/>
        </p:nvGraphicFramePr>
        <p:xfrm>
          <a:off x="2356853" y="1945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/>
                        <a:t>מספר</a:t>
                      </a:r>
                      <a:r>
                        <a:rPr lang="iw-IL" sz="1800" u="none" cap="none" strike="noStrike"/>
                        <a:t> סידורי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מחיר מקסימלי למנת פלאפל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4" name="Google Shape;204;p24"/>
          <p:cNvSpPr/>
          <p:nvPr/>
        </p:nvSpPr>
        <p:spPr>
          <a:xfrm>
            <a:off x="3380874" y="3429000"/>
            <a:ext cx="1997242" cy="336884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25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13" name="Google Shape;213;p2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Google Shape;214;p25"/>
          <p:cNvGraphicFramePr/>
          <p:nvPr/>
        </p:nvGraphicFramePr>
        <p:xfrm>
          <a:off x="2356853" y="1945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/>
                        <a:t>מספר</a:t>
                      </a:r>
                      <a:r>
                        <a:rPr lang="iw-IL" sz="1800" u="none" cap="none" strike="noStrike"/>
                        <a:t> סידורי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מחיר מקסימלי למנת פלאפל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5" name="Google Shape;215;p25"/>
          <p:cNvSpPr/>
          <p:nvPr/>
        </p:nvSpPr>
        <p:spPr>
          <a:xfrm>
            <a:off x="3380874" y="3429000"/>
            <a:ext cx="1997242" cy="336884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4" name="Google Shape;224;p26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24" name="Google Shape;224;p2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Google Shape;225;p26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ערך קיצוני (Outlier)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5281870" y="3910246"/>
            <a:ext cx="58734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ערך השונה באופן קיצוני מהרוב הגדול של הערכים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לעתים אף מע</a:t>
            </a:r>
            <a:r>
              <a:rPr b="1" lang="iw-IL" sz="20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ורר</a:t>
            </a: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חשש לגבי אמינות הנתון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4" name="Google Shape;234;p27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34" name="Google Shape;234;p2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" name="Google Shape;235;p27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ערך קיצוני (Outlier)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5281870" y="3910246"/>
            <a:ext cx="587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לכן, ו</a:t>
            </a:r>
            <a:r>
              <a:rPr lang="iw-IL" sz="20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שלא להטות את תוצאות ניתוח הנתונים: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AutoNum type="arabicPeriod"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יש לאתר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AutoNum type="arabicPeriod"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יש לטפל בערכים קיצוניים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4" name="Google Shape;244;p28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44" name="Google Shape;244;p2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Google Shape;245;p28"/>
          <p:cNvSpPr txBox="1"/>
          <p:nvPr/>
        </p:nvSpPr>
        <p:spPr>
          <a:xfrm>
            <a:off x="2205197" y="2262465"/>
            <a:ext cx="51164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זיהוי ערכים קיצוניים (Outlier) במשתנה מסוג כמותי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1660365" y="3597425"/>
            <a:ext cx="58732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איך לדעתכם נוכל לזהות יחסית בקלות ערכים קיצוניים במשתנה כמותי?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8325853" y="2785685"/>
            <a:ext cx="3224463" cy="2159294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8" name="Google Shape;248;p28"/>
          <p:cNvGraphicFramePr/>
          <p:nvPr/>
        </p:nvGraphicFramePr>
        <p:xfrm>
          <a:off x="2769528" y="4341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5" name="Google Shape;255;p29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55" name="Google Shape;255;p2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" name="Google Shape;256;p29"/>
          <p:cNvGraphicFramePr/>
          <p:nvPr/>
        </p:nvGraphicFramePr>
        <p:xfrm>
          <a:off x="8209738" y="16511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sp>
        <p:nvSpPr>
          <p:cNvPr id="257" name="Google Shape;257;p29"/>
          <p:cNvSpPr/>
          <p:nvPr/>
        </p:nvSpPr>
        <p:spPr>
          <a:xfrm>
            <a:off x="4716379" y="3705732"/>
            <a:ext cx="3320716" cy="50532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8" name="Google Shape;258;p29"/>
          <p:cNvGraphicFramePr/>
          <p:nvPr/>
        </p:nvGraphicFramePr>
        <p:xfrm>
          <a:off x="2769528" y="4341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5" name="Google Shape;265;p30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65" name="Google Shape;265;p3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" name="Google Shape;266;p30"/>
          <p:cNvGraphicFramePr/>
          <p:nvPr/>
        </p:nvGraphicFramePr>
        <p:xfrm>
          <a:off x="8209738" y="16511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sp>
        <p:nvSpPr>
          <p:cNvPr id="267" name="Google Shape;267;p30"/>
          <p:cNvSpPr/>
          <p:nvPr/>
        </p:nvSpPr>
        <p:spPr>
          <a:xfrm>
            <a:off x="8209738" y="1651171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8229786" y="6531980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30"/>
          <p:cNvCxnSpPr/>
          <p:nvPr/>
        </p:nvCxnSpPr>
        <p:spPr>
          <a:xfrm rot="10800000">
            <a:off x="5402179" y="1733316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0" name="Google Shape;270;p30"/>
          <p:cNvCxnSpPr/>
          <p:nvPr/>
        </p:nvCxnSpPr>
        <p:spPr>
          <a:xfrm rot="10800000">
            <a:off x="5374100" y="6626163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1" name="Google Shape;271;p30"/>
          <p:cNvSpPr/>
          <p:nvPr/>
        </p:nvSpPr>
        <p:spPr>
          <a:xfrm>
            <a:off x="1757680" y="1696455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מינימום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1777730" y="6096006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מקסימום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31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79" name="Google Shape;279;p3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Google Shape;280;p31"/>
          <p:cNvGraphicFramePr/>
          <p:nvPr/>
        </p:nvGraphicFramePr>
        <p:xfrm>
          <a:off x="8209738" y="16511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sp>
        <p:nvSpPr>
          <p:cNvPr id="281" name="Google Shape;281;p31"/>
          <p:cNvSpPr/>
          <p:nvPr/>
        </p:nvSpPr>
        <p:spPr>
          <a:xfrm>
            <a:off x="8209738" y="1651171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8229786" y="6531980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31"/>
          <p:cNvCxnSpPr/>
          <p:nvPr/>
        </p:nvCxnSpPr>
        <p:spPr>
          <a:xfrm rot="10800000">
            <a:off x="5402179" y="1733316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4" name="Google Shape;284;p31"/>
          <p:cNvCxnSpPr/>
          <p:nvPr/>
        </p:nvCxnSpPr>
        <p:spPr>
          <a:xfrm rot="10800000">
            <a:off x="5374100" y="6626163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5" name="Google Shape;285;p31"/>
          <p:cNvSpPr/>
          <p:nvPr/>
        </p:nvSpPr>
        <p:spPr>
          <a:xfrm>
            <a:off x="1757680" y="1696455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מינימום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1777730" y="6096006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מקסימום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3" name="Google Shape;293;p32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293" name="Google Shape;293;p3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Google Shape;294;p32"/>
          <p:cNvGraphicFramePr/>
          <p:nvPr/>
        </p:nvGraphicFramePr>
        <p:xfrm>
          <a:off x="10327297" y="16511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pic>
        <p:nvPicPr>
          <p:cNvPr id="295" name="Google Shape;29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0000" y="1661125"/>
            <a:ext cx="4572000" cy="511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2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96" name="Google Shape;96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Google Shape;97;p2"/>
          <p:cNvSpPr/>
          <p:nvPr/>
        </p:nvSpPr>
        <p:spPr>
          <a:xfrm>
            <a:off x="2334126" y="2265949"/>
            <a:ext cx="7892715" cy="3942346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281866" y="1937084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הגדרת הבעיה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7792463" y="2438403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איתור וזיהוי מקורות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055772" y="3473115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אחזור ואחסון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706856" y="4760492"/>
            <a:ext cx="1973179" cy="85424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ניקוי ואינטגרציה של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589301" y="5626768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כריית נתונים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654960" y="2438400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משוב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91659" y="3545309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קבלת החלטות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026568" y="5626768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עיבוד, ניתוח נתונים וויזואליזציה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993232" y="4772526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פרזנטציה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>
            <a:off x="5891033" y="3571963"/>
            <a:ext cx="2664000" cy="1584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rot="-5400000">
            <a:off x="4046188" y="3387477"/>
            <a:ext cx="2664000" cy="1584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5285879" y="3805986"/>
            <a:ext cx="1973179" cy="85424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אינפו-אתיקה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וניהול ידע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" name="Google Shape;303;p33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303" name="Google Shape;303;p3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" name="Google Shape;304;p33"/>
          <p:cNvGraphicFramePr/>
          <p:nvPr/>
        </p:nvGraphicFramePr>
        <p:xfrm>
          <a:off x="9372600" y="16511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872300"/>
                <a:gridCol w="872300"/>
              </a:tblGrid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אחוזון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400" u="none" cap="none" strike="noStrike"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pic>
        <p:nvPicPr>
          <p:cNvPr id="305" name="Google Shape;305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0000" y="1661125"/>
            <a:ext cx="4572000" cy="51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/>
          <p:nvPr/>
        </p:nvSpPr>
        <p:spPr>
          <a:xfrm>
            <a:off x="5999744" y="2105526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6031824" y="3473117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3"/>
          <p:cNvSpPr/>
          <p:nvPr/>
        </p:nvSpPr>
        <p:spPr>
          <a:xfrm>
            <a:off x="6043856" y="5133473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6067922" y="5759119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7" name="Google Shape;317;p35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317" name="Google Shape;317;p3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8" name="Google Shape;318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/>
          <p:nvPr/>
        </p:nvSpPr>
        <p:spPr>
          <a:xfrm>
            <a:off x="4958083" y="1961151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לסיכום</a:t>
            </a:r>
            <a:endParaRPr b="1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3116179" y="2763069"/>
            <a:ext cx="6617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w-IL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כדי</a:t>
            </a:r>
            <a:r>
              <a:rPr b="1" i="0" lang="iw-IL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לאתר ערכי קיצון במשתנה כמותי נבצע: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מיון המשתנה בסדר עולה או יורד.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בחינת ערך מקסימלי ומינימלי.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בחינת התפלגות (</a:t>
            </a:r>
            <a:r>
              <a:rPr lang="iw-IL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אפשר</a:t>
            </a: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להשתמש ב-BOX PLOT) </a:t>
            </a:r>
            <a:r>
              <a:rPr lang="iw-IL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כדי</a:t>
            </a: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לאתר ערכים קיצוניים נוספים.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בחינת הערכים הקיצוניים המתקבלים כחשודים בהתאם למשמעות המשתנה.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/>
          <p:nvPr/>
        </p:nvSpPr>
        <p:spPr>
          <a:xfrm>
            <a:off x="1285240" y="2570520"/>
            <a:ext cx="962152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attrocento Sans"/>
              <a:buNone/>
            </a:pPr>
            <a:r>
              <a:rPr b="0" i="0" lang="iw-IL" sz="4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ניתוח נתונים לומדים בעיקר בידיים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attrocento Sans"/>
              <a:buNone/>
            </a:pPr>
            <a:r>
              <a:rPr b="0" i="0" lang="iw-IL" sz="4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(HANDS-ON)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"/>
          <p:cNvSpPr txBox="1"/>
          <p:nvPr/>
        </p:nvSpPr>
        <p:spPr>
          <a:xfrm>
            <a:off x="1" y="5369873"/>
            <a:ext cx="5082138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כלל התמונות במצגת נלקחו מאתר: 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https://pixabay.com/illustrations/search/challenge/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כלל דמויות המדענים במצגת נלקחו מחברת G-STAT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Pixabay Soon Logo Graphics PNG | Picpng" id="328" name="Google Shape;3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1214" y="5457524"/>
            <a:ext cx="1131721" cy="1131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TAT | LinkedIn" id="329" name="Google Shape;32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7749" y="5392531"/>
            <a:ext cx="1273342" cy="127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3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16" name="Google Shape;116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Google Shape;117;p3"/>
          <p:cNvSpPr txBox="1"/>
          <p:nvPr/>
        </p:nvSpPr>
        <p:spPr>
          <a:xfrm>
            <a:off x="5199852" y="4928728"/>
            <a:ext cx="1717137" cy="612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</a:t>
            </a:r>
            <a:endParaRPr b="1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18" name="Google Shape;118;p3"/>
          <p:cNvCxnSpPr/>
          <p:nvPr/>
        </p:nvCxnSpPr>
        <p:spPr>
          <a:xfrm rot="10800000">
            <a:off x="1674796" y="5351647"/>
            <a:ext cx="3131366" cy="0"/>
          </a:xfrm>
          <a:prstGeom prst="straightConnector1">
            <a:avLst/>
          </a:prstGeom>
          <a:noFill/>
          <a:ln cap="flat" cmpd="sng" w="15875">
            <a:solidFill>
              <a:srgbClr val="7C9CB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9" name="Google Shape;119;p3"/>
          <p:cNvCxnSpPr/>
          <p:nvPr/>
        </p:nvCxnSpPr>
        <p:spPr>
          <a:xfrm rot="10800000">
            <a:off x="7389050" y="5351647"/>
            <a:ext cx="3131363" cy="0"/>
          </a:xfrm>
          <a:prstGeom prst="straightConnector1">
            <a:avLst/>
          </a:prstGeom>
          <a:noFill/>
          <a:ln cap="flat" cmpd="sng" w="15875">
            <a:solidFill>
              <a:srgbClr val="7C9CB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grpSp>
        <p:nvGrpSpPr>
          <p:cNvPr id="120" name="Google Shape;120;p3"/>
          <p:cNvGrpSpPr/>
          <p:nvPr/>
        </p:nvGrpSpPr>
        <p:grpSpPr>
          <a:xfrm>
            <a:off x="7962384" y="2619391"/>
            <a:ext cx="2637260" cy="2213694"/>
            <a:chOff x="4777374" y="1300730"/>
            <a:chExt cx="2637260" cy="2213694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4777374" y="2560317"/>
              <a:ext cx="26372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Quattrocento Sans"/>
                <a:buNone/>
              </a:pPr>
              <a:r>
                <a:rPr b="0" i="0" lang="iw-IL" sz="2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נתונים מתקופה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Quattrocento Sans"/>
                <a:buNone/>
              </a:pPr>
              <a:r>
                <a:rPr b="0" i="0" lang="iw-IL" sz="2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קודמת/ אשתקד</a:t>
              </a:r>
              <a:endPara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122" name="Google Shape;122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76299" y="1300730"/>
              <a:ext cx="1267847" cy="10538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3"/>
          <p:cNvGrpSpPr/>
          <p:nvPr/>
        </p:nvGrpSpPr>
        <p:grpSpPr>
          <a:xfrm>
            <a:off x="1713404" y="2596583"/>
            <a:ext cx="2444900" cy="2667390"/>
            <a:chOff x="8058563" y="1277922"/>
            <a:chExt cx="2444900" cy="2667390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8058563" y="2560317"/>
              <a:ext cx="244490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Quattrocento Sans"/>
                <a:buNone/>
              </a:pPr>
              <a:r>
                <a:rPr b="0" i="0" lang="iw-IL" sz="2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נתונים חיצוניים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Quattrocento Sans"/>
                <a:buNone/>
              </a:pPr>
              <a:r>
                <a:rPr b="0" i="0" lang="iw-IL" sz="2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לארגון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125" name="Google Shape;125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754540" y="1277922"/>
              <a:ext cx="1063228" cy="1107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3"/>
          <p:cNvGrpSpPr/>
          <p:nvPr/>
        </p:nvGrpSpPr>
        <p:grpSpPr>
          <a:xfrm>
            <a:off x="4781986" y="2598140"/>
            <a:ext cx="2656496" cy="2234945"/>
            <a:chOff x="4781986" y="1279479"/>
            <a:chExt cx="2656496" cy="2234945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4781986" y="2560317"/>
              <a:ext cx="2656496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Quattrocento Sans"/>
                <a:buNone/>
              </a:pPr>
              <a:r>
                <a:rPr b="0" i="0" lang="iw-IL" sz="2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נתונים מקבילים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Quattrocento Sans"/>
                <a:buNone/>
              </a:pPr>
              <a:r>
                <a:rPr b="0" i="0" lang="iw-IL" sz="2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בארגון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418789" y="1279479"/>
              <a:ext cx="1339407" cy="10893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p4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35" name="Google Shape;135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Google Shape;136;p4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נתונים מתקופה קודמת/ אשתקד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5566610" y="3910246"/>
            <a:ext cx="558851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השוואה לנתונים </a:t>
            </a: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קודמים של אותו הדוח / אותו הניתוח רק לתקופה אחרת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5" name="Google Shape;145;p5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45" name="Google Shape;145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Google Shape;146;p5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נתונים מקבילים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566610" y="3910246"/>
            <a:ext cx="55885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השוואה לנתונים </a:t>
            </a: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מדוחות אחרים בארגון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5" name="Google Shape;155;p6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55" name="Google Shape;155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Google Shape;156;p6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נתונים חיצוניים לארגון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566610" y="3910246"/>
            <a:ext cx="5588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השוואה לנתונים </a:t>
            </a: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חיצוניים לארגון </a:t>
            </a: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(כמו נתונים </a:t>
            </a:r>
            <a:r>
              <a:rPr lang="iw-IL" sz="200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ש</a:t>
            </a: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מתפרסמים באינטרנט)</a:t>
            </a:r>
            <a:endParaRPr b="0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בדיקת סבירות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7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65" name="Google Shape;165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Google Shape;166;p7"/>
          <p:cNvSpPr txBox="1"/>
          <p:nvPr/>
        </p:nvSpPr>
        <p:spPr>
          <a:xfrm>
            <a:off x="5566610" y="2797513"/>
            <a:ext cx="58818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חיבור למשמעות ולפרקטיקה ידועה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5566610" y="3910246"/>
            <a:ext cx="5588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שקלול נתונים אובייקטיביים וסובייקטיביים העשויים להשפיע על המחקר</a:t>
            </a:r>
            <a:endParaRPr b="0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3429000"/>
            <a:ext cx="3144283" cy="354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2213810" y="2781000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זיהוי ערכים קיצוניים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21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75" name="Google Shape;175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22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4" imgH="1150673" imgW="1635760" progId="PBrush" spid="_x0000_s1">
                  <p:embed/>
                </p:oleObj>
              </mc:Choice>
              <mc:Fallback>
                <p:oleObj r:id="rId5" imgH="1150673" imgW="1635760" progId="PBrush">
                  <p:embed/>
                  <p:pic>
                    <p:nvPicPr>
                      <p:cNvPr id="182" name="Google Shape;182;p2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Google Shape;183;p22"/>
          <p:cNvGraphicFramePr/>
          <p:nvPr/>
        </p:nvGraphicFramePr>
        <p:xfrm>
          <a:off x="2356853" y="2052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{FA648B33-B272-4194-8808-872562C32ECF}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/>
                        <a:t>מספר</a:t>
                      </a:r>
                      <a:r>
                        <a:rPr lang="iw-IL" sz="1800" u="none" cap="none" strike="noStrike"/>
                        <a:t> סידורי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מחיר </a:t>
                      </a:r>
                      <a:r>
                        <a:rPr lang="iw-IL" sz="1800"/>
                        <a:t>מקסימלי </a:t>
                      </a:r>
                      <a:r>
                        <a:rPr lang="iw-IL" sz="1800" u="none" cap="none" strike="noStrike"/>
                        <a:t>למנת פלאפל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w-IL" sz="1800" u="none" cap="none" strike="noStrike"/>
                        <a:t>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4" name="Google Shape;184;p22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2022-07-13T12:51:19Z</dcterms:created>
  <dc:creator>Asaf Elkan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0x01010036645D823A8AC1408077D8B040E81993</vt:lpwstr>
  </property>
</Properties>
</file>