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</p:sldMasterIdLst>
  <p:notesMasterIdLst>
    <p:notesMasterId r:id="rId25"/>
  </p:notesMasterIdLst>
  <p:sldIdLst>
    <p:sldId id="256" r:id="rId3"/>
    <p:sldId id="273" r:id="rId4"/>
    <p:sldId id="274" r:id="rId5"/>
    <p:sldId id="308" r:id="rId6"/>
    <p:sldId id="312" r:id="rId7"/>
    <p:sldId id="313" r:id="rId8"/>
    <p:sldId id="299" r:id="rId9"/>
    <p:sldId id="282" r:id="rId10"/>
    <p:sldId id="300" r:id="rId11"/>
    <p:sldId id="314" r:id="rId12"/>
    <p:sldId id="315" r:id="rId13"/>
    <p:sldId id="316" r:id="rId14"/>
    <p:sldId id="317" r:id="rId15"/>
    <p:sldId id="318" r:id="rId16"/>
    <p:sldId id="319" r:id="rId17"/>
    <p:sldId id="287" r:id="rId18"/>
    <p:sldId id="320" r:id="rId19"/>
    <p:sldId id="321" r:id="rId20"/>
    <p:sldId id="322" r:id="rId21"/>
    <p:sldId id="323" r:id="rId22"/>
    <p:sldId id="324" r:id="rId23"/>
    <p:sldId id="271" r:id="rId24"/>
  </p:sldIdLst>
  <p:sldSz cx="9144000" cy="5143500" type="screen16x9"/>
  <p:notesSz cx="6858000" cy="9144000"/>
  <p:embeddedFontLst>
    <p:embeddedFont>
      <p:font typeface="Assistant" pitchFamily="2" charset="-79"/>
      <p:regular r:id="rId26"/>
      <p:bold r:id="rId27"/>
    </p:embeddedFont>
    <p:embeddedFont>
      <p:font typeface="Assistant ExtraBold" pitchFamily="2" charset="-79"/>
      <p:bold r:id="rId28"/>
    </p:embeddedFont>
    <p:embeddedFont>
      <p:font typeface="Assistant SemiBold" pitchFamily="2" charset="-79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Gisha" panose="020B0502040204020203" pitchFamily="34" charset="-79"/>
      <p:regular r:id="rId35"/>
      <p:bold r:id="rId36"/>
    </p:embeddedFont>
    <p:embeddedFont>
      <p:font typeface="Quattrocento Sans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jWCNetZug8LR1oBCDLz02lraI6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752"/>
    <a:srgbClr val="00B0F0"/>
    <a:srgbClr val="FFC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BAC32B-140A-4F51-818E-A169065974CD}">
  <a:tblStyle styleId="{A3BAC32B-140A-4F51-818E-A169065974CD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FFFFFF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CF1DEA2-2FB3-4DB7-9487-264ABC45CB27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CDD4EA"/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E8EBF5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141" autoAdjust="0"/>
  </p:normalViewPr>
  <p:slideViewPr>
    <p:cSldViewPr snapToGrid="0">
      <p:cViewPr varScale="1">
        <p:scale>
          <a:sx n="110" d="100"/>
          <a:sy n="110" d="100"/>
        </p:scale>
        <p:origin x="13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0" Type="http://schemas.openxmlformats.org/officeDocument/2006/relationships/slide" Target="slides/slide18.xml"/><Relationship Id="rId4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התשובה היא שכנראה לא.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לפי המדגם של התשובות שקיבל, רק נער אחד יסכים לשלם את המחיר 28 ₪ - נער מספר 4 שענה שיסכים לשלם 156 ₪ על מנת פלאפל.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לכן סך ההכנסות של המוכר לגבי מדגם זה יסתכם ב-28 ₪ בלבד.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איך לדעתכם יכול היה מוכר הפלאפל  להגיע למחיר מנה נכון יותר לצורך מקסום ההכנסות?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6347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156 הוא ערך גבוה מאוד, והוא מושך את הממוצע למעלה. 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זהו ערך קיצוני ביחס לשאר הערכים.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6847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אם נסיר את הערך הקיצוני (156) ונחשב שוב ממוצע נקבל 14.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אמנם לא הופעל כאן חישוב עומק להכנסות מקסימליות, אך מחיר של 14 ₪ במדגם זה צפוי להכניס למוכר הפלאפל: 6*14 =84 ₪ - הכנסות גבוהות הרבה יותר מה-28 ₪ שחישב כשלקח בחשבון את הערך הקיצוני בחישוב שלו.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8000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ערכים קיצוניים עלולים, כפי שראינו בדוגמת הפלאפל, להטות את תוצאות המחקר.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sz="9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בנוסף, ערך שמתקבל שהוא כה קיצוני אף עלול לעורר חשד לגבי אמינותו. 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לדוגמה, חוקר חקר את תוחלת החיים לפי מדינות, ולשם כך אסף נתוני תוחלת חיים לכל מדינה. ברוב המדינות הוא קיבל ערכים בטווח שבין 50 ל-85.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אך במדינה אחת קיבל תוחלת חיים השווה ל-19 ובמדינה אחרת קיבל את הערך 115. שני ערכים אלה כה קיצוניים שהם מעוררים חשד בנוגע לאמינותם.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692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בשיעור זה נלמד על איתור הערכים הקיצוניים.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בשיעור הבא נלמד איך לטפל בערכים קיצוניים שזוהו.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sz="900"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102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בטבלה שלעיל מופיעים נתונים על מספרי מידות נעליים של תלמידי כיתה י"א 3 בתיכון "קיצוני".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כיצד לדעתכם נוכל לאתר ערכים קיצוניים בנתונים אלה? 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רמז: נסו לחשוב על התכנים שלמדנו בפרקי האקסל והסטטיסטיקה. 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sz="900"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4526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בטבלה שבדוגמה שניתנה במצגת קיימים רק 25 ערכים. 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לכן גם מעבר על הנתונים באופן "ידני" (פשוט להסתכל על הנתונים ללא כל פעולה נוספת) יאפשר לנו למצוא ערכים קיצוניים. 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אך אנו לומדים מקצוע שיאפשר לנו לנתח גם בסיסי נתונים גדולים, שכוללים מאות, אלפים ואף יותר של ערכים.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לצורך כך נזדקק לעוד כלים מעבר לעבודה הידנית כדי לספק תובנות.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 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כדי לפתור את האתגר נבצע תחילה שתי פעולות פשוטות שיאפשרו לנו לחקור את הנתונים בצורה נוחה: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sz="9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א. נסדר את נתוני מידות הנעליים בעמודה אחת. 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ב. נמיין את מידות הנעליים בסדר עולה.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9693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כעת, לאחר ארגון וסידור הנתונים, קל לאתר ערכים קיצוניים אם הם קיימים: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תחילה נבדוק מהו הערך המינימלי ומהו הערך המקסימלי.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בדוגמה שלנו, קיבלנו 12 כערך מינימום ו-76 כערך מקסימום.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מה דעתכם על ערכים קיצוניים אלה? האם ערכים אלה אמינים או מעוררים חשד?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802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ערך המינימום וערך המקסימום שמצאנו בהחלט מעוררים חשד שכן הם מאוד קיצוניים ואף חריגים למידות נעליים של בני אדם בוגרים באופן כללי.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sz="9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האם לדעתכם בדיקה זו של ערך מינימום וערך מקסימום מספיקה כדי לאתר ערכים קיצוניים?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6593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התשובה היא: לא. מכיוון שעשויים להיות עוד ערכים קיצוניים שאינם בהכרח הערכים שבקצה טווח ההתפלגות של הנתונים.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sz="9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כדי לאתר עוד ערכי קיצון במשתנה זה נוכל להתבונן בהתפלגות שלו (זוהי גם פעולת </a:t>
            </a:r>
            <a:r>
              <a:rPr lang="en-US" sz="900" dirty="0"/>
              <a:t>EDA - </a:t>
            </a:r>
            <a:r>
              <a:rPr lang="en-US" sz="9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Exploratory data analysis</a:t>
            </a:r>
            <a:r>
              <a:rPr lang="en-US" sz="900" dirty="0"/>
              <a:t>). 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אפשר לבצע זאת בקלות על ידי הפקת גרף שמתאר את התפלגות המשתנה. 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אנו נבצע זאת בדוגמה זו בעזרת הפקת גרף מסוג </a:t>
            </a:r>
            <a:r>
              <a:rPr lang="en-US" sz="900" dirty="0"/>
              <a:t>BOX PLOT (</a:t>
            </a:r>
            <a:r>
              <a:rPr lang="he-IL" sz="900" dirty="0"/>
              <a:t>תרשים קופסה).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sz="9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תרשים הקופסה שלעיל מציג לנו מיד עוד שני ערכים קיצוניים שאינם בקצות הטווח (23 ו-52).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0378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he-IL" dirty="0"/>
              <a:t>לאחר שבשיעור הקודם למדנו על בדיקת טווח ערכים תקין של הנתונים ובהנחה שבדיקה זו עברה בהצלחה, נרחיב את הבדיקה על הנתונים.  לשם כך נלמד בשיעור זה על בדיקת סבירות הנתונים.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9232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מנתח הנתונים יכול להגדיר הגדרות שונות לאיתור הערכים הקיצוניים מההגדרות המתקבלות אוטומטית מתוכנת האקסל שמפיקה את ה-</a:t>
            </a:r>
            <a:r>
              <a:rPr lang="en-US" sz="900" dirty="0"/>
              <a:t>BOX PLOT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כל עוד יש בהגדרות אלה היגיון, והערכים שמזוהים כקיצוניים אכן רחוקים משמעותית ממדדי המרכז או מעוררים חשד לגבי אמינותם.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4215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sz="900"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62290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כעת יש לבצע את התרגול שבחוברת האקסל "בדיקת סבירות נתונים – תרגול"</a:t>
            </a:r>
          </a:p>
        </p:txBody>
      </p:sp>
      <p:sp>
        <p:nvSpPr>
          <p:cNvPr id="272" name="Google Shape;2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כדי להרגיש נוחות מרבית עם הנתונים, ולאחר שבדקנו את שלמות הנתונים ושהם בטווח הערכים התקין, נבצע בדיקת סבירות של הנתונים.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בדיקה זו מתבצעת בשלושה מישורים מרכזיים (לא חייבים את כולם, העיקר שנרגיש בנוח עם הנתונים ☺ כאמור, "הרגשת נוחות" היא תחושה סובייקטיבית וברמת החלטתו של מנתח הנתונים):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  <a:p>
            <a:pPr marL="2286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he-IL" dirty="0"/>
              <a:t>בדיקת סבירות אל מול נתונים דומים מתקופה קודמת.</a:t>
            </a:r>
          </a:p>
          <a:p>
            <a:pPr marL="2286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he-IL" dirty="0"/>
              <a:t>בדיקת סבירות אל מול נתונים אחרים בארגון (כמו דוחות אחרים).</a:t>
            </a:r>
          </a:p>
          <a:p>
            <a:pPr marL="2286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he-IL" dirty="0"/>
              <a:t>בדיקת סבירות אל מול נתונים חיצוניים לארגון.</a:t>
            </a:r>
          </a:p>
          <a:p>
            <a:pPr marL="228600" lvl="0" indent="-1524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נרחיב כעת על כל אחת מבדיקות הסבירות שלעיל.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2917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Gisha"/>
              <a:buNone/>
            </a:pPr>
            <a:r>
              <a:rPr lang="he-IL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דוגמה</a:t>
            </a:r>
            <a:r>
              <a:rPr lang="he-IL" sz="900" i="0" u="none" strike="noStrike" cap="none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:</a:t>
            </a:r>
            <a:endParaRPr lang="he-IL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sz="900" b="0" dirty="0">
              <a:solidFill>
                <a:srgbClr val="595959"/>
              </a:solidFill>
              <a:latin typeface="Gisha"/>
              <a:ea typeface="Gisha"/>
              <a:cs typeface="Gisha"/>
              <a:sym typeface="Gisha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Gisha"/>
              <a:buNone/>
            </a:pPr>
            <a:r>
              <a:rPr lang="he-IL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כדי </a:t>
            </a:r>
            <a:r>
              <a:rPr lang="he-IL" sz="900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לבחון את סבירות הציונים של הבגרות </a:t>
            </a:r>
            <a:r>
              <a:rPr lang="he-IL" sz="900" b="0" i="0" u="none" strike="noStrike" cap="none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בהיסטוריה השנה </a:t>
            </a:r>
            <a:endParaRPr lang="he-IL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Gisha"/>
              <a:buNone/>
            </a:pPr>
            <a:r>
              <a:rPr lang="he-IL" sz="900" b="0" i="0" u="none" strike="noStrike" cap="none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בוצעה השוואה של ממוצע הציונים השנה אל מול ממוצעי הציונים בשנה שעברה ולפני שנתיים. </a:t>
            </a: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תוכלו לחשוב על דוגמה נוספת? 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7632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Gisha"/>
              <a:buNone/>
            </a:pPr>
            <a:r>
              <a:rPr lang="he-IL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דוגמה</a:t>
            </a:r>
            <a:r>
              <a:rPr lang="he-IL" sz="900" i="0" u="none" strike="noStrike" cap="none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:</a:t>
            </a: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sz="900" dirty="0">
              <a:solidFill>
                <a:srgbClr val="595959"/>
              </a:solidFill>
              <a:latin typeface="Gisha"/>
              <a:ea typeface="Gisha"/>
              <a:cs typeface="Gisha"/>
              <a:sym typeface="Gisha"/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כדי </a:t>
            </a:r>
            <a:r>
              <a:rPr lang="he-IL" sz="900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לבחון את סבירות הציונים של הבגרות בהיסטוריה השנה </a:t>
            </a: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sz="900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בוצעה השוואה של ממוצע הציונים השנה אל מול ממוצעי הציונים של הבגרות במדעים ושל הבגרות במחשבים. </a:t>
            </a:r>
            <a:endParaRPr lang="he-IL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Gisha"/>
              <a:buNone/>
            </a:pPr>
            <a:endParaRPr lang="he-IL"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9606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Gisha"/>
              <a:buNone/>
            </a:pPr>
            <a:r>
              <a:rPr lang="he-IL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דוגמה</a:t>
            </a:r>
            <a:r>
              <a:rPr lang="he-IL" sz="900" i="0" u="none" strike="noStrike" cap="none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:</a:t>
            </a:r>
            <a:endParaRPr lang="he-IL" sz="900" b="0" dirty="0">
              <a:solidFill>
                <a:srgbClr val="595959"/>
              </a:solidFill>
              <a:latin typeface="Gisha"/>
              <a:ea typeface="Gisha"/>
              <a:cs typeface="Gisha"/>
              <a:sym typeface="Gisha"/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sz="900" dirty="0">
              <a:solidFill>
                <a:srgbClr val="595959"/>
              </a:solidFill>
              <a:latin typeface="Gisha"/>
              <a:ea typeface="Gisha"/>
              <a:cs typeface="Gisha"/>
              <a:sym typeface="Gisha"/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כדי </a:t>
            </a:r>
            <a:r>
              <a:rPr lang="he-IL" sz="900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לבחון את סבירות הציונים של הבגרות בהיסטוריה השנה 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sz="900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בוצעה השוואה של ממוצע הציונים</a:t>
            </a:r>
            <a:r>
              <a:rPr lang="he-IL" dirty="0"/>
              <a:t> </a:t>
            </a:r>
            <a:r>
              <a:rPr lang="he-IL" sz="900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השנה אל מול ממוצע ציון הבגרות בהיסטוריה בארץ. </a:t>
            </a: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תוכלו לחשוב על דוגמה נוספת?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8710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טיפ נוסף לבדיקת סבירות – </a:t>
            </a:r>
            <a:r>
              <a:rPr lang="he-IL" sz="900" dirty="0">
                <a:solidFill>
                  <a:srgbClr val="FFC000"/>
                </a:solidFill>
                <a:latin typeface="Gisha"/>
                <a:ea typeface="Gisha"/>
                <a:cs typeface="Gisha"/>
                <a:sym typeface="Gisha"/>
              </a:rPr>
              <a:t>חיבור למשמעות ולפרקטיקה ידועה</a:t>
            </a:r>
            <a:endParaRPr lang="he-IL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sz="900" b="0" i="0" u="none" strike="noStrike" cap="none" dirty="0">
              <a:solidFill>
                <a:srgbClr val="FFC000"/>
              </a:solidFill>
              <a:latin typeface="Gisha"/>
              <a:ea typeface="Gisha"/>
              <a:cs typeface="Gisha"/>
              <a:sym typeface="Gisha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Gisha"/>
              <a:buNone/>
            </a:pPr>
            <a:r>
              <a:rPr lang="he-IL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דוגמה</a:t>
            </a:r>
            <a:r>
              <a:rPr lang="he-IL" sz="900" i="0" u="none" strike="noStrike" cap="none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 1: (אובייקטיבי - מאקרו)</a:t>
            </a:r>
            <a:endParaRPr lang="he-IL" sz="900" dirty="0">
              <a:solidFill>
                <a:srgbClr val="595959"/>
              </a:solidFill>
              <a:latin typeface="Gisha"/>
              <a:ea typeface="Gisha"/>
              <a:cs typeface="Gisha"/>
              <a:sym typeface="Gisha"/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sz="900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משבר הקורונה השפיע על איכות הלמידה וגרם לירידה בממוצע הציונים לעומת שנים קודמות.</a:t>
            </a: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sz="900" dirty="0">
              <a:solidFill>
                <a:srgbClr val="595959"/>
              </a:solidFill>
              <a:latin typeface="Gisha"/>
              <a:ea typeface="Gisha"/>
              <a:cs typeface="Gisha"/>
              <a:sym typeface="Gisha"/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דוגמה</a:t>
            </a:r>
            <a:r>
              <a:rPr lang="he-IL" sz="900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 2: (סובייקטיבי – מיקרו)</a:t>
            </a:r>
            <a:endParaRPr lang="he-IL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sz="900" dirty="0">
                <a:solidFill>
                  <a:srgbClr val="595959"/>
                </a:solidFill>
                <a:latin typeface="Gisha"/>
                <a:ea typeface="Gisha"/>
                <a:cs typeface="Gisha"/>
                <a:sym typeface="Gisha"/>
              </a:rPr>
              <a:t>הוחלט שהתלמידים המתקשים לא ייגשו למועד א' אלא ישר למועד ב', ולכן ממוצע הציונים עלה השנה.</a:t>
            </a:r>
            <a:endParaRPr lang="he-IL"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8207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תת-נושא של בדיקת סבירות נתונים הוא זיהוי ערכים קיצוניים.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יכול להיות שכל הבדיקות שביצענו על הנתונים עד כה יהיו תקינות, אך עדיין תהיה הטיה בנתונים בגלל ערכים קיצוניים.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dirty="0"/>
              <a:t>נבין זאת טוב יותר בשקופית הבאה. 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1314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sz="900" dirty="0"/>
              <a:t>מוכר פלאפל רצה לבדוק מה המחיר שבו כדאי לו למכור מנת פלאפל כדי למקסם את ההכנסות שלו.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sz="900" dirty="0"/>
              <a:t>לצורך כך הוא שאל עשרה נערים מה המחיר הגבוה ביותר שיסכימו לשלם תמורת מנת הפלאפל הטעימה שלו.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sz="900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sz="900" dirty="0"/>
              <a:t>בשקופית אפשר לראות את תשובות הנערים.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sz="900" dirty="0"/>
              <a:t>מוכר הפלאפל חישב את ממוצע המחירים שהנערים מסרו וקיבל 28  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sz="900" dirty="0"/>
              <a:t>ולכן החליט שמעתה והלאה ימכור את הפלאפל תמורת 28 ₪ למנה.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e-IL" sz="900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e-IL" sz="900" dirty="0"/>
              <a:t>האם לדעתכם הצליח מוכר הפלאפל להגיע למחיר מנה שימקסם את סך ההכנסות שלו ממכירות פלאפל?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196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4" descr="Google Shape;7;p1"/>
          <p:cNvPicPr preferRelativeResize="0"/>
          <p:nvPr/>
        </p:nvPicPr>
        <p:blipFill rotWithShape="1">
          <a:blip r:embed="rId2">
            <a:alphaModFix/>
          </a:blip>
          <a:srcRect l="4362" t="19277" r="4569" b="25722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4"/>
          <p:cNvSpPr/>
          <p:nvPr/>
        </p:nvSpPr>
        <p:spPr>
          <a:xfrm>
            <a:off x="-1" y="5051375"/>
            <a:ext cx="9144002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4"/>
          <p:cNvSpPr/>
          <p:nvPr/>
        </p:nvSpPr>
        <p:spPr>
          <a:xfrm>
            <a:off x="-2700" y="2696"/>
            <a:ext cx="3561603" cy="19950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14" descr="Google Shape;1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 b="0" i="0" u="none" strike="noStrike" cap="none"/>
          </a:p>
        </p:txBody>
      </p:sp>
      <p:sp>
        <p:nvSpPr>
          <p:cNvPr id="15" name="Google Shape;15;p14"/>
          <p:cNvSpPr txBox="1"/>
          <p:nvPr/>
        </p:nvSpPr>
        <p:spPr>
          <a:xfrm>
            <a:off x="6992471" y="56674"/>
            <a:ext cx="2024583" cy="38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 ExtraBold"/>
              <a:buNone/>
            </a:pPr>
            <a:r>
              <a:rPr lang="he-IL" sz="13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בדיקת סבירות נתונים</a:t>
            </a:r>
            <a:endParaRPr sz="1200" b="0" i="0" u="none" strike="noStrike" cap="none" dirty="0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14"/>
          <p:cNvCxnSpPr>
            <a:cxnSpLocks/>
          </p:cNvCxnSpPr>
          <p:nvPr/>
        </p:nvCxnSpPr>
        <p:spPr>
          <a:xfrm>
            <a:off x="7490012" y="445210"/>
            <a:ext cx="1458613" cy="0"/>
          </a:xfrm>
          <a:prstGeom prst="straightConnector1">
            <a:avLst/>
          </a:prstGeom>
          <a:noFill/>
          <a:ln w="952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/>
          <p:nvPr/>
        </p:nvSpPr>
        <p:spPr>
          <a:xfrm>
            <a:off x="0" y="5051375"/>
            <a:ext cx="9144000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5"/>
          <p:cNvSpPr/>
          <p:nvPr/>
        </p:nvSpPr>
        <p:spPr>
          <a:xfrm>
            <a:off x="-2699" y="2696"/>
            <a:ext cx="3561602" cy="19950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5"/>
          <p:cNvSpPr txBox="1"/>
          <p:nvPr/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21" name="Google Shape;21;p15" descr="Google Shape;7;p1"/>
          <p:cNvPicPr preferRelativeResize="0"/>
          <p:nvPr/>
        </p:nvPicPr>
        <p:blipFill rotWithShape="1">
          <a:blip r:embed="rId2">
            <a:alphaModFix/>
          </a:blip>
          <a:srcRect l="4362" t="19277" r="4569" b="25722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5" descr="Google Shape;1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x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4" descr="Google Shape;7;p1"/>
          <p:cNvPicPr preferRelativeResize="0"/>
          <p:nvPr/>
        </p:nvPicPr>
        <p:blipFill rotWithShape="1">
          <a:blip r:embed="rId2">
            <a:alphaModFix/>
          </a:blip>
          <a:srcRect l="4362" t="19277" r="4569" b="25722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4"/>
          <p:cNvSpPr/>
          <p:nvPr/>
        </p:nvSpPr>
        <p:spPr>
          <a:xfrm>
            <a:off x="-1" y="5051375"/>
            <a:ext cx="9144002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4"/>
          <p:cNvSpPr/>
          <p:nvPr/>
        </p:nvSpPr>
        <p:spPr>
          <a:xfrm>
            <a:off x="-2700" y="2696"/>
            <a:ext cx="3561603" cy="19950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14" descr="Google Shape;1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 b="0" i="0" u="none" strike="noStrike" cap="none"/>
          </a:p>
        </p:txBody>
      </p:sp>
      <p:sp>
        <p:nvSpPr>
          <p:cNvPr id="15" name="Google Shape;15;p14"/>
          <p:cNvSpPr txBox="1"/>
          <p:nvPr/>
        </p:nvSpPr>
        <p:spPr>
          <a:xfrm>
            <a:off x="6992471" y="56674"/>
            <a:ext cx="2024583" cy="38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 ExtraBold"/>
              <a:buNone/>
            </a:pPr>
            <a:r>
              <a:rPr lang="he-IL" sz="13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זיהוי ערכים קיצוניים</a:t>
            </a:r>
            <a:endParaRPr sz="1200" b="0" i="0" u="none" strike="noStrike" cap="none" dirty="0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14"/>
          <p:cNvCxnSpPr>
            <a:cxnSpLocks/>
          </p:cNvCxnSpPr>
          <p:nvPr/>
        </p:nvCxnSpPr>
        <p:spPr>
          <a:xfrm>
            <a:off x="7585023" y="445210"/>
            <a:ext cx="1363602" cy="0"/>
          </a:xfrm>
          <a:prstGeom prst="straightConnector1">
            <a:avLst/>
          </a:prstGeom>
          <a:noFill/>
          <a:ln w="952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7710757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1_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/>
          <p:nvPr/>
        </p:nvSpPr>
        <p:spPr>
          <a:xfrm>
            <a:off x="0" y="5051375"/>
            <a:ext cx="9144000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5"/>
          <p:cNvSpPr/>
          <p:nvPr/>
        </p:nvSpPr>
        <p:spPr>
          <a:xfrm>
            <a:off x="-2699" y="2696"/>
            <a:ext cx="3561602" cy="19950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5"/>
          <p:cNvSpPr txBox="1"/>
          <p:nvPr/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21" name="Google Shape;21;p15" descr="Google Shape;7;p1"/>
          <p:cNvPicPr preferRelativeResize="0"/>
          <p:nvPr/>
        </p:nvPicPr>
        <p:blipFill rotWithShape="1">
          <a:blip r:embed="rId2">
            <a:alphaModFix/>
          </a:blip>
          <a:srcRect l="4362" t="19277" r="4569" b="25722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5" descr="Google Shape;1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90167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marR="0" lvl="0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628650" y="4812657"/>
            <a:ext cx="197143" cy="18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marR="0" lvl="0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628650" y="4812657"/>
            <a:ext cx="197143" cy="18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73258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illustrations/search/challenge/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sv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10" Type="http://schemas.openxmlformats.org/officeDocument/2006/relationships/image" Target="../media/image4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F8F23E35-1609-400D-936C-E6DD6D1F1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053" y="827314"/>
            <a:ext cx="4763460" cy="3424182"/>
          </a:xfrm>
          <a:prstGeom prst="rect">
            <a:avLst/>
          </a:prstGeom>
        </p:spPr>
      </p:pic>
      <p:pic>
        <p:nvPicPr>
          <p:cNvPr id="27" name="Google Shape;27;p1" descr="Google Shape;55;p13"/>
          <p:cNvPicPr preferRelativeResize="0"/>
          <p:nvPr/>
        </p:nvPicPr>
        <p:blipFill rotWithShape="1">
          <a:blip r:embed="rId4">
            <a:alphaModFix/>
          </a:blip>
          <a:srcRect l="4362" t="19277" r="4571" b="25722"/>
          <a:stretch/>
        </p:blipFill>
        <p:spPr>
          <a:xfrm>
            <a:off x="6779769" y="477672"/>
            <a:ext cx="1666303" cy="100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" descr="Google Shape;6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173668">
            <a:off x="5132420" y="1276313"/>
            <a:ext cx="302879" cy="6684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"/>
          <p:cNvSpPr txBox="1"/>
          <p:nvPr/>
        </p:nvSpPr>
        <p:spPr>
          <a:xfrm>
            <a:off x="4275909" y="2036447"/>
            <a:ext cx="4170164" cy="1850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3600"/>
              <a:buFont typeface="Assistant ExtraBold"/>
              <a:buNone/>
            </a:pPr>
            <a:r>
              <a:rPr lang="he-IL" sz="3600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בדיקת סבירות נתונים</a:t>
            </a:r>
            <a:br>
              <a:rPr lang="en-US" sz="36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lang="he-IL" sz="3600" dirty="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ניקוי ואינטגרציה </a:t>
            </a:r>
          </a:p>
          <a:p>
            <a:pPr marL="0" marR="0" lvl="0" indent="0" algn="r" rtl="1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3600"/>
              <a:buFont typeface="Assistant ExtraBold"/>
              <a:buNone/>
            </a:pPr>
            <a:r>
              <a:rPr lang="he-IL" sz="3600" dirty="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של </a:t>
            </a:r>
            <a:r>
              <a:rPr lang="he-IL" sz="3600" b="0" i="0" u="none" strike="noStrike" cap="none" dirty="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נתונים</a:t>
            </a:r>
            <a:endParaRPr lang="he-IL" sz="1200" b="0" i="0" u="none" strike="noStrike" cap="none" dirty="0">
              <a:solidFill>
                <a:srgbClr val="00ACE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"/>
          <p:cNvSpPr/>
          <p:nvPr/>
        </p:nvSpPr>
        <p:spPr>
          <a:xfrm>
            <a:off x="34755" y="4400441"/>
            <a:ext cx="8937972" cy="6219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1" descr="Google Shape;6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133876">
            <a:off x="7194027" y="3968122"/>
            <a:ext cx="837786" cy="50077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"/>
          <p:cNvSpPr/>
          <p:nvPr/>
        </p:nvSpPr>
        <p:spPr>
          <a:xfrm>
            <a:off x="7450453" y="33410"/>
            <a:ext cx="1585291" cy="5157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10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11" name="Google Shape;145;p5">
            <a:extLst>
              <a:ext uri="{FF2B5EF4-FFF2-40B4-BE49-F238E27FC236}">
                <a16:creationId xmlns:a16="http://schemas.microsoft.com/office/drawing/2014/main" id="{33A04B57-F2BC-404A-8D2E-62DE66AE6E6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7571" y="1219199"/>
            <a:ext cx="3156239" cy="315623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Google Shape;194;p11">
            <a:extLst>
              <a:ext uri="{FF2B5EF4-FFF2-40B4-BE49-F238E27FC236}">
                <a16:creationId xmlns:a16="http://schemas.microsoft.com/office/drawing/2014/main" id="{6F453399-8BD1-4A6C-A41B-B54634C8EF8D}"/>
              </a:ext>
            </a:extLst>
          </p:cNvPr>
          <p:cNvGraphicFramePr/>
          <p:nvPr>
            <p:extLst/>
          </p:nvPr>
        </p:nvGraphicFramePr>
        <p:xfrm>
          <a:off x="2620859" y="986740"/>
          <a:ext cx="4320000" cy="3323076"/>
        </p:xfrm>
        <a:graphic>
          <a:graphicData uri="http://schemas.openxmlformats.org/drawingml/2006/table">
            <a:tbl>
              <a:tblPr rtl="1">
                <a:noFill/>
                <a:tableStyleId>{4CF1DEA2-2FB3-4DB7-9487-264ABC45CB27}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219508820"/>
                    </a:ext>
                  </a:extLst>
                </a:gridCol>
              </a:tblGrid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ssistant SemiBold"/>
                        <a:buNone/>
                      </a:pPr>
                      <a:r>
                        <a:rPr lang="he-IL" sz="1400" b="1" u="none" strike="noStrike" cap="none" dirty="0">
                          <a:solidFill>
                            <a:schemeClr val="bg1"/>
                          </a:solidFill>
                          <a:latin typeface="Assistant" pitchFamily="2" charset="-79"/>
                          <a:ea typeface="Assistant SemiBold"/>
                          <a:cs typeface="Assistant" pitchFamily="2" charset="-79"/>
                          <a:sym typeface="Assistant SemiBold"/>
                        </a:rPr>
                        <a:t>מספר סידורי</a:t>
                      </a:r>
                      <a:endParaRPr sz="1400" b="1" dirty="0">
                        <a:solidFill>
                          <a:schemeClr val="bg1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27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ssistant SemiBold"/>
                        <a:buNone/>
                      </a:pPr>
                      <a:r>
                        <a:rPr lang="he-IL" sz="1400" b="1" dirty="0">
                          <a:solidFill>
                            <a:schemeClr val="bg1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מחיר מקסימלי למנת פלאפל</a:t>
                      </a:r>
                      <a:endParaRPr sz="1400" b="1" dirty="0">
                        <a:solidFill>
                          <a:schemeClr val="bg1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27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  <a:sym typeface="Assistant"/>
                        </a:rPr>
                        <a:t>1</a:t>
                      </a:r>
                      <a:endParaRPr lang="he-IL"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12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  <a:sym typeface="Assistant"/>
                        </a:rPr>
                        <a:t>2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14</a:t>
                      </a: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ssistant"/>
                          <a:cs typeface="Assistant" pitchFamily="2" charset="-79"/>
                          <a:sym typeface="Assistant"/>
                        </a:rPr>
                        <a:t>3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17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ssistant"/>
                          <a:cs typeface="Assistant" pitchFamily="2" charset="-79"/>
                          <a:sym typeface="Assistant"/>
                        </a:rPr>
                        <a:t>4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156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ssistant"/>
                          <a:cs typeface="Assistant" pitchFamily="2" charset="-79"/>
                          <a:sym typeface="Assistant"/>
                        </a:rPr>
                        <a:t>5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11</a:t>
                      </a: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6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15</a:t>
                      </a: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ssistant"/>
                          <a:cs typeface="Assistant" pitchFamily="2" charset="-79"/>
                          <a:sym typeface="Assistant"/>
                        </a:rPr>
                        <a:t>7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14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8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18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251634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9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9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118338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10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15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243743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b="1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ssistant"/>
                          <a:cs typeface="Assistant" pitchFamily="2" charset="-79"/>
                          <a:sym typeface="Assistant"/>
                        </a:rPr>
                        <a:t>ממוצע</a:t>
                      </a:r>
                      <a:endParaRPr sz="1400" b="1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b="1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28</a:t>
                      </a:r>
                      <a:endParaRPr sz="1400" b="1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Google Shape;184;p22">
            <a:extLst>
              <a:ext uri="{FF2B5EF4-FFF2-40B4-BE49-F238E27FC236}">
                <a16:creationId xmlns:a16="http://schemas.microsoft.com/office/drawing/2014/main" id="{9E93A1DF-7A4F-4177-8286-9CE06D761D1C}"/>
              </a:ext>
            </a:extLst>
          </p:cNvPr>
          <p:cNvSpPr/>
          <p:nvPr/>
        </p:nvSpPr>
        <p:spPr>
          <a:xfrm>
            <a:off x="679269" y="2571750"/>
            <a:ext cx="2031733" cy="1900989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38100" cap="flat" cmpd="sng">
            <a:solidFill>
              <a:srgbClr val="2327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84;p4" descr="Google Shape;60;p13">
            <a:extLst>
              <a:ext uri="{FF2B5EF4-FFF2-40B4-BE49-F238E27FC236}">
                <a16:creationId xmlns:a16="http://schemas.microsoft.com/office/drawing/2014/main" id="{66A27714-FCC4-4F7C-B3F0-1E6FD19036A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173668">
            <a:off x="2067168" y="449458"/>
            <a:ext cx="271944" cy="600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8910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11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11" name="Google Shape;145;p5">
            <a:extLst>
              <a:ext uri="{FF2B5EF4-FFF2-40B4-BE49-F238E27FC236}">
                <a16:creationId xmlns:a16="http://schemas.microsoft.com/office/drawing/2014/main" id="{33A04B57-F2BC-404A-8D2E-62DE66AE6E6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7571" y="1219199"/>
            <a:ext cx="3156239" cy="315623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Google Shape;194;p11">
            <a:extLst>
              <a:ext uri="{FF2B5EF4-FFF2-40B4-BE49-F238E27FC236}">
                <a16:creationId xmlns:a16="http://schemas.microsoft.com/office/drawing/2014/main" id="{6F453399-8BD1-4A6C-A41B-B54634C8EF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8423030"/>
              </p:ext>
            </p:extLst>
          </p:nvPr>
        </p:nvGraphicFramePr>
        <p:xfrm>
          <a:off x="2620859" y="986740"/>
          <a:ext cx="4320000" cy="3323076"/>
        </p:xfrm>
        <a:graphic>
          <a:graphicData uri="http://schemas.openxmlformats.org/drawingml/2006/table">
            <a:tbl>
              <a:tblPr rtl="1">
                <a:noFill/>
                <a:tableStyleId>{4CF1DEA2-2FB3-4DB7-9487-264ABC45CB27}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219508820"/>
                    </a:ext>
                  </a:extLst>
                </a:gridCol>
              </a:tblGrid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ssistant SemiBold"/>
                        <a:buNone/>
                      </a:pPr>
                      <a:r>
                        <a:rPr lang="he-IL" sz="1400" b="1" u="none" strike="noStrike" cap="none" dirty="0">
                          <a:solidFill>
                            <a:schemeClr val="bg1"/>
                          </a:solidFill>
                          <a:latin typeface="Assistant" pitchFamily="2" charset="-79"/>
                          <a:ea typeface="Assistant SemiBold"/>
                          <a:cs typeface="Assistant" pitchFamily="2" charset="-79"/>
                          <a:sym typeface="Assistant SemiBold"/>
                        </a:rPr>
                        <a:t>מספר סידורי</a:t>
                      </a:r>
                      <a:endParaRPr sz="1400" b="1" dirty="0">
                        <a:solidFill>
                          <a:schemeClr val="bg1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27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ssistant SemiBold"/>
                        <a:buNone/>
                      </a:pPr>
                      <a:r>
                        <a:rPr lang="he-IL" sz="1400" b="1" dirty="0">
                          <a:solidFill>
                            <a:schemeClr val="bg1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מחיר מקסימלי למנת פלאפל</a:t>
                      </a:r>
                      <a:endParaRPr sz="1400" b="1" dirty="0">
                        <a:solidFill>
                          <a:schemeClr val="bg1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27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  <a:sym typeface="Assistant"/>
                        </a:rPr>
                        <a:t>1</a:t>
                      </a:r>
                      <a:endParaRPr lang="he-IL"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12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  <a:sym typeface="Assistant"/>
                        </a:rPr>
                        <a:t>2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14</a:t>
                      </a: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ssistant"/>
                          <a:cs typeface="Assistant" pitchFamily="2" charset="-79"/>
                          <a:sym typeface="Assistant"/>
                        </a:rPr>
                        <a:t>3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17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ssistant"/>
                          <a:cs typeface="Assistant" pitchFamily="2" charset="-79"/>
                          <a:sym typeface="Assistant"/>
                        </a:rPr>
                        <a:t>4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156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ssistant"/>
                          <a:cs typeface="Assistant" pitchFamily="2" charset="-79"/>
                          <a:sym typeface="Assistant"/>
                        </a:rPr>
                        <a:t>5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11</a:t>
                      </a: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6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15</a:t>
                      </a: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ssistant"/>
                          <a:cs typeface="Assistant" pitchFamily="2" charset="-79"/>
                          <a:sym typeface="Assistant"/>
                        </a:rPr>
                        <a:t>7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14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8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18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251634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9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9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118338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10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15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243743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b="1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ssistant"/>
                          <a:cs typeface="Assistant" pitchFamily="2" charset="-79"/>
                          <a:sym typeface="Assistant"/>
                        </a:rPr>
                        <a:t>ממוצע</a:t>
                      </a:r>
                      <a:endParaRPr sz="1400" b="1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b="1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28</a:t>
                      </a:r>
                      <a:endParaRPr sz="1400" b="1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Google Shape;184;p22">
            <a:extLst>
              <a:ext uri="{FF2B5EF4-FFF2-40B4-BE49-F238E27FC236}">
                <a16:creationId xmlns:a16="http://schemas.microsoft.com/office/drawing/2014/main" id="{9E93A1DF-7A4F-4177-8286-9CE06D761D1C}"/>
              </a:ext>
            </a:extLst>
          </p:cNvPr>
          <p:cNvSpPr/>
          <p:nvPr/>
        </p:nvSpPr>
        <p:spPr>
          <a:xfrm>
            <a:off x="679269" y="2571750"/>
            <a:ext cx="2031733" cy="1900989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38100" cap="flat" cmpd="sng">
            <a:solidFill>
              <a:srgbClr val="2327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אליפסה 1">
            <a:extLst>
              <a:ext uri="{FF2B5EF4-FFF2-40B4-BE49-F238E27FC236}">
                <a16:creationId xmlns:a16="http://schemas.microsoft.com/office/drawing/2014/main" id="{C6BAE820-3BF3-408C-802D-549432F08571}"/>
              </a:ext>
            </a:extLst>
          </p:cNvPr>
          <p:cNvSpPr/>
          <p:nvPr/>
        </p:nvSpPr>
        <p:spPr>
          <a:xfrm>
            <a:off x="3175385" y="2029097"/>
            <a:ext cx="1029835" cy="409303"/>
          </a:xfrm>
          <a:prstGeom prst="ellipse">
            <a:avLst/>
          </a:prstGeom>
          <a:noFill/>
          <a:ln w="57150">
            <a:solidFill>
              <a:srgbClr val="FFC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Google Shape;84;p4" descr="Google Shape;60;p13">
            <a:extLst>
              <a:ext uri="{FF2B5EF4-FFF2-40B4-BE49-F238E27FC236}">
                <a16:creationId xmlns:a16="http://schemas.microsoft.com/office/drawing/2014/main" id="{C12D6EFA-9CD0-4414-8068-3B501A2649F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173668">
            <a:off x="2067168" y="449458"/>
            <a:ext cx="271944" cy="600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4400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12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11" name="Google Shape;145;p5">
            <a:extLst>
              <a:ext uri="{FF2B5EF4-FFF2-40B4-BE49-F238E27FC236}">
                <a16:creationId xmlns:a16="http://schemas.microsoft.com/office/drawing/2014/main" id="{33A04B57-F2BC-404A-8D2E-62DE66AE6E6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7571" y="1219199"/>
            <a:ext cx="3156239" cy="315623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Google Shape;194;p11">
            <a:extLst>
              <a:ext uri="{FF2B5EF4-FFF2-40B4-BE49-F238E27FC236}">
                <a16:creationId xmlns:a16="http://schemas.microsoft.com/office/drawing/2014/main" id="{6F453399-8BD1-4A6C-A41B-B54634C8EF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9822847"/>
              </p:ext>
            </p:extLst>
          </p:nvPr>
        </p:nvGraphicFramePr>
        <p:xfrm>
          <a:off x="2620859" y="986740"/>
          <a:ext cx="4320000" cy="3323076"/>
        </p:xfrm>
        <a:graphic>
          <a:graphicData uri="http://schemas.openxmlformats.org/drawingml/2006/table">
            <a:tbl>
              <a:tblPr rtl="1">
                <a:noFill/>
                <a:tableStyleId>{4CF1DEA2-2FB3-4DB7-9487-264ABC45CB27}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219508820"/>
                    </a:ext>
                  </a:extLst>
                </a:gridCol>
              </a:tblGrid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ssistant SemiBold"/>
                        <a:buNone/>
                      </a:pPr>
                      <a:r>
                        <a:rPr lang="he-IL" sz="1400" b="1" u="none" strike="noStrike" cap="none" dirty="0">
                          <a:solidFill>
                            <a:schemeClr val="bg1"/>
                          </a:solidFill>
                          <a:latin typeface="Assistant" pitchFamily="2" charset="-79"/>
                          <a:ea typeface="Assistant SemiBold"/>
                          <a:cs typeface="Assistant" pitchFamily="2" charset="-79"/>
                          <a:sym typeface="Assistant SemiBold"/>
                        </a:rPr>
                        <a:t>מספר סידורי</a:t>
                      </a:r>
                      <a:endParaRPr sz="1400" b="1" dirty="0">
                        <a:solidFill>
                          <a:schemeClr val="bg1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27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ssistant SemiBold"/>
                        <a:buNone/>
                      </a:pPr>
                      <a:r>
                        <a:rPr lang="he-IL" sz="1400" b="1" dirty="0">
                          <a:solidFill>
                            <a:schemeClr val="bg1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מחיר מקסימלי למנת פלאפל</a:t>
                      </a:r>
                      <a:endParaRPr sz="1400" b="1" dirty="0">
                        <a:solidFill>
                          <a:schemeClr val="bg1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27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  <a:sym typeface="Assistant"/>
                        </a:rPr>
                        <a:t>1</a:t>
                      </a:r>
                      <a:endParaRPr lang="he-IL"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12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  <a:sym typeface="Assistant"/>
                        </a:rPr>
                        <a:t>2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14</a:t>
                      </a: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ssistant"/>
                          <a:cs typeface="Assistant" pitchFamily="2" charset="-79"/>
                          <a:sym typeface="Assistant"/>
                        </a:rPr>
                        <a:t>3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17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ssistant"/>
                          <a:cs typeface="Assistant" pitchFamily="2" charset="-79"/>
                          <a:sym typeface="Assistant"/>
                        </a:rPr>
                        <a:t>4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11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ssistant"/>
                          <a:cs typeface="Assistant" pitchFamily="2" charset="-79"/>
                          <a:sym typeface="Assistant"/>
                        </a:rPr>
                        <a:t>5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11</a:t>
                      </a: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6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15</a:t>
                      </a: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ssistant"/>
                          <a:cs typeface="Assistant" pitchFamily="2" charset="-79"/>
                          <a:sym typeface="Assistant"/>
                        </a:rPr>
                        <a:t>7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14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8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18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251634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9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9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118338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10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15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243743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b="1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ssistant"/>
                          <a:cs typeface="Assistant" pitchFamily="2" charset="-79"/>
                          <a:sym typeface="Assistant"/>
                        </a:rPr>
                        <a:t>ממוצע</a:t>
                      </a:r>
                      <a:endParaRPr sz="1400" b="1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b="1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14</a:t>
                      </a:r>
                      <a:endParaRPr sz="1400" b="1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Google Shape;184;p22">
            <a:extLst>
              <a:ext uri="{FF2B5EF4-FFF2-40B4-BE49-F238E27FC236}">
                <a16:creationId xmlns:a16="http://schemas.microsoft.com/office/drawing/2014/main" id="{9E93A1DF-7A4F-4177-8286-9CE06D761D1C}"/>
              </a:ext>
            </a:extLst>
          </p:cNvPr>
          <p:cNvSpPr/>
          <p:nvPr/>
        </p:nvSpPr>
        <p:spPr>
          <a:xfrm>
            <a:off x="679269" y="2571750"/>
            <a:ext cx="2031733" cy="1900989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38100" cap="flat" cmpd="sng">
            <a:solidFill>
              <a:srgbClr val="2327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אליפסה 1">
            <a:extLst>
              <a:ext uri="{FF2B5EF4-FFF2-40B4-BE49-F238E27FC236}">
                <a16:creationId xmlns:a16="http://schemas.microsoft.com/office/drawing/2014/main" id="{C6BAE820-3BF3-408C-802D-549432F08571}"/>
              </a:ext>
            </a:extLst>
          </p:cNvPr>
          <p:cNvSpPr/>
          <p:nvPr/>
        </p:nvSpPr>
        <p:spPr>
          <a:xfrm>
            <a:off x="3175385" y="2029097"/>
            <a:ext cx="1029835" cy="409303"/>
          </a:xfrm>
          <a:prstGeom prst="ellipse">
            <a:avLst/>
          </a:prstGeom>
          <a:noFill/>
          <a:ln w="57150">
            <a:solidFill>
              <a:srgbClr val="FFC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Google Shape;84;p4" descr="Google Shape;60;p13">
            <a:extLst>
              <a:ext uri="{FF2B5EF4-FFF2-40B4-BE49-F238E27FC236}">
                <a16:creationId xmlns:a16="http://schemas.microsoft.com/office/drawing/2014/main" id="{F9AE7F70-D8DB-4956-A836-9F9D75DEA89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173668">
            <a:off x="2067168" y="449458"/>
            <a:ext cx="271944" cy="600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6578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13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0" name="Google Shape;56;p3">
            <a:extLst>
              <a:ext uri="{FF2B5EF4-FFF2-40B4-BE49-F238E27FC236}">
                <a16:creationId xmlns:a16="http://schemas.microsoft.com/office/drawing/2014/main" id="{87928B24-8738-4320-AF6B-41F1B77DB47B}"/>
              </a:ext>
            </a:extLst>
          </p:cNvPr>
          <p:cNvSpPr txBox="1"/>
          <p:nvPr/>
        </p:nvSpPr>
        <p:spPr>
          <a:xfrm>
            <a:off x="1463040" y="1438964"/>
            <a:ext cx="4166543" cy="538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he-IL" sz="2000" i="0" u="none" strike="noStrike" cap="none" dirty="0">
                <a:solidFill>
                  <a:srgbClr val="232752"/>
                </a:solidFill>
                <a:latin typeface="Assistant ExtraBold" pitchFamily="2" charset="-79"/>
                <a:ea typeface="Assistant ExtraBold"/>
                <a:cs typeface="Assistant ExtraBold" pitchFamily="2" charset="-79"/>
                <a:sym typeface="Assistant ExtraBold"/>
              </a:rPr>
              <a:t>ערך קיצוני (</a:t>
            </a:r>
            <a:r>
              <a:rPr lang="en-US" sz="2000" i="0" u="none" strike="noStrike" cap="none" dirty="0">
                <a:solidFill>
                  <a:srgbClr val="232752"/>
                </a:solidFill>
                <a:latin typeface="Assistant ExtraBold" pitchFamily="2" charset="-79"/>
                <a:ea typeface="Assistant ExtraBold"/>
                <a:cs typeface="Assistant ExtraBold" pitchFamily="2" charset="-79"/>
                <a:sym typeface="Assistant ExtraBold"/>
              </a:rPr>
              <a:t>Outlier</a:t>
            </a:r>
            <a:r>
              <a:rPr lang="he-IL" sz="2000" i="0" u="none" strike="noStrike" cap="none" dirty="0">
                <a:solidFill>
                  <a:srgbClr val="232752"/>
                </a:solidFill>
                <a:latin typeface="Assistant ExtraBold" pitchFamily="2" charset="-79"/>
                <a:ea typeface="Assistant ExtraBold"/>
                <a:cs typeface="Assistant ExtraBold" pitchFamily="2" charset="-79"/>
                <a:sym typeface="Assistant ExtraBold"/>
              </a:rPr>
              <a:t>)</a:t>
            </a:r>
          </a:p>
        </p:txBody>
      </p:sp>
      <p:sp>
        <p:nvSpPr>
          <p:cNvPr id="6" name="Google Shape;138;p4">
            <a:extLst>
              <a:ext uri="{FF2B5EF4-FFF2-40B4-BE49-F238E27FC236}">
                <a16:creationId xmlns:a16="http://schemas.microsoft.com/office/drawing/2014/main" id="{3164E99F-0681-44A5-9648-49CD4A4688FE}"/>
              </a:ext>
            </a:extLst>
          </p:cNvPr>
          <p:cNvSpPr/>
          <p:nvPr/>
        </p:nvSpPr>
        <p:spPr>
          <a:xfrm>
            <a:off x="5974079" y="1272752"/>
            <a:ext cx="2424825" cy="1901327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38100" cap="flat" cmpd="sng">
            <a:solidFill>
              <a:srgbClr val="2327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+mn-cs"/>
              <a:sym typeface="Calibri"/>
            </a:endParaRPr>
          </a:p>
        </p:txBody>
      </p:sp>
      <p:sp>
        <p:nvSpPr>
          <p:cNvPr id="8" name="Google Shape;56;p3">
            <a:extLst>
              <a:ext uri="{FF2B5EF4-FFF2-40B4-BE49-F238E27FC236}">
                <a16:creationId xmlns:a16="http://schemas.microsoft.com/office/drawing/2014/main" id="{B067DB57-8B08-4CD5-80CE-500EA769234B}"/>
              </a:ext>
            </a:extLst>
          </p:cNvPr>
          <p:cNvSpPr txBox="1"/>
          <p:nvPr/>
        </p:nvSpPr>
        <p:spPr>
          <a:xfrm>
            <a:off x="1123406" y="2144359"/>
            <a:ext cx="4506177" cy="85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he-IL" sz="1800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ערך השונה באופן קיצוני מהרוב הגדול של הערכים</a:t>
            </a:r>
            <a:endParaRPr lang="he-IL" sz="1800" dirty="0">
              <a:solidFill>
                <a:srgbClr val="232752"/>
              </a:solidFill>
              <a:latin typeface="Assistant" pitchFamily="2" charset="-79"/>
              <a:ea typeface="Assistant ExtraBold"/>
              <a:cs typeface="Assistant" pitchFamily="2" charset="-79"/>
              <a:sym typeface="Assistant ExtraBold"/>
            </a:endParaRPr>
          </a:p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he-IL" sz="1800" b="1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לעתים אף מעורר חשש לגבי אמינות הנתון</a:t>
            </a:r>
            <a:endParaRPr lang="he-IL" sz="1800" b="1" i="0" u="none" strike="noStrike" cap="none" dirty="0">
              <a:solidFill>
                <a:srgbClr val="232752"/>
              </a:solidFill>
              <a:latin typeface="Assistant" pitchFamily="2" charset="-79"/>
              <a:ea typeface="Assistant ExtraBold"/>
              <a:cs typeface="Assistant" pitchFamily="2" charset="-79"/>
              <a:sym typeface="Assistant ExtraBold"/>
            </a:endParaRPr>
          </a:p>
        </p:txBody>
      </p:sp>
      <p:pic>
        <p:nvPicPr>
          <p:cNvPr id="9" name="Google Shape;84;p4" descr="Google Shape;60;p13">
            <a:extLst>
              <a:ext uri="{FF2B5EF4-FFF2-40B4-BE49-F238E27FC236}">
                <a16:creationId xmlns:a16="http://schemas.microsoft.com/office/drawing/2014/main" id="{2E0F4B10-3288-4B74-8216-44F89E51566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173668">
            <a:off x="2712609" y="849431"/>
            <a:ext cx="271944" cy="600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8257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14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0" name="Google Shape;56;p3">
            <a:extLst>
              <a:ext uri="{FF2B5EF4-FFF2-40B4-BE49-F238E27FC236}">
                <a16:creationId xmlns:a16="http://schemas.microsoft.com/office/drawing/2014/main" id="{87928B24-8738-4320-AF6B-41F1B77DB47B}"/>
              </a:ext>
            </a:extLst>
          </p:cNvPr>
          <p:cNvSpPr txBox="1"/>
          <p:nvPr/>
        </p:nvSpPr>
        <p:spPr>
          <a:xfrm>
            <a:off x="1463040" y="1438964"/>
            <a:ext cx="4166543" cy="538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he-IL" sz="2000" i="0" u="none" strike="noStrike" cap="none" dirty="0">
                <a:solidFill>
                  <a:srgbClr val="232752"/>
                </a:solidFill>
                <a:latin typeface="Assistant ExtraBold" pitchFamily="2" charset="-79"/>
                <a:ea typeface="Assistant ExtraBold"/>
                <a:cs typeface="Assistant ExtraBold" pitchFamily="2" charset="-79"/>
                <a:sym typeface="Assistant ExtraBold"/>
              </a:rPr>
              <a:t>ערך קיצוני (</a:t>
            </a:r>
            <a:r>
              <a:rPr lang="en-US" sz="2000" i="0" u="none" strike="noStrike" cap="none" dirty="0">
                <a:solidFill>
                  <a:srgbClr val="232752"/>
                </a:solidFill>
                <a:latin typeface="Assistant ExtraBold" pitchFamily="2" charset="-79"/>
                <a:ea typeface="Assistant ExtraBold"/>
                <a:cs typeface="Assistant ExtraBold" pitchFamily="2" charset="-79"/>
                <a:sym typeface="Assistant ExtraBold"/>
              </a:rPr>
              <a:t>Outlier</a:t>
            </a:r>
            <a:r>
              <a:rPr lang="he-IL" sz="2000" i="0" u="none" strike="noStrike" cap="none" dirty="0">
                <a:solidFill>
                  <a:srgbClr val="232752"/>
                </a:solidFill>
                <a:latin typeface="Assistant ExtraBold" pitchFamily="2" charset="-79"/>
                <a:ea typeface="Assistant ExtraBold"/>
                <a:cs typeface="Assistant ExtraBold" pitchFamily="2" charset="-79"/>
                <a:sym typeface="Assistant ExtraBold"/>
              </a:rPr>
              <a:t>)</a:t>
            </a:r>
          </a:p>
        </p:txBody>
      </p:sp>
      <p:sp>
        <p:nvSpPr>
          <p:cNvPr id="6" name="Google Shape;138;p4">
            <a:extLst>
              <a:ext uri="{FF2B5EF4-FFF2-40B4-BE49-F238E27FC236}">
                <a16:creationId xmlns:a16="http://schemas.microsoft.com/office/drawing/2014/main" id="{3164E99F-0681-44A5-9648-49CD4A4688FE}"/>
              </a:ext>
            </a:extLst>
          </p:cNvPr>
          <p:cNvSpPr/>
          <p:nvPr/>
        </p:nvSpPr>
        <p:spPr>
          <a:xfrm>
            <a:off x="5974079" y="1272752"/>
            <a:ext cx="2424825" cy="1901327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38100" cap="flat" cmpd="sng">
            <a:solidFill>
              <a:srgbClr val="2327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+mn-cs"/>
              <a:sym typeface="Calibri"/>
            </a:endParaRPr>
          </a:p>
        </p:txBody>
      </p:sp>
      <p:sp>
        <p:nvSpPr>
          <p:cNvPr id="8" name="Google Shape;56;p3">
            <a:extLst>
              <a:ext uri="{FF2B5EF4-FFF2-40B4-BE49-F238E27FC236}">
                <a16:creationId xmlns:a16="http://schemas.microsoft.com/office/drawing/2014/main" id="{B067DB57-8B08-4CD5-80CE-500EA769234B}"/>
              </a:ext>
            </a:extLst>
          </p:cNvPr>
          <p:cNvSpPr txBox="1"/>
          <p:nvPr/>
        </p:nvSpPr>
        <p:spPr>
          <a:xfrm>
            <a:off x="1123406" y="2144359"/>
            <a:ext cx="4506177" cy="1384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he-IL" sz="1800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לכן, וכדי שלא להטות את תוצאות ניתוח הנתונים:</a:t>
            </a: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ct val="100000"/>
              <a:buFont typeface="Assistant ExtraBold"/>
              <a:buAutoNum type="arabicPeriod"/>
            </a:pPr>
            <a:r>
              <a:rPr lang="he-IL" sz="1800" b="1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יש לאתר ערכים קיצוניים</a:t>
            </a: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ct val="100000"/>
              <a:buFont typeface="Assistant ExtraBold"/>
              <a:buAutoNum type="arabicPeriod"/>
            </a:pPr>
            <a:r>
              <a:rPr lang="he-IL" sz="18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יש לטפל בערכים קיצוניים</a:t>
            </a:r>
          </a:p>
        </p:txBody>
      </p:sp>
      <p:pic>
        <p:nvPicPr>
          <p:cNvPr id="7" name="Google Shape;84;p4" descr="Google Shape;60;p13">
            <a:extLst>
              <a:ext uri="{FF2B5EF4-FFF2-40B4-BE49-F238E27FC236}">
                <a16:creationId xmlns:a16="http://schemas.microsoft.com/office/drawing/2014/main" id="{7B4EE352-52DB-4D57-A734-9187A57430B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173668">
            <a:off x="2712609" y="849431"/>
            <a:ext cx="271944" cy="600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3837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15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0" name="Google Shape;56;p3">
            <a:extLst>
              <a:ext uri="{FF2B5EF4-FFF2-40B4-BE49-F238E27FC236}">
                <a16:creationId xmlns:a16="http://schemas.microsoft.com/office/drawing/2014/main" id="{87928B24-8738-4320-AF6B-41F1B77DB47B}"/>
              </a:ext>
            </a:extLst>
          </p:cNvPr>
          <p:cNvSpPr txBox="1"/>
          <p:nvPr/>
        </p:nvSpPr>
        <p:spPr>
          <a:xfrm>
            <a:off x="1463040" y="1090621"/>
            <a:ext cx="4166543" cy="938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he-IL" sz="2000" i="0" u="none" strike="noStrike" cap="none" dirty="0">
                <a:solidFill>
                  <a:srgbClr val="232752"/>
                </a:solidFill>
                <a:latin typeface="Assistant ExtraBold" pitchFamily="2" charset="-79"/>
                <a:ea typeface="Assistant ExtraBold"/>
                <a:cs typeface="Assistant ExtraBold" pitchFamily="2" charset="-79"/>
                <a:sym typeface="Assistant ExtraBold"/>
              </a:rPr>
              <a:t>זיהוי ערכים קיצוניים (</a:t>
            </a:r>
            <a:r>
              <a:rPr lang="en-US" sz="2000" i="0" u="none" strike="noStrike" cap="none" dirty="0">
                <a:solidFill>
                  <a:srgbClr val="232752"/>
                </a:solidFill>
                <a:latin typeface="Assistant ExtraBold" pitchFamily="2" charset="-79"/>
                <a:ea typeface="Assistant ExtraBold"/>
                <a:cs typeface="Assistant ExtraBold" pitchFamily="2" charset="-79"/>
                <a:sym typeface="Assistant ExtraBold"/>
              </a:rPr>
              <a:t>Outlier</a:t>
            </a:r>
            <a:r>
              <a:rPr lang="he-IL" sz="2000" i="0" u="none" strike="noStrike" cap="none" dirty="0">
                <a:solidFill>
                  <a:srgbClr val="232752"/>
                </a:solidFill>
                <a:latin typeface="Assistant ExtraBold" pitchFamily="2" charset="-79"/>
                <a:ea typeface="Assistant ExtraBold"/>
                <a:cs typeface="Assistant ExtraBold" pitchFamily="2" charset="-79"/>
                <a:sym typeface="Assistant ExtraBold"/>
              </a:rPr>
              <a:t>)</a:t>
            </a:r>
          </a:p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he-IL" sz="2000" dirty="0">
                <a:solidFill>
                  <a:srgbClr val="232752"/>
                </a:solidFill>
                <a:latin typeface="Assistant ExtraBold" pitchFamily="2" charset="-79"/>
                <a:ea typeface="Assistant ExtraBold"/>
                <a:cs typeface="Assistant ExtraBold" pitchFamily="2" charset="-79"/>
                <a:sym typeface="Assistant ExtraBold"/>
              </a:rPr>
              <a:t>במשתנה מסוג כמותי</a:t>
            </a:r>
            <a:endParaRPr lang="he-IL" sz="2000" i="0" u="none" strike="noStrike" cap="none" dirty="0">
              <a:solidFill>
                <a:srgbClr val="232752"/>
              </a:solidFill>
              <a:latin typeface="Assistant ExtraBold" pitchFamily="2" charset="-79"/>
              <a:ea typeface="Assistant ExtraBold"/>
              <a:cs typeface="Assistant ExtraBold" pitchFamily="2" charset="-79"/>
              <a:sym typeface="Assistant ExtraBold"/>
            </a:endParaRPr>
          </a:p>
        </p:txBody>
      </p:sp>
      <p:sp>
        <p:nvSpPr>
          <p:cNvPr id="8" name="Google Shape;56;p3">
            <a:extLst>
              <a:ext uri="{FF2B5EF4-FFF2-40B4-BE49-F238E27FC236}">
                <a16:creationId xmlns:a16="http://schemas.microsoft.com/office/drawing/2014/main" id="{B067DB57-8B08-4CD5-80CE-500EA769234B}"/>
              </a:ext>
            </a:extLst>
          </p:cNvPr>
          <p:cNvSpPr txBox="1"/>
          <p:nvPr/>
        </p:nvSpPr>
        <p:spPr>
          <a:xfrm>
            <a:off x="1123406" y="2144359"/>
            <a:ext cx="4506177" cy="85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he-IL" sz="1800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איך לדעתכם נוכל לזהות יחסית בקלות ערכים קיצוניים במשתנה כמותי?</a:t>
            </a:r>
          </a:p>
        </p:txBody>
      </p:sp>
      <p:sp>
        <p:nvSpPr>
          <p:cNvPr id="7" name="Google Shape;247;p28">
            <a:extLst>
              <a:ext uri="{FF2B5EF4-FFF2-40B4-BE49-F238E27FC236}">
                <a16:creationId xmlns:a16="http://schemas.microsoft.com/office/drawing/2014/main" id="{5BD53FDB-4054-4733-AF70-581D4286B748}"/>
              </a:ext>
            </a:extLst>
          </p:cNvPr>
          <p:cNvSpPr/>
          <p:nvPr/>
        </p:nvSpPr>
        <p:spPr>
          <a:xfrm>
            <a:off x="5974078" y="1272752"/>
            <a:ext cx="2424825" cy="1901326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38100" cap="flat" cmpd="sng">
            <a:solidFill>
              <a:srgbClr val="2327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" name="Google Shape;248;p28">
            <a:extLst>
              <a:ext uri="{FF2B5EF4-FFF2-40B4-BE49-F238E27FC236}">
                <a16:creationId xmlns:a16="http://schemas.microsoft.com/office/drawing/2014/main" id="{9F746BE4-1175-452F-BC0B-6A91949FF4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1306002"/>
              </p:ext>
            </p:extLst>
          </p:nvPr>
        </p:nvGraphicFramePr>
        <p:xfrm>
          <a:off x="2171700" y="3117669"/>
          <a:ext cx="3312000" cy="1435395"/>
        </p:xfrm>
        <a:graphic>
          <a:graphicData uri="http://schemas.openxmlformats.org/drawingml/2006/table">
            <a:tbl>
              <a:tblPr rtl="1">
                <a:noFill/>
              </a:tblPr>
              <a:tblGrid>
                <a:gridCol w="6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2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33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39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30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37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41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43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30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52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42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40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35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12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30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39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39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38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36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39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38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76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39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37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40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41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42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23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Google Shape;84;p4" descr="Google Shape;60;p13">
            <a:extLst>
              <a:ext uri="{FF2B5EF4-FFF2-40B4-BE49-F238E27FC236}">
                <a16:creationId xmlns:a16="http://schemas.microsoft.com/office/drawing/2014/main" id="{99D2F223-AAE6-41CC-8BFB-4BC9B93EAFC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173668">
            <a:off x="1782965" y="790555"/>
            <a:ext cx="271944" cy="600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9949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16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14" name="Google Shape;84;p4" descr="Google Shape;60;p13">
            <a:extLst>
              <a:ext uri="{FF2B5EF4-FFF2-40B4-BE49-F238E27FC236}">
                <a16:creationId xmlns:a16="http://schemas.microsoft.com/office/drawing/2014/main" id="{2886E640-7FBC-4252-A95A-D25E726875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1007902" y="726527"/>
            <a:ext cx="271944" cy="6001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" name="Google Shape;248;p28">
            <a:extLst>
              <a:ext uri="{FF2B5EF4-FFF2-40B4-BE49-F238E27FC236}">
                <a16:creationId xmlns:a16="http://schemas.microsoft.com/office/drawing/2014/main" id="{32225202-4A87-4D1E-912E-D1EF76B51E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3026731"/>
              </p:ext>
            </p:extLst>
          </p:nvPr>
        </p:nvGraphicFramePr>
        <p:xfrm>
          <a:off x="1383293" y="3101033"/>
          <a:ext cx="3312000" cy="1435395"/>
        </p:xfrm>
        <a:graphic>
          <a:graphicData uri="http://schemas.openxmlformats.org/drawingml/2006/table">
            <a:tbl>
              <a:tblPr rtl="1">
                <a:noFill/>
              </a:tblPr>
              <a:tblGrid>
                <a:gridCol w="6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2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33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39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30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37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41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43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30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52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42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40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35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12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30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39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39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38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36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39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38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76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39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37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40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41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42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w-IL" sz="14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23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7" name="Google Shape;256;p29">
            <a:extLst>
              <a:ext uri="{FF2B5EF4-FFF2-40B4-BE49-F238E27FC236}">
                <a16:creationId xmlns:a16="http://schemas.microsoft.com/office/drawing/2014/main" id="{725AAA6E-8E3F-44FC-A625-15B987F715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461346"/>
              </p:ext>
            </p:extLst>
          </p:nvPr>
        </p:nvGraphicFramePr>
        <p:xfrm>
          <a:off x="5884550" y="321750"/>
          <a:ext cx="720000" cy="4500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12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23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30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30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30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35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36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37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37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38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38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39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39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39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39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39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40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40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41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41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42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42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43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52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76</a:t>
                      </a:r>
                      <a:endParaRPr sz="10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28" name="Google Shape;257;p29">
            <a:extLst>
              <a:ext uri="{FF2B5EF4-FFF2-40B4-BE49-F238E27FC236}">
                <a16:creationId xmlns:a16="http://schemas.microsoft.com/office/drawing/2014/main" id="{C42ADEC7-EE6E-4940-9750-7BF96F29EA21}"/>
              </a:ext>
            </a:extLst>
          </p:cNvPr>
          <p:cNvSpPr/>
          <p:nvPr/>
        </p:nvSpPr>
        <p:spPr>
          <a:xfrm>
            <a:off x="2995748" y="2536880"/>
            <a:ext cx="2646489" cy="40272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00B0F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2143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17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14" name="Google Shape;84;p4" descr="Google Shape;60;p13">
            <a:extLst>
              <a:ext uri="{FF2B5EF4-FFF2-40B4-BE49-F238E27FC236}">
                <a16:creationId xmlns:a16="http://schemas.microsoft.com/office/drawing/2014/main" id="{2886E640-7FBC-4252-A95A-D25E726875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1007902" y="726527"/>
            <a:ext cx="271944" cy="6001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" name="Google Shape;256;p29">
            <a:extLst>
              <a:ext uri="{FF2B5EF4-FFF2-40B4-BE49-F238E27FC236}">
                <a16:creationId xmlns:a16="http://schemas.microsoft.com/office/drawing/2014/main" id="{725AAA6E-8E3F-44FC-A625-15B987F715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8046465"/>
              </p:ext>
            </p:extLst>
          </p:nvPr>
        </p:nvGraphicFramePr>
        <p:xfrm>
          <a:off x="5901967" y="324523"/>
          <a:ext cx="720000" cy="4500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12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23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30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30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30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35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36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37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37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38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38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39</a:t>
                      </a:r>
                      <a:endParaRPr sz="10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39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39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39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39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40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40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41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41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42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42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43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52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76</a:t>
                      </a:r>
                      <a:endParaRPr sz="10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7" name="Google Shape;271;p30">
            <a:extLst>
              <a:ext uri="{FF2B5EF4-FFF2-40B4-BE49-F238E27FC236}">
                <a16:creationId xmlns:a16="http://schemas.microsoft.com/office/drawing/2014/main" id="{D92B8BBE-6FE6-4C41-BF9F-FC9AE80360FB}"/>
              </a:ext>
            </a:extLst>
          </p:cNvPr>
          <p:cNvSpPr/>
          <p:nvPr/>
        </p:nvSpPr>
        <p:spPr>
          <a:xfrm>
            <a:off x="3194211" y="164860"/>
            <a:ext cx="1612117" cy="529387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w-IL" sz="16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ערך מינימום</a:t>
            </a:r>
            <a:endParaRPr sz="1600" b="1" i="0" u="none" strike="noStrike" cap="none" dirty="0">
              <a:solidFill>
                <a:srgbClr val="232752"/>
              </a:solidFill>
              <a:latin typeface="Assistant" pitchFamily="2" charset="-79"/>
              <a:cs typeface="Assistant" pitchFamily="2" charset="-79"/>
              <a:sym typeface="Arial"/>
            </a:endParaRPr>
          </a:p>
        </p:txBody>
      </p:sp>
      <p:sp>
        <p:nvSpPr>
          <p:cNvPr id="8" name="Google Shape;272;p30">
            <a:extLst>
              <a:ext uri="{FF2B5EF4-FFF2-40B4-BE49-F238E27FC236}">
                <a16:creationId xmlns:a16="http://schemas.microsoft.com/office/drawing/2014/main" id="{779C2D93-7D44-47B1-8243-F06A36355DA6}"/>
              </a:ext>
            </a:extLst>
          </p:cNvPr>
          <p:cNvSpPr/>
          <p:nvPr/>
        </p:nvSpPr>
        <p:spPr>
          <a:xfrm>
            <a:off x="3242034" y="4385686"/>
            <a:ext cx="1612117" cy="529387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6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ערך מקסימום</a:t>
            </a:r>
            <a:endParaRPr sz="1600" b="1" i="0" u="none" strike="noStrike" cap="none" dirty="0">
              <a:solidFill>
                <a:srgbClr val="232752"/>
              </a:solidFill>
              <a:latin typeface="Assistant" pitchFamily="2" charset="-79"/>
              <a:cs typeface="Assistant" pitchFamily="2" charset="-79"/>
              <a:sym typeface="Arial"/>
            </a:endParaRPr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8B55C6C3-B4DC-4BC6-A0DE-862FDBDBE684}"/>
              </a:ext>
            </a:extLst>
          </p:cNvPr>
          <p:cNvSpPr/>
          <p:nvPr/>
        </p:nvSpPr>
        <p:spPr>
          <a:xfrm>
            <a:off x="5938942" y="4606720"/>
            <a:ext cx="646050" cy="270360"/>
          </a:xfrm>
          <a:prstGeom prst="ellipse">
            <a:avLst/>
          </a:prstGeom>
          <a:noFill/>
          <a:ln w="38100">
            <a:solidFill>
              <a:srgbClr val="FFC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id="{3DA2C0C4-7332-482C-8DBB-5DBA6060793C}"/>
              </a:ext>
            </a:extLst>
          </p:cNvPr>
          <p:cNvSpPr/>
          <p:nvPr/>
        </p:nvSpPr>
        <p:spPr>
          <a:xfrm>
            <a:off x="5949790" y="275404"/>
            <a:ext cx="646050" cy="270360"/>
          </a:xfrm>
          <a:prstGeom prst="ellipse">
            <a:avLst/>
          </a:prstGeom>
          <a:noFill/>
          <a:ln w="38100">
            <a:solidFill>
              <a:srgbClr val="FFC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" name="מחבר חץ ישר 2">
            <a:extLst>
              <a:ext uri="{FF2B5EF4-FFF2-40B4-BE49-F238E27FC236}">
                <a16:creationId xmlns:a16="http://schemas.microsoft.com/office/drawing/2014/main" id="{4722042E-CE63-430E-B9C6-2F78CD85566E}"/>
              </a:ext>
            </a:extLst>
          </p:cNvPr>
          <p:cNvCxnSpPr>
            <a:cxnSpLocks/>
            <a:endCxn id="7" idx="3"/>
          </p:cNvCxnSpPr>
          <p:nvPr/>
        </p:nvCxnSpPr>
        <p:spPr>
          <a:xfrm flipH="1">
            <a:off x="4806328" y="414746"/>
            <a:ext cx="950038" cy="1480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43907E5C-DE5F-4680-B2D0-B8E4E646C120}"/>
              </a:ext>
            </a:extLst>
          </p:cNvPr>
          <p:cNvCxnSpPr>
            <a:cxnSpLocks/>
          </p:cNvCxnSpPr>
          <p:nvPr/>
        </p:nvCxnSpPr>
        <p:spPr>
          <a:xfrm flipH="1" flipV="1">
            <a:off x="4743478" y="4650380"/>
            <a:ext cx="1012888" cy="78374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824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18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14" name="Google Shape;84;p4" descr="Google Shape;60;p13">
            <a:extLst>
              <a:ext uri="{FF2B5EF4-FFF2-40B4-BE49-F238E27FC236}">
                <a16:creationId xmlns:a16="http://schemas.microsoft.com/office/drawing/2014/main" id="{2886E640-7FBC-4252-A95A-D25E726875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1007902" y="726527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71;p30">
            <a:extLst>
              <a:ext uri="{FF2B5EF4-FFF2-40B4-BE49-F238E27FC236}">
                <a16:creationId xmlns:a16="http://schemas.microsoft.com/office/drawing/2014/main" id="{D92B8BBE-6FE6-4C41-BF9F-FC9AE80360FB}"/>
              </a:ext>
            </a:extLst>
          </p:cNvPr>
          <p:cNvSpPr/>
          <p:nvPr/>
        </p:nvSpPr>
        <p:spPr>
          <a:xfrm>
            <a:off x="3194211" y="164860"/>
            <a:ext cx="1612117" cy="529387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w-IL" sz="16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ערך מינימום</a:t>
            </a:r>
            <a:endParaRPr sz="1600" b="1" i="0" u="none" strike="noStrike" cap="none" dirty="0">
              <a:solidFill>
                <a:srgbClr val="232752"/>
              </a:solidFill>
              <a:latin typeface="Assistant" pitchFamily="2" charset="-79"/>
              <a:cs typeface="Assistant" pitchFamily="2" charset="-79"/>
              <a:sym typeface="Arial"/>
            </a:endParaRPr>
          </a:p>
        </p:txBody>
      </p:sp>
      <p:sp>
        <p:nvSpPr>
          <p:cNvPr id="8" name="Google Shape;272;p30">
            <a:extLst>
              <a:ext uri="{FF2B5EF4-FFF2-40B4-BE49-F238E27FC236}">
                <a16:creationId xmlns:a16="http://schemas.microsoft.com/office/drawing/2014/main" id="{779C2D93-7D44-47B1-8243-F06A36355DA6}"/>
              </a:ext>
            </a:extLst>
          </p:cNvPr>
          <p:cNvSpPr/>
          <p:nvPr/>
        </p:nvSpPr>
        <p:spPr>
          <a:xfrm>
            <a:off x="3242034" y="4385686"/>
            <a:ext cx="1612117" cy="529387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6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ערך מקסימום</a:t>
            </a:r>
            <a:endParaRPr sz="1600" b="1" i="0" u="none" strike="noStrike" cap="none" dirty="0">
              <a:solidFill>
                <a:srgbClr val="232752"/>
              </a:solidFill>
              <a:latin typeface="Assistant" pitchFamily="2" charset="-79"/>
              <a:cs typeface="Assistant" pitchFamily="2" charset="-79"/>
              <a:sym typeface="Arial"/>
            </a:endParaRPr>
          </a:p>
        </p:txBody>
      </p:sp>
      <p:graphicFrame>
        <p:nvGraphicFramePr>
          <p:cNvPr id="11" name="Google Shape;256;p29">
            <a:extLst>
              <a:ext uri="{FF2B5EF4-FFF2-40B4-BE49-F238E27FC236}">
                <a16:creationId xmlns:a16="http://schemas.microsoft.com/office/drawing/2014/main" id="{B888BDE7-2771-4A5F-8677-0FFE4B8470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4893302"/>
              </p:ext>
            </p:extLst>
          </p:nvPr>
        </p:nvGraphicFramePr>
        <p:xfrm>
          <a:off x="5901967" y="324523"/>
          <a:ext cx="720000" cy="4500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12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23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30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30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30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35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36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37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37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38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38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39</a:t>
                      </a:r>
                      <a:endParaRPr sz="10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39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39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39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39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40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40</a:t>
                      </a:r>
                      <a:endParaRPr sz="10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41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41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42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42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43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52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76</a:t>
                      </a:r>
                      <a:endParaRPr sz="10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12" name="אליפסה 11">
            <a:extLst>
              <a:ext uri="{FF2B5EF4-FFF2-40B4-BE49-F238E27FC236}">
                <a16:creationId xmlns:a16="http://schemas.microsoft.com/office/drawing/2014/main" id="{28FC8B20-D8ED-4921-9F0C-9EA99FF2A619}"/>
              </a:ext>
            </a:extLst>
          </p:cNvPr>
          <p:cNvSpPr/>
          <p:nvPr/>
        </p:nvSpPr>
        <p:spPr>
          <a:xfrm>
            <a:off x="5938942" y="4606720"/>
            <a:ext cx="646050" cy="270360"/>
          </a:xfrm>
          <a:prstGeom prst="ellipse">
            <a:avLst/>
          </a:prstGeom>
          <a:noFill/>
          <a:ln w="38100">
            <a:solidFill>
              <a:srgbClr val="FFC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34D0E15B-E391-4A50-B51E-4D18BBAFF690}"/>
              </a:ext>
            </a:extLst>
          </p:cNvPr>
          <p:cNvSpPr/>
          <p:nvPr/>
        </p:nvSpPr>
        <p:spPr>
          <a:xfrm>
            <a:off x="5949790" y="275404"/>
            <a:ext cx="646050" cy="270360"/>
          </a:xfrm>
          <a:prstGeom prst="ellipse">
            <a:avLst/>
          </a:prstGeom>
          <a:noFill/>
          <a:ln w="38100">
            <a:solidFill>
              <a:srgbClr val="FFC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5" name="מחבר חץ ישר 14">
            <a:extLst>
              <a:ext uri="{FF2B5EF4-FFF2-40B4-BE49-F238E27FC236}">
                <a16:creationId xmlns:a16="http://schemas.microsoft.com/office/drawing/2014/main" id="{A81EE63C-258A-4D15-8D82-4BCEB56DBD2A}"/>
              </a:ext>
            </a:extLst>
          </p:cNvPr>
          <p:cNvCxnSpPr>
            <a:cxnSpLocks/>
          </p:cNvCxnSpPr>
          <p:nvPr/>
        </p:nvCxnSpPr>
        <p:spPr>
          <a:xfrm flipH="1">
            <a:off x="4806328" y="414746"/>
            <a:ext cx="950038" cy="1480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06099B24-BDA5-442A-B527-417C42C4D245}"/>
              </a:ext>
            </a:extLst>
          </p:cNvPr>
          <p:cNvCxnSpPr>
            <a:cxnSpLocks/>
          </p:cNvCxnSpPr>
          <p:nvPr/>
        </p:nvCxnSpPr>
        <p:spPr>
          <a:xfrm flipH="1" flipV="1">
            <a:off x="4743478" y="4650380"/>
            <a:ext cx="1012888" cy="78374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706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19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14" name="Google Shape;84;p4" descr="Google Shape;60;p13">
            <a:extLst>
              <a:ext uri="{FF2B5EF4-FFF2-40B4-BE49-F238E27FC236}">
                <a16:creationId xmlns:a16="http://schemas.microsoft.com/office/drawing/2014/main" id="{2886E640-7FBC-4252-A95A-D25E726875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1007902" y="726527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95;p32">
            <a:extLst>
              <a:ext uri="{FF2B5EF4-FFF2-40B4-BE49-F238E27FC236}">
                <a16:creationId xmlns:a16="http://schemas.microsoft.com/office/drawing/2014/main" id="{DC99CC89-048E-492D-B1C8-FBCE5883038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433" y="1926161"/>
            <a:ext cx="2258066" cy="27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96;p32">
            <a:extLst>
              <a:ext uri="{FF2B5EF4-FFF2-40B4-BE49-F238E27FC236}">
                <a16:creationId xmlns:a16="http://schemas.microsoft.com/office/drawing/2014/main" id="{2251F457-3FD5-452F-BCA6-7137710053A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36640" y="925035"/>
            <a:ext cx="3330041" cy="37238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Google Shape;256;p29">
            <a:extLst>
              <a:ext uri="{FF2B5EF4-FFF2-40B4-BE49-F238E27FC236}">
                <a16:creationId xmlns:a16="http://schemas.microsoft.com/office/drawing/2014/main" id="{C60831E1-9B8B-4003-AD09-8D8C2DDEBC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8233133"/>
              </p:ext>
            </p:extLst>
          </p:nvPr>
        </p:nvGraphicFramePr>
        <p:xfrm>
          <a:off x="6598652" y="324523"/>
          <a:ext cx="720000" cy="4500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12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23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30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30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30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35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36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37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37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38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38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39</a:t>
                      </a:r>
                      <a:endParaRPr sz="10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39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39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39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39</a:t>
                      </a:r>
                      <a:endParaRPr sz="10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40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40</a:t>
                      </a:r>
                      <a:endParaRPr sz="10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41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41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42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42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43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52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76</a:t>
                      </a:r>
                      <a:endParaRPr sz="10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950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2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39" name="Google Shape;74;p3" descr="Google Shape;91;p14">
            <a:extLst>
              <a:ext uri="{FF2B5EF4-FFF2-40B4-BE49-F238E27FC236}">
                <a16:creationId xmlns:a16="http://schemas.microsoft.com/office/drawing/2014/main" id="{6D50657B-B873-4721-A2B7-FA7BFD14389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4087" y="2144184"/>
            <a:ext cx="309419" cy="28008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75;p3">
            <a:extLst>
              <a:ext uri="{FF2B5EF4-FFF2-40B4-BE49-F238E27FC236}">
                <a16:creationId xmlns:a16="http://schemas.microsoft.com/office/drawing/2014/main" id="{E45E6935-DAD5-45D6-BF3E-2AEE51EAC61B}"/>
              </a:ext>
            </a:extLst>
          </p:cNvPr>
          <p:cNvSpPr/>
          <p:nvPr/>
        </p:nvSpPr>
        <p:spPr>
          <a:xfrm>
            <a:off x="3917245" y="2129769"/>
            <a:ext cx="1391400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 w="9525" cap="flat" cmpd="sng">
            <a:solidFill>
              <a:srgbClr val="D9D9D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41" name="Google Shape;76;p3" descr="Google Shape;136;p15">
            <a:extLst>
              <a:ext uri="{FF2B5EF4-FFF2-40B4-BE49-F238E27FC236}">
                <a16:creationId xmlns:a16="http://schemas.microsoft.com/office/drawing/2014/main" id="{F4E2E4F6-15A6-4B8C-85F8-532A46A83D1A}"/>
              </a:ext>
            </a:extLst>
          </p:cNvPr>
          <p:cNvPicPr preferRelativeResize="0"/>
          <p:nvPr/>
        </p:nvPicPr>
        <p:blipFill rotWithShape="1">
          <a:blip r:embed="rId4">
            <a:alphaModFix amt="30000"/>
          </a:blip>
          <a:srcRect/>
          <a:stretch/>
        </p:blipFill>
        <p:spPr>
          <a:xfrm>
            <a:off x="4631864" y="1867847"/>
            <a:ext cx="1128479" cy="105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77;p3" descr="Google Shape;137;p15">
            <a:extLst>
              <a:ext uri="{FF2B5EF4-FFF2-40B4-BE49-F238E27FC236}">
                <a16:creationId xmlns:a16="http://schemas.microsoft.com/office/drawing/2014/main" id="{2C4BFA59-0457-46E5-8565-19F6F4E38833}"/>
              </a:ext>
            </a:extLst>
          </p:cNvPr>
          <p:cNvPicPr preferRelativeResize="0"/>
          <p:nvPr/>
        </p:nvPicPr>
        <p:blipFill rotWithShape="1">
          <a:blip r:embed="rId5">
            <a:alphaModFix amt="30000"/>
          </a:blip>
          <a:srcRect/>
          <a:stretch/>
        </p:blipFill>
        <p:spPr>
          <a:xfrm>
            <a:off x="3598938" y="2544231"/>
            <a:ext cx="1093658" cy="77265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78;p3">
            <a:extLst>
              <a:ext uri="{FF2B5EF4-FFF2-40B4-BE49-F238E27FC236}">
                <a16:creationId xmlns:a16="http://schemas.microsoft.com/office/drawing/2014/main" id="{B256008D-F1F8-4653-A1FF-A9A0FE96E83C}"/>
              </a:ext>
            </a:extLst>
          </p:cNvPr>
          <p:cNvSpPr txBox="1"/>
          <p:nvPr/>
        </p:nvSpPr>
        <p:spPr>
          <a:xfrm>
            <a:off x="4066147" y="2313521"/>
            <a:ext cx="1093800" cy="59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DCDCD"/>
              </a:buClr>
              <a:buSzPts val="1200"/>
              <a:buFont typeface="Assistant ExtraBold"/>
              <a:buNone/>
            </a:pPr>
            <a:r>
              <a:rPr lang="iw-IL" sz="1200" b="0" i="0" u="none" strike="noStrike" cap="none" dirty="0">
                <a:solidFill>
                  <a:srgbClr val="CDCDCD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אינפואתיקה</a:t>
            </a:r>
            <a:endParaRPr lang="he-IL" sz="1200" b="0" i="0" u="none" strike="noStrike" cap="none" dirty="0">
              <a:solidFill>
                <a:srgbClr val="CDCDCD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  <a:p>
            <a:pPr marL="0" marR="0" lvl="0" indent="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DCDCD"/>
              </a:buClr>
              <a:buSzPts val="1200"/>
              <a:buFont typeface="Assistant ExtraBold"/>
              <a:buNone/>
            </a:pPr>
            <a:r>
              <a:rPr lang="he-IL" sz="1200" dirty="0">
                <a:solidFill>
                  <a:srgbClr val="CDCDCD"/>
                </a:solidFill>
                <a:latin typeface="Assistant ExtraBold"/>
                <a:cs typeface="Assistant ExtraBold"/>
                <a:sym typeface="Assistant ExtraBold"/>
              </a:rPr>
              <a:t>וניהול ידע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79;p3">
            <a:extLst>
              <a:ext uri="{FF2B5EF4-FFF2-40B4-BE49-F238E27FC236}">
                <a16:creationId xmlns:a16="http://schemas.microsoft.com/office/drawing/2014/main" id="{6F7C4DB4-704B-437F-BA88-02E2582A1FF3}"/>
              </a:ext>
            </a:extLst>
          </p:cNvPr>
          <p:cNvSpPr/>
          <p:nvPr/>
        </p:nvSpPr>
        <p:spPr>
          <a:xfrm>
            <a:off x="1533150" y="889065"/>
            <a:ext cx="6077700" cy="3154500"/>
          </a:xfrm>
          <a:prstGeom prst="ellipse">
            <a:avLst/>
          </a:prstGeom>
          <a:noFill/>
          <a:ln w="19050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45" name="Google Shape;80;p3" descr="Google Shape;108;p15">
            <a:extLst>
              <a:ext uri="{FF2B5EF4-FFF2-40B4-BE49-F238E27FC236}">
                <a16:creationId xmlns:a16="http://schemas.microsoft.com/office/drawing/2014/main" id="{B3AC733E-42D1-44EC-BAAA-44E3122DB9DA}"/>
              </a:ext>
            </a:extLst>
          </p:cNvPr>
          <p:cNvPicPr preferRelativeResize="0"/>
          <p:nvPr/>
        </p:nvPicPr>
        <p:blipFill rotWithShape="1">
          <a:blip r:embed="rId6">
            <a:alphaModFix amt="30000"/>
          </a:blip>
          <a:srcRect/>
          <a:stretch/>
        </p:blipFill>
        <p:spPr>
          <a:xfrm>
            <a:off x="3676244" y="2192070"/>
            <a:ext cx="450136" cy="4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82;p3">
            <a:extLst>
              <a:ext uri="{FF2B5EF4-FFF2-40B4-BE49-F238E27FC236}">
                <a16:creationId xmlns:a16="http://schemas.microsoft.com/office/drawing/2014/main" id="{2EC07694-414A-472C-8BB7-E166B2F14C40}"/>
              </a:ext>
            </a:extLst>
          </p:cNvPr>
          <p:cNvSpPr/>
          <p:nvPr/>
        </p:nvSpPr>
        <p:spPr>
          <a:xfrm>
            <a:off x="3942908" y="471225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>
              <a:buSzPts val="1400"/>
            </a:pPr>
            <a:endParaRPr>
              <a:latin typeface="Assistant"/>
              <a:cs typeface="Assistant"/>
              <a:sym typeface="Assistant"/>
            </a:endParaRPr>
          </a:p>
        </p:txBody>
      </p:sp>
      <p:sp>
        <p:nvSpPr>
          <p:cNvPr id="53" name="Google Shape;85;p3">
            <a:extLst>
              <a:ext uri="{FF2B5EF4-FFF2-40B4-BE49-F238E27FC236}">
                <a16:creationId xmlns:a16="http://schemas.microsoft.com/office/drawing/2014/main" id="{6769758C-6D1D-4A73-8BFE-B64F119ECF2E}"/>
              </a:ext>
            </a:extLst>
          </p:cNvPr>
          <p:cNvSpPr/>
          <p:nvPr/>
        </p:nvSpPr>
        <p:spPr>
          <a:xfrm>
            <a:off x="6867260" y="1861259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4" name="Google Shape;86;p3">
            <a:extLst>
              <a:ext uri="{FF2B5EF4-FFF2-40B4-BE49-F238E27FC236}">
                <a16:creationId xmlns:a16="http://schemas.microsoft.com/office/drawing/2014/main" id="{2F144D64-3336-422E-96E4-81C331851199}"/>
              </a:ext>
            </a:extLst>
          </p:cNvPr>
          <p:cNvSpPr/>
          <p:nvPr/>
        </p:nvSpPr>
        <p:spPr>
          <a:xfrm>
            <a:off x="5637255" y="792514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5" name="Google Shape;87;p3">
            <a:extLst>
              <a:ext uri="{FF2B5EF4-FFF2-40B4-BE49-F238E27FC236}">
                <a16:creationId xmlns:a16="http://schemas.microsoft.com/office/drawing/2014/main" id="{36627861-2F7E-4385-80EB-CB429846A70C}"/>
              </a:ext>
            </a:extLst>
          </p:cNvPr>
          <p:cNvSpPr/>
          <p:nvPr/>
        </p:nvSpPr>
        <p:spPr>
          <a:xfrm>
            <a:off x="2164970" y="827904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6" name="Google Shape;88;p3">
            <a:extLst>
              <a:ext uri="{FF2B5EF4-FFF2-40B4-BE49-F238E27FC236}">
                <a16:creationId xmlns:a16="http://schemas.microsoft.com/office/drawing/2014/main" id="{C08D9483-5794-4D6B-A653-2C897B3C48C8}"/>
              </a:ext>
            </a:extLst>
          </p:cNvPr>
          <p:cNvSpPr/>
          <p:nvPr/>
        </p:nvSpPr>
        <p:spPr>
          <a:xfrm>
            <a:off x="976487" y="1911672"/>
            <a:ext cx="1391401" cy="917700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7" name="Google Shape;89;p3">
            <a:extLst>
              <a:ext uri="{FF2B5EF4-FFF2-40B4-BE49-F238E27FC236}">
                <a16:creationId xmlns:a16="http://schemas.microsoft.com/office/drawing/2014/main" id="{D54A50E4-117B-446F-8566-4A6615A6316B}"/>
              </a:ext>
            </a:extLst>
          </p:cNvPr>
          <p:cNvSpPr/>
          <p:nvPr/>
        </p:nvSpPr>
        <p:spPr>
          <a:xfrm>
            <a:off x="1504716" y="3047470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8" name="Google Shape;90;p3">
            <a:extLst>
              <a:ext uri="{FF2B5EF4-FFF2-40B4-BE49-F238E27FC236}">
                <a16:creationId xmlns:a16="http://schemas.microsoft.com/office/drawing/2014/main" id="{1D6789DA-9131-43C8-A502-FEFC5F5BE1BA}"/>
              </a:ext>
            </a:extLst>
          </p:cNvPr>
          <p:cNvSpPr/>
          <p:nvPr/>
        </p:nvSpPr>
        <p:spPr>
          <a:xfrm>
            <a:off x="3053440" y="3732394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59" name="Google Shape;91;p3" descr="Google Shape;130;p15">
            <a:extLst>
              <a:ext uri="{FF2B5EF4-FFF2-40B4-BE49-F238E27FC236}">
                <a16:creationId xmlns:a16="http://schemas.microsoft.com/office/drawing/2014/main" id="{04F07304-FC45-44D8-84EF-82B76FA33D3B}"/>
              </a:ext>
            </a:extLst>
          </p:cNvPr>
          <p:cNvPicPr preferRelativeResize="0"/>
          <p:nvPr/>
        </p:nvPicPr>
        <p:blipFill rotWithShape="1">
          <a:blip r:embed="rId3">
            <a:alphaModFix amt="30000"/>
          </a:blip>
          <a:srcRect/>
          <a:stretch/>
        </p:blipFill>
        <p:spPr>
          <a:xfrm>
            <a:off x="7408302" y="2009536"/>
            <a:ext cx="309419" cy="280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92;p3" descr="Google Shape;131;p15">
            <a:extLst>
              <a:ext uri="{FF2B5EF4-FFF2-40B4-BE49-F238E27FC236}">
                <a16:creationId xmlns:a16="http://schemas.microsoft.com/office/drawing/2014/main" id="{A098A204-FA77-4D4C-B8FC-34EF308D5C96}"/>
              </a:ext>
            </a:extLst>
          </p:cNvPr>
          <p:cNvPicPr preferRelativeResize="0"/>
          <p:nvPr/>
        </p:nvPicPr>
        <p:blipFill rotWithShape="1">
          <a:blip r:embed="rId7">
            <a:alphaModFix amt="30000"/>
          </a:blip>
          <a:srcRect/>
          <a:stretch/>
        </p:blipFill>
        <p:spPr>
          <a:xfrm>
            <a:off x="6156623" y="924473"/>
            <a:ext cx="352650" cy="319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93;p3" descr="Google Shape;132;p15">
            <a:extLst>
              <a:ext uri="{FF2B5EF4-FFF2-40B4-BE49-F238E27FC236}">
                <a16:creationId xmlns:a16="http://schemas.microsoft.com/office/drawing/2014/main" id="{F3882C94-CAD1-4896-8C3D-982D2039E960}"/>
              </a:ext>
            </a:extLst>
          </p:cNvPr>
          <p:cNvPicPr preferRelativeResize="0"/>
          <p:nvPr/>
        </p:nvPicPr>
        <p:blipFill rotWithShape="1">
          <a:blip r:embed="rId8">
            <a:alphaModFix amt="30000"/>
          </a:blip>
          <a:srcRect/>
          <a:stretch/>
        </p:blipFill>
        <p:spPr>
          <a:xfrm>
            <a:off x="2672981" y="952070"/>
            <a:ext cx="375370" cy="339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94;p3" descr="Google Shape;133;p15">
            <a:extLst>
              <a:ext uri="{FF2B5EF4-FFF2-40B4-BE49-F238E27FC236}">
                <a16:creationId xmlns:a16="http://schemas.microsoft.com/office/drawing/2014/main" id="{2605D778-A796-408C-BF8F-E5182DEF382A}"/>
              </a:ext>
            </a:extLst>
          </p:cNvPr>
          <p:cNvPicPr preferRelativeResize="0"/>
          <p:nvPr/>
        </p:nvPicPr>
        <p:blipFill rotWithShape="1">
          <a:blip r:embed="rId9">
            <a:alphaModFix amt="30000"/>
          </a:blip>
          <a:srcRect/>
          <a:stretch/>
        </p:blipFill>
        <p:spPr>
          <a:xfrm>
            <a:off x="1512503" y="2062400"/>
            <a:ext cx="319221" cy="288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96;p3" descr="Google Shape;143;p15">
            <a:extLst>
              <a:ext uri="{FF2B5EF4-FFF2-40B4-BE49-F238E27FC236}">
                <a16:creationId xmlns:a16="http://schemas.microsoft.com/office/drawing/2014/main" id="{8E63E265-9B29-4076-8FC8-C11B5209F2C8}"/>
              </a:ext>
            </a:extLst>
          </p:cNvPr>
          <p:cNvPicPr preferRelativeResize="0"/>
          <p:nvPr/>
        </p:nvPicPr>
        <p:blipFill rotWithShape="1">
          <a:blip r:embed="rId10">
            <a:alphaModFix amt="30000"/>
          </a:blip>
          <a:srcRect/>
          <a:stretch/>
        </p:blipFill>
        <p:spPr>
          <a:xfrm>
            <a:off x="4462276" y="653950"/>
            <a:ext cx="352632" cy="3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97;p3" descr="תמונה 2">
            <a:extLst>
              <a:ext uri="{FF2B5EF4-FFF2-40B4-BE49-F238E27FC236}">
                <a16:creationId xmlns:a16="http://schemas.microsoft.com/office/drawing/2014/main" id="{3130510E-02E4-4B26-8546-E7EAFCCFDEB2}"/>
              </a:ext>
            </a:extLst>
          </p:cNvPr>
          <p:cNvPicPr preferRelativeResize="0"/>
          <p:nvPr/>
        </p:nvPicPr>
        <p:blipFill rotWithShape="1">
          <a:blip r:embed="rId11">
            <a:alphaModFix amt="30000"/>
          </a:blip>
          <a:srcRect/>
          <a:stretch/>
        </p:blipFill>
        <p:spPr>
          <a:xfrm>
            <a:off x="2019139" y="3195225"/>
            <a:ext cx="330672" cy="31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100;p3" descr="תמונה 169">
            <a:extLst>
              <a:ext uri="{FF2B5EF4-FFF2-40B4-BE49-F238E27FC236}">
                <a16:creationId xmlns:a16="http://schemas.microsoft.com/office/drawing/2014/main" id="{DAD305BF-7E9A-49EC-BD04-C9BAB1BF9057}"/>
              </a:ext>
            </a:extLst>
          </p:cNvPr>
          <p:cNvPicPr preferRelativeResize="0"/>
          <p:nvPr/>
        </p:nvPicPr>
        <p:blipFill rotWithShape="1">
          <a:blip r:embed="rId12">
            <a:alphaModFix amt="30415"/>
          </a:blip>
          <a:srcRect/>
          <a:stretch/>
        </p:blipFill>
        <p:spPr>
          <a:xfrm>
            <a:off x="3572795" y="3841190"/>
            <a:ext cx="352663" cy="31922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103;p3">
            <a:extLst>
              <a:ext uri="{FF2B5EF4-FFF2-40B4-BE49-F238E27FC236}">
                <a16:creationId xmlns:a16="http://schemas.microsoft.com/office/drawing/2014/main" id="{2A62203C-883A-47EB-AFE1-5A1FB3ACC7C9}"/>
              </a:ext>
            </a:extLst>
          </p:cNvPr>
          <p:cNvSpPr txBox="1"/>
          <p:nvPr/>
        </p:nvSpPr>
        <p:spPr>
          <a:xfrm>
            <a:off x="7016115" y="2247364"/>
            <a:ext cx="1093801" cy="5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 dirty="0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אחזור ואחסון נתונים</a:t>
            </a:r>
            <a:endParaRPr sz="1050" b="1" i="0" u="none" strike="noStrike" cap="none" dirty="0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69" name="Google Shape;104;p3">
            <a:extLst>
              <a:ext uri="{FF2B5EF4-FFF2-40B4-BE49-F238E27FC236}">
                <a16:creationId xmlns:a16="http://schemas.microsoft.com/office/drawing/2014/main" id="{E40F50FB-596A-481E-8B5A-5CCB85A8E304}"/>
              </a:ext>
            </a:extLst>
          </p:cNvPr>
          <p:cNvSpPr txBox="1"/>
          <p:nvPr/>
        </p:nvSpPr>
        <p:spPr>
          <a:xfrm>
            <a:off x="5786061" y="1201527"/>
            <a:ext cx="1093801" cy="5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איתור וזיהוי </a:t>
            </a:r>
            <a:br>
              <a:rPr lang="iw-IL"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lang="iw-IL"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מקורות נתונים</a:t>
            </a:r>
            <a:endParaRPr sz="1050" b="1" i="0" u="none" strike="noStrike" cap="none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0" name="Google Shape;105;p3">
            <a:extLst>
              <a:ext uri="{FF2B5EF4-FFF2-40B4-BE49-F238E27FC236}">
                <a16:creationId xmlns:a16="http://schemas.microsoft.com/office/drawing/2014/main" id="{9E91A57C-FD3B-4FAF-B3B4-FB4B12B0D82B}"/>
              </a:ext>
            </a:extLst>
          </p:cNvPr>
          <p:cNvSpPr txBox="1"/>
          <p:nvPr/>
        </p:nvSpPr>
        <p:spPr>
          <a:xfrm>
            <a:off x="4091713" y="953232"/>
            <a:ext cx="1093801" cy="3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rtl="1">
              <a:buClr>
                <a:srgbClr val="B7B7B7"/>
              </a:buClr>
              <a:buSzPts val="1050"/>
              <a:buFont typeface="Assistant"/>
              <a:buNone/>
              <a:defRPr sz="1050" b="1">
                <a:solidFill>
                  <a:srgbClr val="B7B7B7"/>
                </a:solidFill>
                <a:latin typeface="Assistant"/>
                <a:ea typeface="Assistant"/>
                <a:cs typeface="Assistant"/>
              </a:defRPr>
            </a:lvl1pPr>
          </a:lstStyle>
          <a:p>
            <a:r>
              <a:rPr lang="iw-IL" dirty="0">
                <a:sym typeface="Assistant"/>
              </a:rPr>
              <a:t>הגדרת הבעיה</a:t>
            </a:r>
            <a:endParaRPr dirty="0">
              <a:sym typeface="Assistant"/>
            </a:endParaRPr>
          </a:p>
        </p:txBody>
      </p:sp>
      <p:sp>
        <p:nvSpPr>
          <p:cNvPr id="71" name="Google Shape;106;p3">
            <a:extLst>
              <a:ext uri="{FF2B5EF4-FFF2-40B4-BE49-F238E27FC236}">
                <a16:creationId xmlns:a16="http://schemas.microsoft.com/office/drawing/2014/main" id="{36A87F28-ADB3-4DEF-99E0-F6A4183707B0}"/>
              </a:ext>
            </a:extLst>
          </p:cNvPr>
          <p:cNvSpPr txBox="1"/>
          <p:nvPr/>
        </p:nvSpPr>
        <p:spPr>
          <a:xfrm>
            <a:off x="2313776" y="1319478"/>
            <a:ext cx="1093801" cy="3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 dirty="0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משוב</a:t>
            </a:r>
            <a:r>
              <a:rPr lang="he-IL" sz="1050" b="1" i="0" u="none" strike="noStrike" cap="none" dirty="0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 וניהול ידע</a:t>
            </a:r>
            <a:endParaRPr sz="1050" b="1" i="0" u="none" strike="noStrike" cap="none" dirty="0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2" name="Google Shape;107;p3">
            <a:extLst>
              <a:ext uri="{FF2B5EF4-FFF2-40B4-BE49-F238E27FC236}">
                <a16:creationId xmlns:a16="http://schemas.microsoft.com/office/drawing/2014/main" id="{3D2C763F-4025-4C2D-B44B-A89A018F5C1E}"/>
              </a:ext>
            </a:extLst>
          </p:cNvPr>
          <p:cNvSpPr txBox="1"/>
          <p:nvPr/>
        </p:nvSpPr>
        <p:spPr>
          <a:xfrm>
            <a:off x="1125294" y="2359703"/>
            <a:ext cx="1093801" cy="3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 dirty="0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קבלת החלטות</a:t>
            </a:r>
            <a:endParaRPr sz="1050" b="1" i="0" u="none" strike="noStrike" cap="none" dirty="0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3" name="Google Shape;108;p3">
            <a:extLst>
              <a:ext uri="{FF2B5EF4-FFF2-40B4-BE49-F238E27FC236}">
                <a16:creationId xmlns:a16="http://schemas.microsoft.com/office/drawing/2014/main" id="{20394538-CCBC-44A5-9CDC-C441E9E21589}"/>
              </a:ext>
            </a:extLst>
          </p:cNvPr>
          <p:cNvSpPr txBox="1"/>
          <p:nvPr/>
        </p:nvSpPr>
        <p:spPr>
          <a:xfrm>
            <a:off x="1653523" y="3505822"/>
            <a:ext cx="1093801" cy="3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פרזנטציה</a:t>
            </a:r>
            <a:endParaRPr sz="1050" b="1" i="0" u="none" strike="noStrike" cap="none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4" name="Google Shape;109;p3">
            <a:extLst>
              <a:ext uri="{FF2B5EF4-FFF2-40B4-BE49-F238E27FC236}">
                <a16:creationId xmlns:a16="http://schemas.microsoft.com/office/drawing/2014/main" id="{5B6C8ADF-5576-4ADF-A414-B0520C37F7B0}"/>
              </a:ext>
            </a:extLst>
          </p:cNvPr>
          <p:cNvSpPr txBox="1"/>
          <p:nvPr/>
        </p:nvSpPr>
        <p:spPr>
          <a:xfrm>
            <a:off x="3046723" y="4137911"/>
            <a:ext cx="1400176" cy="5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עיבוד, ניתוח נתונים וויזואליזציה</a:t>
            </a:r>
            <a:endParaRPr sz="1050" b="1" i="0" u="none" strike="noStrike" cap="none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5" name="Google Shape;90;p3">
            <a:extLst>
              <a:ext uri="{FF2B5EF4-FFF2-40B4-BE49-F238E27FC236}">
                <a16:creationId xmlns:a16="http://schemas.microsoft.com/office/drawing/2014/main" id="{1F737589-0D09-4259-A9AE-A1A08CA88D70}"/>
              </a:ext>
            </a:extLst>
          </p:cNvPr>
          <p:cNvSpPr/>
          <p:nvPr/>
        </p:nvSpPr>
        <p:spPr>
          <a:xfrm>
            <a:off x="4795811" y="3732394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36" name="Google Shape;100;p3">
            <a:extLst>
              <a:ext uri="{FF2B5EF4-FFF2-40B4-BE49-F238E27FC236}">
                <a16:creationId xmlns:a16="http://schemas.microsoft.com/office/drawing/2014/main" id="{E36F71CA-8093-42D0-B43A-B89BF0F86DFE}"/>
              </a:ext>
            </a:extLst>
          </p:cNvPr>
          <p:cNvPicPr preferRelativeResize="0"/>
          <p:nvPr/>
        </p:nvPicPr>
        <p:blipFill>
          <a:blip r:embed="rId13">
            <a:alphaModFix amt="30415"/>
          </a:blip>
          <a:stretch>
            <a:fillRect/>
          </a:stretch>
        </p:blipFill>
        <p:spPr>
          <a:xfrm>
            <a:off x="5315166" y="3846380"/>
            <a:ext cx="352663" cy="30884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109;p3">
            <a:extLst>
              <a:ext uri="{FF2B5EF4-FFF2-40B4-BE49-F238E27FC236}">
                <a16:creationId xmlns:a16="http://schemas.microsoft.com/office/drawing/2014/main" id="{4C924E85-6349-48AD-A5DF-FDFE9792FDA2}"/>
              </a:ext>
            </a:extLst>
          </p:cNvPr>
          <p:cNvSpPr txBox="1"/>
          <p:nvPr/>
        </p:nvSpPr>
        <p:spPr>
          <a:xfrm>
            <a:off x="4789094" y="4137911"/>
            <a:ext cx="1400176" cy="5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עיבוד, ניתוח נתונים וויזואליזציה</a:t>
            </a:r>
            <a:endParaRPr sz="1050" b="1" i="0" u="none" strike="noStrike" cap="none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0" name="Google Shape;38;p2">
            <a:extLst>
              <a:ext uri="{FF2B5EF4-FFF2-40B4-BE49-F238E27FC236}">
                <a16:creationId xmlns:a16="http://schemas.microsoft.com/office/drawing/2014/main" id="{071848ED-E0A2-4AD2-8CA4-4F114F6DB24B}"/>
              </a:ext>
            </a:extLst>
          </p:cNvPr>
          <p:cNvSpPr/>
          <p:nvPr/>
        </p:nvSpPr>
        <p:spPr>
          <a:xfrm>
            <a:off x="6419141" y="3024096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E0A31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E6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66" name="Google Shape;40;p2" descr="Google Shape;74;p14">
            <a:extLst>
              <a:ext uri="{FF2B5EF4-FFF2-40B4-BE49-F238E27FC236}">
                <a16:creationId xmlns:a16="http://schemas.microsoft.com/office/drawing/2014/main" id="{76C4DAFF-0F39-4A38-A4D6-006104BE3CC4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960037" y="3183712"/>
            <a:ext cx="309415" cy="28007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49;p2">
            <a:extLst>
              <a:ext uri="{FF2B5EF4-FFF2-40B4-BE49-F238E27FC236}">
                <a16:creationId xmlns:a16="http://schemas.microsoft.com/office/drawing/2014/main" id="{ADE3D86A-8B94-48C8-AC34-5333180FB39F}"/>
              </a:ext>
            </a:extLst>
          </p:cNvPr>
          <p:cNvSpPr txBox="1"/>
          <p:nvPr/>
        </p:nvSpPr>
        <p:spPr>
          <a:xfrm>
            <a:off x="6567947" y="3433108"/>
            <a:ext cx="1093801" cy="5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ssistant"/>
              <a:buNone/>
            </a:pPr>
            <a:r>
              <a:rPr lang="he-IL" sz="1050" b="1" i="0" u="none" strike="noStrike" cap="none" dirty="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ניקוי ו</a:t>
            </a:r>
            <a:r>
              <a:rPr lang="iw-IL" sz="1050" b="1" i="0" u="none" strike="noStrike" cap="none" dirty="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אינטגרציה</a:t>
            </a:r>
            <a:endParaRPr sz="1050" b="1" i="0" u="none" strike="noStrike" cap="none" dirty="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ssistant"/>
              <a:buNone/>
            </a:pPr>
            <a:r>
              <a:rPr lang="iw-IL" sz="1050" b="1" i="0" u="none" strike="noStrike" cap="none" dirty="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של נתונים</a:t>
            </a:r>
            <a:endParaRPr sz="1050" b="1" i="0" u="none" strike="noStrike" cap="none" dirty="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  <p:extLst>
      <p:ext uri="{BB962C8B-B14F-4D97-AF65-F5344CB8AC3E}">
        <p14:creationId xmlns:p14="http://schemas.microsoft.com/office/powerpoint/2010/main" val="3581078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20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14" name="Google Shape;84;p4" descr="Google Shape;60;p13">
            <a:extLst>
              <a:ext uri="{FF2B5EF4-FFF2-40B4-BE49-F238E27FC236}">
                <a16:creationId xmlns:a16="http://schemas.microsoft.com/office/drawing/2014/main" id="{2886E640-7FBC-4252-A95A-D25E726875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1007902" y="726527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95;p32">
            <a:extLst>
              <a:ext uri="{FF2B5EF4-FFF2-40B4-BE49-F238E27FC236}">
                <a16:creationId xmlns:a16="http://schemas.microsoft.com/office/drawing/2014/main" id="{DC99CC89-048E-492D-B1C8-FBCE5883038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433" y="1926161"/>
            <a:ext cx="2258066" cy="27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96;p32">
            <a:extLst>
              <a:ext uri="{FF2B5EF4-FFF2-40B4-BE49-F238E27FC236}">
                <a16:creationId xmlns:a16="http://schemas.microsoft.com/office/drawing/2014/main" id="{2251F457-3FD5-452F-BCA6-7137710053A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59443" y="925035"/>
            <a:ext cx="3330041" cy="37238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אליפסה 6">
            <a:extLst>
              <a:ext uri="{FF2B5EF4-FFF2-40B4-BE49-F238E27FC236}">
                <a16:creationId xmlns:a16="http://schemas.microsoft.com/office/drawing/2014/main" id="{47B08937-7864-40B5-9FB6-58354BA84212}"/>
              </a:ext>
            </a:extLst>
          </p:cNvPr>
          <p:cNvSpPr/>
          <p:nvPr/>
        </p:nvSpPr>
        <p:spPr>
          <a:xfrm>
            <a:off x="4172209" y="3910154"/>
            <a:ext cx="400898" cy="270360"/>
          </a:xfrm>
          <a:prstGeom prst="ellipse">
            <a:avLst/>
          </a:prstGeom>
          <a:noFill/>
          <a:ln w="38100">
            <a:solidFill>
              <a:srgbClr val="FFC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E6811961-8A8F-42B8-A3C3-7DD47E05022B}"/>
              </a:ext>
            </a:extLst>
          </p:cNvPr>
          <p:cNvSpPr/>
          <p:nvPr/>
        </p:nvSpPr>
        <p:spPr>
          <a:xfrm>
            <a:off x="4180917" y="3448599"/>
            <a:ext cx="400898" cy="270360"/>
          </a:xfrm>
          <a:prstGeom prst="ellipse">
            <a:avLst/>
          </a:prstGeom>
          <a:noFill/>
          <a:ln w="38100">
            <a:solidFill>
              <a:srgbClr val="FFC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FFCC3554-8108-4480-92C9-676A27627E45}"/>
              </a:ext>
            </a:extLst>
          </p:cNvPr>
          <p:cNvSpPr/>
          <p:nvPr/>
        </p:nvSpPr>
        <p:spPr>
          <a:xfrm>
            <a:off x="4180917" y="2246816"/>
            <a:ext cx="400898" cy="270360"/>
          </a:xfrm>
          <a:prstGeom prst="ellipse">
            <a:avLst/>
          </a:prstGeom>
          <a:noFill/>
          <a:ln w="38100">
            <a:solidFill>
              <a:srgbClr val="FFC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id="{9A1A7C9F-9C06-4E0A-B040-5E0CDC5606C7}"/>
              </a:ext>
            </a:extLst>
          </p:cNvPr>
          <p:cNvSpPr/>
          <p:nvPr/>
        </p:nvSpPr>
        <p:spPr>
          <a:xfrm>
            <a:off x="4180917" y="1236622"/>
            <a:ext cx="400898" cy="270360"/>
          </a:xfrm>
          <a:prstGeom prst="ellipse">
            <a:avLst/>
          </a:prstGeom>
          <a:noFill/>
          <a:ln w="38100">
            <a:solidFill>
              <a:srgbClr val="FFC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13" name="Google Shape;256;p29">
            <a:extLst>
              <a:ext uri="{FF2B5EF4-FFF2-40B4-BE49-F238E27FC236}">
                <a16:creationId xmlns:a16="http://schemas.microsoft.com/office/drawing/2014/main" id="{9D9EC320-E3A2-4CCA-9164-E0AF245C28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5849328"/>
              </p:ext>
            </p:extLst>
          </p:nvPr>
        </p:nvGraphicFramePr>
        <p:xfrm>
          <a:off x="6144260" y="324523"/>
          <a:ext cx="1174392" cy="4680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87196">
                  <a:extLst>
                    <a:ext uri="{9D8B030D-6E8A-4147-A177-3AD203B41FA5}">
                      <a16:colId xmlns:a16="http://schemas.microsoft.com/office/drawing/2014/main" val="2201299302"/>
                    </a:ext>
                  </a:extLst>
                </a:gridCol>
                <a:gridCol w="587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e-IL" sz="10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אחוזון</a:t>
                      </a:r>
                      <a:endParaRPr sz="10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39519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12</a:t>
                      </a:r>
                      <a:endParaRPr sz="10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23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30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30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30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35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36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37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37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38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38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39</a:t>
                      </a:r>
                      <a:endParaRPr sz="10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39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39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39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39</a:t>
                      </a:r>
                      <a:endParaRPr sz="10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40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40</a:t>
                      </a:r>
                      <a:endParaRPr sz="10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41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41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42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42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43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52</a:t>
                      </a:r>
                      <a:endParaRPr sz="1000" u="none" strike="noStrike" cap="none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w-IL" sz="1000" b="0" i="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rial"/>
                          <a:cs typeface="Assistant" pitchFamily="2" charset="-79"/>
                          <a:sym typeface="Arial"/>
                        </a:rPr>
                        <a:t>76</a:t>
                      </a:r>
                      <a:endParaRPr sz="1000" u="none" strike="noStrike" cap="none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025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21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14" name="Google Shape;84;p4" descr="Google Shape;60;p13">
            <a:extLst>
              <a:ext uri="{FF2B5EF4-FFF2-40B4-BE49-F238E27FC236}">
                <a16:creationId xmlns:a16="http://schemas.microsoft.com/office/drawing/2014/main" id="{2886E640-7FBC-4252-A95A-D25E726875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1007902" y="726527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95;p32">
            <a:extLst>
              <a:ext uri="{FF2B5EF4-FFF2-40B4-BE49-F238E27FC236}">
                <a16:creationId xmlns:a16="http://schemas.microsoft.com/office/drawing/2014/main" id="{DC99CC89-048E-492D-B1C8-FBCE5883038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433" y="1926161"/>
            <a:ext cx="2258066" cy="279452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04;p6">
            <a:extLst>
              <a:ext uri="{FF2B5EF4-FFF2-40B4-BE49-F238E27FC236}">
                <a16:creationId xmlns:a16="http://schemas.microsoft.com/office/drawing/2014/main" id="{7C47D5EE-00C0-468E-B30E-06470D25670C}"/>
              </a:ext>
            </a:extLst>
          </p:cNvPr>
          <p:cNvSpPr txBox="1"/>
          <p:nvPr/>
        </p:nvSpPr>
        <p:spPr>
          <a:xfrm>
            <a:off x="7428410" y="512028"/>
            <a:ext cx="1285549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לסיכום</a:t>
            </a:r>
            <a:endParaRPr dirty="0"/>
          </a:p>
        </p:txBody>
      </p:sp>
      <p:pic>
        <p:nvPicPr>
          <p:cNvPr id="16" name="Google Shape;114;p6" descr="Google Shape;60;p13">
            <a:extLst>
              <a:ext uri="{FF2B5EF4-FFF2-40B4-BE49-F238E27FC236}">
                <a16:creationId xmlns:a16="http://schemas.microsoft.com/office/drawing/2014/main" id="{34CB69F0-9B41-4548-B7FB-6FAC9B9011E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6810613" y="437060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320;p35">
            <a:extLst>
              <a:ext uri="{FF2B5EF4-FFF2-40B4-BE49-F238E27FC236}">
                <a16:creationId xmlns:a16="http://schemas.microsoft.com/office/drawing/2014/main" id="{7C732E0C-5BCE-4DF5-B28D-8782C3362834}"/>
              </a:ext>
            </a:extLst>
          </p:cNvPr>
          <p:cNvSpPr txBox="1"/>
          <p:nvPr/>
        </p:nvSpPr>
        <p:spPr>
          <a:xfrm>
            <a:off x="3100251" y="1449226"/>
            <a:ext cx="4551978" cy="296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1800" b="1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כדי</a:t>
            </a:r>
            <a:r>
              <a:rPr lang="iw-IL" sz="18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 לאתר ערכי קיצון במשתנה כמותי נבצע:</a:t>
            </a:r>
            <a:endParaRPr sz="1600" b="0" i="0" u="none" strike="noStrike" cap="none" dirty="0">
              <a:solidFill>
                <a:srgbClr val="232752"/>
              </a:solidFill>
              <a:latin typeface="Assistant" pitchFamily="2" charset="-79"/>
              <a:ea typeface="Quattrocento Sans"/>
              <a:cs typeface="Assistant" pitchFamily="2" charset="-79"/>
              <a:sym typeface="Quattrocento Sans"/>
            </a:endParaRPr>
          </a:p>
          <a:p>
            <a:pPr marL="342900" marR="0" lvl="0" indent="-342900" algn="r" rt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232752"/>
              </a:buClr>
              <a:buSzPct val="100000"/>
              <a:buFont typeface="Quattrocento Sans"/>
              <a:buAutoNum type="arabicPeriod"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מיון המשתנה בסדר עולה או יורד.</a:t>
            </a:r>
            <a:endParaRPr sz="1600" b="0" i="0" u="none" strike="noStrike" cap="none" dirty="0">
              <a:solidFill>
                <a:srgbClr val="232752"/>
              </a:solidFill>
              <a:latin typeface="Assistant" pitchFamily="2" charset="-79"/>
              <a:cs typeface="Assistant" pitchFamily="2" charset="-79"/>
              <a:sym typeface="Arial"/>
            </a:endParaRPr>
          </a:p>
          <a:p>
            <a:pPr marL="342900" marR="0" lvl="0" indent="-342900" algn="r" rt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232752"/>
              </a:buClr>
              <a:buSzPct val="100000"/>
              <a:buFont typeface="Quattrocento Sans"/>
              <a:buAutoNum type="arabicPeriod"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בחינת ערך מקסימלי ומינימלי.</a:t>
            </a:r>
            <a:endParaRPr sz="1600" b="0" i="0" u="none" strike="noStrike" cap="none" dirty="0">
              <a:solidFill>
                <a:srgbClr val="232752"/>
              </a:solidFill>
              <a:latin typeface="Assistant" pitchFamily="2" charset="-79"/>
              <a:cs typeface="Assistant" pitchFamily="2" charset="-79"/>
              <a:sym typeface="Arial"/>
            </a:endParaRPr>
          </a:p>
          <a:p>
            <a:pPr marL="342900" marR="0" lvl="0" indent="-342900" algn="r" rt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232752"/>
              </a:buClr>
              <a:buSzPct val="100000"/>
              <a:buFont typeface="Quattrocento Sans"/>
              <a:buAutoNum type="arabicPeriod"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בחינת התפלגות 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(</a:t>
            </a:r>
            <a:r>
              <a:rPr lang="iw-IL" sz="1600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אפשר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 להשתמש ב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-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BOX PLOT</a:t>
            </a:r>
            <a:r>
              <a:rPr lang="he-IL" sz="1600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) </a:t>
            </a:r>
            <a:r>
              <a:rPr lang="iw-IL" sz="1600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כדי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 לאתר ערכים קיצוניים נוספים.</a:t>
            </a:r>
            <a:endParaRPr sz="1600" b="0" i="0" u="none" strike="noStrike" cap="none" dirty="0">
              <a:solidFill>
                <a:srgbClr val="232752"/>
              </a:solidFill>
              <a:latin typeface="Assistant" pitchFamily="2" charset="-79"/>
              <a:cs typeface="Assistant" pitchFamily="2" charset="-79"/>
              <a:sym typeface="Arial"/>
            </a:endParaRPr>
          </a:p>
          <a:p>
            <a:pPr marL="342900" marR="0" lvl="0" indent="-342900" algn="r" rt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232752"/>
              </a:buClr>
              <a:buSzPct val="100000"/>
              <a:buFont typeface="Quattrocento Sans"/>
              <a:buAutoNum type="arabicPeriod"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בחינת הערכים הקיצוניים המתקבלים כחשודים בהתאם למשמעות המשתנה.</a:t>
            </a:r>
            <a:endParaRPr sz="1600" b="0" i="0" u="none" strike="noStrike" cap="none" dirty="0">
              <a:solidFill>
                <a:srgbClr val="232752"/>
              </a:solidFill>
              <a:latin typeface="Assistant" pitchFamily="2" charset="-79"/>
              <a:cs typeface="Assistant" pitchFamily="2" charset="-79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118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"/>
          <p:cNvSpPr txBox="1"/>
          <p:nvPr/>
        </p:nvSpPr>
        <p:spPr>
          <a:xfrm>
            <a:off x="-628652" y="955187"/>
            <a:ext cx="10322723" cy="208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500"/>
              <a:buFont typeface="Assistant ExtraBold"/>
              <a:buNone/>
            </a:pPr>
            <a:r>
              <a:rPr lang="en-US" sz="11500" b="0" i="0" u="none" strike="noStrike" cap="none">
                <a:solidFill>
                  <a:srgbClr val="F2F2F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/>
          </a:p>
        </p:txBody>
      </p:sp>
      <p:sp>
        <p:nvSpPr>
          <p:cNvPr id="275" name="Google Shape;275;p12"/>
          <p:cNvSpPr txBox="1"/>
          <p:nvPr/>
        </p:nvSpPr>
        <p:spPr>
          <a:xfrm>
            <a:off x="1095350" y="2629764"/>
            <a:ext cx="6873300" cy="735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E6"/>
              </a:buClr>
              <a:buSzPts val="4000"/>
              <a:buFont typeface="Assistant ExtraBold"/>
              <a:buNone/>
            </a:pPr>
            <a:r>
              <a:rPr lang="en-US" sz="4000" b="0" i="0" u="none" strike="noStrike" cap="none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ניתוח נתונים לומדים</a:t>
            </a:r>
            <a:endParaRPr/>
          </a:p>
        </p:txBody>
      </p:sp>
      <p:sp>
        <p:nvSpPr>
          <p:cNvPr id="276" name="Google Shape;276;p12"/>
          <p:cNvSpPr/>
          <p:nvPr/>
        </p:nvSpPr>
        <p:spPr>
          <a:xfrm>
            <a:off x="-5125" y="5051375"/>
            <a:ext cx="9144001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7" name="Google Shape;277;p12"/>
          <p:cNvCxnSpPr/>
          <p:nvPr/>
        </p:nvCxnSpPr>
        <p:spPr>
          <a:xfrm>
            <a:off x="3923450" y="4537270"/>
            <a:ext cx="1217102" cy="3"/>
          </a:xfrm>
          <a:prstGeom prst="straightConnector1">
            <a:avLst/>
          </a:prstGeom>
          <a:noFill/>
          <a:ln w="2857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278" name="Google Shape;278;p12" descr="Google Shape;43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843806">
            <a:off x="677122" y="482124"/>
            <a:ext cx="428727" cy="94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2" descr="Google Shape;44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33876">
            <a:off x="7538791" y="537309"/>
            <a:ext cx="1117045" cy="667702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2"/>
          <p:cNvSpPr txBox="1"/>
          <p:nvPr/>
        </p:nvSpPr>
        <p:spPr>
          <a:xfrm>
            <a:off x="1090225" y="3041269"/>
            <a:ext cx="6873300" cy="1071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5400"/>
              <a:buFont typeface="Assistant ExtraBold"/>
              <a:buNone/>
            </a:pPr>
            <a:r>
              <a:rPr lang="en-US" sz="5400" b="0" i="0" u="none" strike="noStrike" cap="non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/>
          </a:p>
        </p:txBody>
      </p:sp>
      <p:pic>
        <p:nvPicPr>
          <p:cNvPr id="281" name="Google Shape;281;p12" descr="Google Shape;44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50" y="862573"/>
            <a:ext cx="1929253" cy="15534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7528DD-E036-4D60-8217-6F8D06EEB7D9}"/>
              </a:ext>
            </a:extLst>
          </p:cNvPr>
          <p:cNvSpPr txBox="1"/>
          <p:nvPr/>
        </p:nvSpPr>
        <p:spPr>
          <a:xfrm>
            <a:off x="797368" y="4553065"/>
            <a:ext cx="6616931" cy="50013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1" anchor="t">
            <a:spAutoFit/>
          </a:bodyPr>
          <a:lstStyle/>
          <a:p>
            <a:pPr algn="ctr" rtl="1"/>
            <a:r>
              <a:rPr lang="he-IL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כל התמונות במצגת נלקחו מאתר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.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Quattrocento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https://pixabay.com/illustrations/search/challenge/</a:t>
            </a:r>
            <a:endParaRPr lang="he-IL" dirty="0">
              <a:solidFill>
                <a:srgbClr val="918D8E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ctr" rtl="1"/>
            <a:r>
              <a:rPr lang="he-IL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Quattrocento Sans"/>
              </a:rPr>
              <a:t>כלל דמויות המדענים במצגת נלקחו מחברת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Quattrocento Sans"/>
              </a:rPr>
              <a:t>G-STAT</a:t>
            </a:r>
          </a:p>
        </p:txBody>
      </p:sp>
      <p:pic>
        <p:nvPicPr>
          <p:cNvPr id="11" name="Google Shape;213;p12" descr="G-STAT | LinkedIn">
            <a:extLst>
              <a:ext uri="{FF2B5EF4-FFF2-40B4-BE49-F238E27FC236}">
                <a16:creationId xmlns:a16="http://schemas.microsoft.com/office/drawing/2014/main" id="{3A3D1C5D-D862-4249-B6CA-5922895B276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13054" b="17014"/>
          <a:stretch/>
        </p:blipFill>
        <p:spPr>
          <a:xfrm>
            <a:off x="7225555" y="4511839"/>
            <a:ext cx="737969" cy="51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3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2" name="Google Shape;117;p3">
            <a:extLst>
              <a:ext uri="{FF2B5EF4-FFF2-40B4-BE49-F238E27FC236}">
                <a16:creationId xmlns:a16="http://schemas.microsoft.com/office/drawing/2014/main" id="{793FFA42-5B62-4BF1-8198-67C5B9F8A4D1}"/>
              </a:ext>
            </a:extLst>
          </p:cNvPr>
          <p:cNvSpPr txBox="1"/>
          <p:nvPr/>
        </p:nvSpPr>
        <p:spPr>
          <a:xfrm>
            <a:off x="3713431" y="3398925"/>
            <a:ext cx="171713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attrocento Sans"/>
              <a:buNone/>
            </a:pPr>
            <a:r>
              <a:rPr lang="iw-IL" sz="2000" i="0" u="none" strike="noStrike" cap="none" dirty="0">
                <a:solidFill>
                  <a:srgbClr val="00B0F0"/>
                </a:solidFill>
                <a:latin typeface="Assistant ExtraBold" pitchFamily="2" charset="-79"/>
                <a:ea typeface="Quattrocento Sans"/>
                <a:cs typeface="Assistant ExtraBold" pitchFamily="2" charset="-79"/>
                <a:sym typeface="Quattrocento Sans"/>
              </a:rPr>
              <a:t>בדיקת סבירות</a:t>
            </a:r>
            <a:endParaRPr sz="2000" i="0" u="none" strike="noStrike" cap="none" dirty="0">
              <a:solidFill>
                <a:srgbClr val="00B0F0"/>
              </a:solidFill>
              <a:latin typeface="Assistant ExtraBold" pitchFamily="2" charset="-79"/>
              <a:ea typeface="Quattrocento Sans"/>
              <a:cs typeface="Assistant ExtraBold" pitchFamily="2" charset="-79"/>
              <a:sym typeface="Quattrocento Sans"/>
            </a:endParaRPr>
          </a:p>
        </p:txBody>
      </p:sp>
      <p:cxnSp>
        <p:nvCxnSpPr>
          <p:cNvPr id="17" name="Google Shape;118;p3">
            <a:extLst>
              <a:ext uri="{FF2B5EF4-FFF2-40B4-BE49-F238E27FC236}">
                <a16:creationId xmlns:a16="http://schemas.microsoft.com/office/drawing/2014/main" id="{F0EC0664-1418-4F42-85CC-B4F0D0D4B888}"/>
              </a:ext>
            </a:extLst>
          </p:cNvPr>
          <p:cNvCxnSpPr>
            <a:cxnSpLocks/>
          </p:cNvCxnSpPr>
          <p:nvPr/>
        </p:nvCxnSpPr>
        <p:spPr>
          <a:xfrm flipH="1">
            <a:off x="1175656" y="3607669"/>
            <a:ext cx="2464527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" name="Google Shape;119;p3">
            <a:extLst>
              <a:ext uri="{FF2B5EF4-FFF2-40B4-BE49-F238E27FC236}">
                <a16:creationId xmlns:a16="http://schemas.microsoft.com/office/drawing/2014/main" id="{AB43FE6F-87B2-404A-AB19-58AED3572F7B}"/>
              </a:ext>
            </a:extLst>
          </p:cNvPr>
          <p:cNvCxnSpPr>
            <a:cxnSpLocks/>
          </p:cNvCxnSpPr>
          <p:nvPr/>
        </p:nvCxnSpPr>
        <p:spPr>
          <a:xfrm flipH="1">
            <a:off x="5582194" y="3607669"/>
            <a:ext cx="2543465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triangle" w="med" len="med"/>
            <a:tailEnd type="none" w="sm" len="sm"/>
          </a:ln>
        </p:spPr>
      </p:cxnSp>
      <p:sp>
        <p:nvSpPr>
          <p:cNvPr id="20" name="Google Shape;121;p3">
            <a:extLst>
              <a:ext uri="{FF2B5EF4-FFF2-40B4-BE49-F238E27FC236}">
                <a16:creationId xmlns:a16="http://schemas.microsoft.com/office/drawing/2014/main" id="{D1A31D69-6290-43FB-A415-8306C6639A78}"/>
              </a:ext>
            </a:extLst>
          </p:cNvPr>
          <p:cNvSpPr txBox="1"/>
          <p:nvPr/>
        </p:nvSpPr>
        <p:spPr>
          <a:xfrm>
            <a:off x="6259560" y="2369778"/>
            <a:ext cx="156847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attrocento Sans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Quattrocento Sans"/>
                <a:cs typeface="Assistant SemiBold" pitchFamily="2" charset="-79"/>
                <a:sym typeface="Quattrocento Sans"/>
              </a:rPr>
              <a:t>נתונים מתקופה </a:t>
            </a:r>
            <a:endParaRPr sz="1600" b="0" i="0" u="none" strike="noStrike" cap="none" dirty="0">
              <a:solidFill>
                <a:srgbClr val="232752"/>
              </a:solidFill>
              <a:latin typeface="Assistant SemiBold" pitchFamily="2" charset="-79"/>
              <a:cs typeface="Assistant SemiBold" pitchFamily="2" charset="-79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attrocento Sans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Quattrocento Sans"/>
                <a:cs typeface="Assistant SemiBold" pitchFamily="2" charset="-79"/>
                <a:sym typeface="Quattrocento Sans"/>
              </a:rPr>
              <a:t>קודמת/ אשתקד</a:t>
            </a:r>
            <a:endParaRPr sz="1600" b="0" i="0" u="none" strike="noStrike" cap="none" dirty="0">
              <a:solidFill>
                <a:srgbClr val="232752"/>
              </a:solidFill>
              <a:latin typeface="Assistant SemiBold" pitchFamily="2" charset="-79"/>
              <a:ea typeface="Quattrocento Sans"/>
              <a:cs typeface="Assistant SemiBold" pitchFamily="2" charset="-79"/>
              <a:sym typeface="Quattrocento Sans"/>
            </a:endParaRPr>
          </a:p>
        </p:txBody>
      </p:sp>
      <p:sp>
        <p:nvSpPr>
          <p:cNvPr id="23" name="Google Shape;124;p3">
            <a:extLst>
              <a:ext uri="{FF2B5EF4-FFF2-40B4-BE49-F238E27FC236}">
                <a16:creationId xmlns:a16="http://schemas.microsoft.com/office/drawing/2014/main" id="{334742DD-1350-4EB9-8E2B-68A334845E24}"/>
              </a:ext>
            </a:extLst>
          </p:cNvPr>
          <p:cNvSpPr txBox="1"/>
          <p:nvPr/>
        </p:nvSpPr>
        <p:spPr>
          <a:xfrm>
            <a:off x="1431728" y="2369778"/>
            <a:ext cx="145271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attrocento Sans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Quattrocento Sans"/>
                <a:cs typeface="Assistant SemiBold" pitchFamily="2" charset="-79"/>
                <a:sym typeface="Quattrocento Sans"/>
              </a:rPr>
              <a:t>נתונים חיצוניים</a:t>
            </a:r>
            <a:endParaRPr sz="1600" b="0" i="0" u="none" strike="noStrike" cap="none" dirty="0">
              <a:solidFill>
                <a:srgbClr val="232752"/>
              </a:solidFill>
              <a:latin typeface="Assistant SemiBold" pitchFamily="2" charset="-79"/>
              <a:cs typeface="Assistant SemiBold" pitchFamily="2" charset="-79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attrocento Sans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Quattrocento Sans"/>
                <a:cs typeface="Assistant SemiBold" pitchFamily="2" charset="-79"/>
                <a:sym typeface="Quattrocento Sans"/>
              </a:rPr>
              <a:t> לארגון</a:t>
            </a:r>
            <a:endParaRPr sz="1600" b="0" i="0" u="none" strike="noStrike" cap="none" dirty="0">
              <a:solidFill>
                <a:srgbClr val="232752"/>
              </a:solidFill>
              <a:latin typeface="Assistant SemiBold" pitchFamily="2" charset="-79"/>
              <a:cs typeface="Assistant SemiBold" pitchFamily="2" charset="-79"/>
              <a:sym typeface="Arial"/>
            </a:endParaRPr>
          </a:p>
        </p:txBody>
      </p:sp>
      <p:sp>
        <p:nvSpPr>
          <p:cNvPr id="26" name="Google Shape;127;p3">
            <a:extLst>
              <a:ext uri="{FF2B5EF4-FFF2-40B4-BE49-F238E27FC236}">
                <a16:creationId xmlns:a16="http://schemas.microsoft.com/office/drawing/2014/main" id="{1EA1BD17-B32C-4E24-8AB8-76D09168BF08}"/>
              </a:ext>
            </a:extLst>
          </p:cNvPr>
          <p:cNvSpPr txBox="1"/>
          <p:nvPr/>
        </p:nvSpPr>
        <p:spPr>
          <a:xfrm>
            <a:off x="3796937" y="2369778"/>
            <a:ext cx="15501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attrocento Sans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Quattrocento Sans"/>
                <a:cs typeface="Assistant SemiBold" pitchFamily="2" charset="-79"/>
                <a:sym typeface="Quattrocento Sans"/>
              </a:rPr>
              <a:t>נתונים מקבילים </a:t>
            </a:r>
            <a:endParaRPr sz="1600" b="0" i="0" u="none" strike="noStrike" cap="none" dirty="0">
              <a:solidFill>
                <a:srgbClr val="232752"/>
              </a:solidFill>
              <a:latin typeface="Assistant SemiBold" pitchFamily="2" charset="-79"/>
              <a:cs typeface="Assistant SemiBold" pitchFamily="2" charset="-79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attrocento Sans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Quattrocento Sans"/>
                <a:cs typeface="Assistant SemiBold" pitchFamily="2" charset="-79"/>
                <a:sym typeface="Quattrocento Sans"/>
              </a:rPr>
              <a:t>בארגון</a:t>
            </a:r>
            <a:endParaRPr sz="1600" b="0" i="0" u="none" strike="noStrike" cap="none" dirty="0">
              <a:solidFill>
                <a:srgbClr val="232752"/>
              </a:solidFill>
              <a:latin typeface="Assistant SemiBold" pitchFamily="2" charset="-79"/>
              <a:cs typeface="Assistant SemiBold" pitchFamily="2" charset="-79"/>
              <a:sym typeface="Arial"/>
            </a:endParaRPr>
          </a:p>
        </p:txBody>
      </p:sp>
      <p:pic>
        <p:nvPicPr>
          <p:cNvPr id="2" name="גרפיקה 1">
            <a:extLst>
              <a:ext uri="{FF2B5EF4-FFF2-40B4-BE49-F238E27FC236}">
                <a16:creationId xmlns:a16="http://schemas.microsoft.com/office/drawing/2014/main" id="{C1B7F70F-C03E-4A18-B2CB-632716702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53261" y="1315594"/>
            <a:ext cx="981075" cy="981075"/>
          </a:xfrm>
          <a:prstGeom prst="rect">
            <a:avLst/>
          </a:prstGeom>
        </p:spPr>
      </p:pic>
      <p:pic>
        <p:nvPicPr>
          <p:cNvPr id="4" name="גרפיקה 3">
            <a:extLst>
              <a:ext uri="{FF2B5EF4-FFF2-40B4-BE49-F238E27FC236}">
                <a16:creationId xmlns:a16="http://schemas.microsoft.com/office/drawing/2014/main" id="{4AA3C2CF-7B01-4912-BCEC-B4814395F6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62085" y="1329881"/>
            <a:ext cx="876300" cy="952500"/>
          </a:xfrm>
          <a:prstGeom prst="rect">
            <a:avLst/>
          </a:prstGeom>
        </p:spPr>
      </p:pic>
      <p:pic>
        <p:nvPicPr>
          <p:cNvPr id="5" name="גרפיקה 4">
            <a:extLst>
              <a:ext uri="{FF2B5EF4-FFF2-40B4-BE49-F238E27FC236}">
                <a16:creationId xmlns:a16="http://schemas.microsoft.com/office/drawing/2014/main" id="{D56F81D3-0E20-4F37-86F9-1B41AFA710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81834" y="1287019"/>
            <a:ext cx="952500" cy="1038225"/>
          </a:xfrm>
          <a:prstGeom prst="rect">
            <a:avLst/>
          </a:prstGeom>
        </p:spPr>
      </p:pic>
      <p:pic>
        <p:nvPicPr>
          <p:cNvPr id="31" name="Google Shape;84;p4" descr="Google Shape;60;p13">
            <a:extLst>
              <a:ext uri="{FF2B5EF4-FFF2-40B4-BE49-F238E27FC236}">
                <a16:creationId xmlns:a16="http://schemas.microsoft.com/office/drawing/2014/main" id="{5DA06B08-F7FB-4C87-8B9F-F6D641DC97ED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3173668">
            <a:off x="967609" y="570757"/>
            <a:ext cx="271944" cy="600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501351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4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0" name="Google Shape;56;p3">
            <a:extLst>
              <a:ext uri="{FF2B5EF4-FFF2-40B4-BE49-F238E27FC236}">
                <a16:creationId xmlns:a16="http://schemas.microsoft.com/office/drawing/2014/main" id="{87928B24-8738-4320-AF6B-41F1B77DB47B}"/>
              </a:ext>
            </a:extLst>
          </p:cNvPr>
          <p:cNvSpPr txBox="1"/>
          <p:nvPr/>
        </p:nvSpPr>
        <p:spPr>
          <a:xfrm>
            <a:off x="1463040" y="1438964"/>
            <a:ext cx="4166543" cy="538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he-IL" sz="2000" i="0" u="none" strike="noStrike" cap="none" dirty="0">
                <a:solidFill>
                  <a:srgbClr val="232752"/>
                </a:solidFill>
                <a:latin typeface="Assistant ExtraBold" pitchFamily="2" charset="-79"/>
                <a:ea typeface="Assistant ExtraBold"/>
                <a:cs typeface="Assistant ExtraBold" pitchFamily="2" charset="-79"/>
                <a:sym typeface="Assistant ExtraBold"/>
              </a:rPr>
              <a:t>נתונים מתקופה קודמת / אשתקד</a:t>
            </a:r>
          </a:p>
        </p:txBody>
      </p:sp>
      <p:sp>
        <p:nvSpPr>
          <p:cNvPr id="6" name="Google Shape;138;p4">
            <a:extLst>
              <a:ext uri="{FF2B5EF4-FFF2-40B4-BE49-F238E27FC236}">
                <a16:creationId xmlns:a16="http://schemas.microsoft.com/office/drawing/2014/main" id="{3164E99F-0681-44A5-9648-49CD4A4688FE}"/>
              </a:ext>
            </a:extLst>
          </p:cNvPr>
          <p:cNvSpPr/>
          <p:nvPr/>
        </p:nvSpPr>
        <p:spPr>
          <a:xfrm>
            <a:off x="5974079" y="1272752"/>
            <a:ext cx="2424825" cy="1901327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38100" cap="flat" cmpd="sng">
            <a:solidFill>
              <a:srgbClr val="2327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+mn-cs"/>
              <a:sym typeface="Calibri"/>
            </a:endParaRPr>
          </a:p>
        </p:txBody>
      </p:sp>
      <p:sp>
        <p:nvSpPr>
          <p:cNvPr id="8" name="Google Shape;56;p3">
            <a:extLst>
              <a:ext uri="{FF2B5EF4-FFF2-40B4-BE49-F238E27FC236}">
                <a16:creationId xmlns:a16="http://schemas.microsoft.com/office/drawing/2014/main" id="{B067DB57-8B08-4CD5-80CE-500EA769234B}"/>
              </a:ext>
            </a:extLst>
          </p:cNvPr>
          <p:cNvSpPr txBox="1"/>
          <p:nvPr/>
        </p:nvSpPr>
        <p:spPr>
          <a:xfrm>
            <a:off x="1463040" y="2144359"/>
            <a:ext cx="4166543" cy="85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he-IL" sz="1800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השוואה לנתונים </a:t>
            </a:r>
            <a:r>
              <a:rPr lang="he-IL" sz="18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קודמים של אותו הדוח / </a:t>
            </a:r>
          </a:p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he-IL" sz="18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אותו הניתוח רק לתקופה אחרת</a:t>
            </a:r>
          </a:p>
        </p:txBody>
      </p:sp>
      <p:pic>
        <p:nvPicPr>
          <p:cNvPr id="11" name="Google Shape;84;p4" descr="Google Shape;60;p13">
            <a:extLst>
              <a:ext uri="{FF2B5EF4-FFF2-40B4-BE49-F238E27FC236}">
                <a16:creationId xmlns:a16="http://schemas.microsoft.com/office/drawing/2014/main" id="{B0299D1B-B6C2-4D95-8AFC-ABE4B73773B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173668">
            <a:off x="1648409" y="849431"/>
            <a:ext cx="271944" cy="600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3719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5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0" name="Google Shape;56;p3">
            <a:extLst>
              <a:ext uri="{FF2B5EF4-FFF2-40B4-BE49-F238E27FC236}">
                <a16:creationId xmlns:a16="http://schemas.microsoft.com/office/drawing/2014/main" id="{87928B24-8738-4320-AF6B-41F1B77DB47B}"/>
              </a:ext>
            </a:extLst>
          </p:cNvPr>
          <p:cNvSpPr txBox="1"/>
          <p:nvPr/>
        </p:nvSpPr>
        <p:spPr>
          <a:xfrm>
            <a:off x="1463040" y="1438964"/>
            <a:ext cx="4166543" cy="538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he-IL" sz="2000" i="0" u="none" strike="noStrike" cap="none" dirty="0">
                <a:solidFill>
                  <a:srgbClr val="232752"/>
                </a:solidFill>
                <a:latin typeface="Assistant ExtraBold" pitchFamily="2" charset="-79"/>
                <a:ea typeface="Assistant ExtraBold"/>
                <a:cs typeface="Assistant ExtraBold" pitchFamily="2" charset="-79"/>
                <a:sym typeface="Assistant ExtraBold"/>
              </a:rPr>
              <a:t>נתונים מקבילים</a:t>
            </a:r>
          </a:p>
        </p:txBody>
      </p:sp>
      <p:sp>
        <p:nvSpPr>
          <p:cNvPr id="6" name="Google Shape;138;p4">
            <a:extLst>
              <a:ext uri="{FF2B5EF4-FFF2-40B4-BE49-F238E27FC236}">
                <a16:creationId xmlns:a16="http://schemas.microsoft.com/office/drawing/2014/main" id="{3164E99F-0681-44A5-9648-49CD4A4688FE}"/>
              </a:ext>
            </a:extLst>
          </p:cNvPr>
          <p:cNvSpPr/>
          <p:nvPr/>
        </p:nvSpPr>
        <p:spPr>
          <a:xfrm>
            <a:off x="5974079" y="1272752"/>
            <a:ext cx="2424825" cy="1901327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38100" cap="flat" cmpd="sng">
            <a:solidFill>
              <a:srgbClr val="2327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+mn-cs"/>
              <a:sym typeface="Calibri"/>
            </a:endParaRPr>
          </a:p>
        </p:txBody>
      </p:sp>
      <p:sp>
        <p:nvSpPr>
          <p:cNvPr id="8" name="Google Shape;56;p3">
            <a:extLst>
              <a:ext uri="{FF2B5EF4-FFF2-40B4-BE49-F238E27FC236}">
                <a16:creationId xmlns:a16="http://schemas.microsoft.com/office/drawing/2014/main" id="{B067DB57-8B08-4CD5-80CE-500EA769234B}"/>
              </a:ext>
            </a:extLst>
          </p:cNvPr>
          <p:cNvSpPr txBox="1"/>
          <p:nvPr/>
        </p:nvSpPr>
        <p:spPr>
          <a:xfrm>
            <a:off x="1463040" y="2144359"/>
            <a:ext cx="4166543" cy="49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he-IL" sz="1800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השוואה לנתונים </a:t>
            </a:r>
            <a:r>
              <a:rPr lang="he-IL" sz="18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מדוחות ארגון אחרים</a:t>
            </a:r>
          </a:p>
        </p:txBody>
      </p:sp>
      <p:pic>
        <p:nvPicPr>
          <p:cNvPr id="9" name="Google Shape;84;p4" descr="Google Shape;60;p13">
            <a:extLst>
              <a:ext uri="{FF2B5EF4-FFF2-40B4-BE49-F238E27FC236}">
                <a16:creationId xmlns:a16="http://schemas.microsoft.com/office/drawing/2014/main" id="{ACF4DE60-99AF-4A23-884F-11A13BC07A2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173668">
            <a:off x="3243831" y="849432"/>
            <a:ext cx="271944" cy="600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0022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6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0" name="Google Shape;56;p3">
            <a:extLst>
              <a:ext uri="{FF2B5EF4-FFF2-40B4-BE49-F238E27FC236}">
                <a16:creationId xmlns:a16="http://schemas.microsoft.com/office/drawing/2014/main" id="{87928B24-8738-4320-AF6B-41F1B77DB47B}"/>
              </a:ext>
            </a:extLst>
          </p:cNvPr>
          <p:cNvSpPr txBox="1"/>
          <p:nvPr/>
        </p:nvSpPr>
        <p:spPr>
          <a:xfrm>
            <a:off x="1463040" y="1438964"/>
            <a:ext cx="4166543" cy="538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he-IL" sz="2000" i="0" u="none" strike="noStrike" cap="none" dirty="0">
                <a:solidFill>
                  <a:srgbClr val="232752"/>
                </a:solidFill>
                <a:latin typeface="Assistant ExtraBold" pitchFamily="2" charset="-79"/>
                <a:ea typeface="Assistant ExtraBold"/>
                <a:cs typeface="Assistant ExtraBold" pitchFamily="2" charset="-79"/>
                <a:sym typeface="Assistant ExtraBold"/>
              </a:rPr>
              <a:t>נתונים חיצוניים לארגון</a:t>
            </a:r>
          </a:p>
        </p:txBody>
      </p:sp>
      <p:sp>
        <p:nvSpPr>
          <p:cNvPr id="6" name="Google Shape;138;p4">
            <a:extLst>
              <a:ext uri="{FF2B5EF4-FFF2-40B4-BE49-F238E27FC236}">
                <a16:creationId xmlns:a16="http://schemas.microsoft.com/office/drawing/2014/main" id="{3164E99F-0681-44A5-9648-49CD4A4688FE}"/>
              </a:ext>
            </a:extLst>
          </p:cNvPr>
          <p:cNvSpPr/>
          <p:nvPr/>
        </p:nvSpPr>
        <p:spPr>
          <a:xfrm>
            <a:off x="5974079" y="1272752"/>
            <a:ext cx="2424825" cy="1901327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38100" cap="flat" cmpd="sng">
            <a:solidFill>
              <a:srgbClr val="2327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+mn-cs"/>
              <a:sym typeface="Calibri"/>
            </a:endParaRPr>
          </a:p>
        </p:txBody>
      </p:sp>
      <p:sp>
        <p:nvSpPr>
          <p:cNvPr id="8" name="Google Shape;56;p3">
            <a:extLst>
              <a:ext uri="{FF2B5EF4-FFF2-40B4-BE49-F238E27FC236}">
                <a16:creationId xmlns:a16="http://schemas.microsoft.com/office/drawing/2014/main" id="{B067DB57-8B08-4CD5-80CE-500EA769234B}"/>
              </a:ext>
            </a:extLst>
          </p:cNvPr>
          <p:cNvSpPr txBox="1"/>
          <p:nvPr/>
        </p:nvSpPr>
        <p:spPr>
          <a:xfrm>
            <a:off x="1463040" y="2144359"/>
            <a:ext cx="4166543" cy="85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he-IL" sz="1800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השוואה לנתונים </a:t>
            </a:r>
            <a:r>
              <a:rPr lang="he-IL" sz="18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חיצוניים לארגון </a:t>
            </a:r>
            <a:r>
              <a:rPr lang="he-IL" sz="1800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(כמו נתונים שמתפרסמים באינטרנט)</a:t>
            </a:r>
          </a:p>
        </p:txBody>
      </p:sp>
      <p:pic>
        <p:nvPicPr>
          <p:cNvPr id="7" name="Google Shape;84;p4" descr="Google Shape;60;p13">
            <a:extLst>
              <a:ext uri="{FF2B5EF4-FFF2-40B4-BE49-F238E27FC236}">
                <a16:creationId xmlns:a16="http://schemas.microsoft.com/office/drawing/2014/main" id="{C2426BBA-52BB-4A34-A429-5A19D7FACE5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173668">
            <a:off x="2712609" y="849431"/>
            <a:ext cx="271944" cy="600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544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7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9" name="Google Shape;168;p7">
            <a:extLst>
              <a:ext uri="{FF2B5EF4-FFF2-40B4-BE49-F238E27FC236}">
                <a16:creationId xmlns:a16="http://schemas.microsoft.com/office/drawing/2014/main" id="{CA88B977-062F-4783-B9E7-5F2E1BD7F61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851" y="1229687"/>
            <a:ext cx="3144283" cy="35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56;p3">
            <a:extLst>
              <a:ext uri="{FF2B5EF4-FFF2-40B4-BE49-F238E27FC236}">
                <a16:creationId xmlns:a16="http://schemas.microsoft.com/office/drawing/2014/main" id="{160D7245-4F4B-47FA-AC5A-851329EF32CE}"/>
              </a:ext>
            </a:extLst>
          </p:cNvPr>
          <p:cNvSpPr txBox="1"/>
          <p:nvPr/>
        </p:nvSpPr>
        <p:spPr>
          <a:xfrm>
            <a:off x="3735977" y="1438964"/>
            <a:ext cx="4166543" cy="538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he-IL" sz="2000" i="0" u="none" strike="noStrike" cap="none" dirty="0">
                <a:solidFill>
                  <a:srgbClr val="00B0F0"/>
                </a:solidFill>
                <a:latin typeface="Assistant ExtraBold" pitchFamily="2" charset="-79"/>
                <a:ea typeface="Assistant ExtraBold"/>
                <a:cs typeface="Assistant ExtraBold" pitchFamily="2" charset="-79"/>
                <a:sym typeface="Assistant ExtraBold"/>
              </a:rPr>
              <a:t>חיבור למשמעות ולפרקטיקה ידועה</a:t>
            </a:r>
          </a:p>
        </p:txBody>
      </p:sp>
      <p:sp>
        <p:nvSpPr>
          <p:cNvPr id="11" name="Google Shape;56;p3">
            <a:extLst>
              <a:ext uri="{FF2B5EF4-FFF2-40B4-BE49-F238E27FC236}">
                <a16:creationId xmlns:a16="http://schemas.microsoft.com/office/drawing/2014/main" id="{3B3A2262-5725-4544-AB8D-0AFE0D33BAAD}"/>
              </a:ext>
            </a:extLst>
          </p:cNvPr>
          <p:cNvSpPr txBox="1"/>
          <p:nvPr/>
        </p:nvSpPr>
        <p:spPr>
          <a:xfrm>
            <a:off x="3735977" y="2144359"/>
            <a:ext cx="4166543" cy="85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he-IL" sz="1800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שקלול נתונים אובייקטיביים וסובייקטיביים העשויים להשפיע על המחקר</a:t>
            </a:r>
          </a:p>
        </p:txBody>
      </p:sp>
      <p:pic>
        <p:nvPicPr>
          <p:cNvPr id="12" name="Google Shape;84;p4" descr="Google Shape;60;p13">
            <a:extLst>
              <a:ext uri="{FF2B5EF4-FFF2-40B4-BE49-F238E27FC236}">
                <a16:creationId xmlns:a16="http://schemas.microsoft.com/office/drawing/2014/main" id="{B4135243-19B5-4A8C-B797-24DA7D17083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173668">
            <a:off x="3813600" y="1034259"/>
            <a:ext cx="271944" cy="600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2671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8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A82001E3-DEDE-44C6-B5E4-5200455691ED}"/>
              </a:ext>
            </a:extLst>
          </p:cNvPr>
          <p:cNvSpPr/>
          <p:nvPr/>
        </p:nvSpPr>
        <p:spPr>
          <a:xfrm>
            <a:off x="7175863" y="0"/>
            <a:ext cx="1968137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Google Shape;178;p10" descr="shutterstock_1761954272.jpeg">
            <a:extLst>
              <a:ext uri="{FF2B5EF4-FFF2-40B4-BE49-F238E27FC236}">
                <a16:creationId xmlns:a16="http://schemas.microsoft.com/office/drawing/2014/main" id="{7CE08BCE-78AC-4CF7-BD7C-7D1ECD11934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906" t="1610" r="103"/>
          <a:stretch/>
        </p:blipFill>
        <p:spPr>
          <a:xfrm>
            <a:off x="0" y="0"/>
            <a:ext cx="9143999" cy="506077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79;p10">
            <a:extLst>
              <a:ext uri="{FF2B5EF4-FFF2-40B4-BE49-F238E27FC236}">
                <a16:creationId xmlns:a16="http://schemas.microsoft.com/office/drawing/2014/main" id="{138112E1-1CEC-4FE6-AEA9-D457121B17B3}"/>
              </a:ext>
            </a:extLst>
          </p:cNvPr>
          <p:cNvSpPr/>
          <p:nvPr/>
        </p:nvSpPr>
        <p:spPr>
          <a:xfrm>
            <a:off x="0" y="0"/>
            <a:ext cx="9143999" cy="5060770"/>
          </a:xfrm>
          <a:prstGeom prst="rect">
            <a:avLst/>
          </a:prstGeom>
          <a:solidFill>
            <a:srgbClr val="232752">
              <a:alpha val="77650"/>
            </a:srgbClr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81;p10">
            <a:extLst>
              <a:ext uri="{FF2B5EF4-FFF2-40B4-BE49-F238E27FC236}">
                <a16:creationId xmlns:a16="http://schemas.microsoft.com/office/drawing/2014/main" id="{3E0C7474-CACB-4075-B755-8CC1188937EF}"/>
              </a:ext>
            </a:extLst>
          </p:cNvPr>
          <p:cNvSpPr txBox="1"/>
          <p:nvPr/>
        </p:nvSpPr>
        <p:spPr>
          <a:xfrm>
            <a:off x="2674587" y="1537122"/>
            <a:ext cx="3871578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ssistant ExtraBold"/>
              <a:buNone/>
            </a:pPr>
            <a:r>
              <a:rPr lang="he-IL" sz="2800" b="0" i="0" u="none" strike="noStrike" cap="none" dirty="0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זיהוי ערכים קיצוניים</a:t>
            </a:r>
            <a:endParaRPr sz="2800" b="0" i="0" u="none" strike="noStrike" cap="none" dirty="0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cxnSp>
        <p:nvCxnSpPr>
          <p:cNvPr id="14" name="Google Shape;182;p10">
            <a:extLst>
              <a:ext uri="{FF2B5EF4-FFF2-40B4-BE49-F238E27FC236}">
                <a16:creationId xmlns:a16="http://schemas.microsoft.com/office/drawing/2014/main" id="{0A6402BD-655A-47B0-BE58-9C712E224996}"/>
              </a:ext>
            </a:extLst>
          </p:cNvPr>
          <p:cNvCxnSpPr/>
          <p:nvPr/>
        </p:nvCxnSpPr>
        <p:spPr>
          <a:xfrm>
            <a:off x="3922166" y="2250687"/>
            <a:ext cx="1376420" cy="1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15" name="Google Shape;186;p10" descr="Google Shape;62;p13">
            <a:extLst>
              <a:ext uri="{FF2B5EF4-FFF2-40B4-BE49-F238E27FC236}">
                <a16:creationId xmlns:a16="http://schemas.microsoft.com/office/drawing/2014/main" id="{EEB04D1A-5FB8-4A8D-A6B5-82254475268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33876">
            <a:off x="3978560" y="909020"/>
            <a:ext cx="1186876" cy="7094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9177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9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11" name="Google Shape;145;p5">
            <a:extLst>
              <a:ext uri="{FF2B5EF4-FFF2-40B4-BE49-F238E27FC236}">
                <a16:creationId xmlns:a16="http://schemas.microsoft.com/office/drawing/2014/main" id="{33A04B57-F2BC-404A-8D2E-62DE66AE6E6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7571" y="1219199"/>
            <a:ext cx="3156239" cy="315623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Google Shape;194;p11">
            <a:extLst>
              <a:ext uri="{FF2B5EF4-FFF2-40B4-BE49-F238E27FC236}">
                <a16:creationId xmlns:a16="http://schemas.microsoft.com/office/drawing/2014/main" id="{6F453399-8BD1-4A6C-A41B-B54634C8EF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6370099"/>
              </p:ext>
            </p:extLst>
          </p:nvPr>
        </p:nvGraphicFramePr>
        <p:xfrm>
          <a:off x="2620859" y="986740"/>
          <a:ext cx="4320000" cy="3323076"/>
        </p:xfrm>
        <a:graphic>
          <a:graphicData uri="http://schemas.openxmlformats.org/drawingml/2006/table">
            <a:tbl>
              <a:tblPr rtl="1">
                <a:noFill/>
                <a:tableStyleId>{4CF1DEA2-2FB3-4DB7-9487-264ABC45CB27}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219508820"/>
                    </a:ext>
                  </a:extLst>
                </a:gridCol>
              </a:tblGrid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ssistant SemiBold"/>
                        <a:buNone/>
                      </a:pPr>
                      <a:r>
                        <a:rPr lang="he-IL" sz="1400" b="1" u="none" strike="noStrike" cap="none" dirty="0">
                          <a:solidFill>
                            <a:schemeClr val="bg1"/>
                          </a:solidFill>
                          <a:latin typeface="Assistant" pitchFamily="2" charset="-79"/>
                          <a:ea typeface="Assistant SemiBold"/>
                          <a:cs typeface="Assistant" pitchFamily="2" charset="-79"/>
                          <a:sym typeface="Assistant SemiBold"/>
                        </a:rPr>
                        <a:t>מספר סידורי</a:t>
                      </a:r>
                      <a:endParaRPr sz="1400" b="1" dirty="0">
                        <a:solidFill>
                          <a:schemeClr val="bg1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27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ssistant SemiBold"/>
                        <a:buNone/>
                      </a:pPr>
                      <a:r>
                        <a:rPr lang="he-IL" sz="1400" b="1" dirty="0">
                          <a:solidFill>
                            <a:schemeClr val="bg1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מחיר מקסימלי למנת פלאפל</a:t>
                      </a:r>
                      <a:endParaRPr sz="1400" b="1" dirty="0">
                        <a:solidFill>
                          <a:schemeClr val="bg1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27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  <a:sym typeface="Assistant"/>
                        </a:rPr>
                        <a:t>1</a:t>
                      </a:r>
                      <a:endParaRPr lang="he-IL"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12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  <a:sym typeface="Assistant"/>
                        </a:rPr>
                        <a:t>2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  <a:tabLst/>
                        <a:defRPr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14</a:t>
                      </a: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ssistant"/>
                          <a:cs typeface="Assistant" pitchFamily="2" charset="-79"/>
                          <a:sym typeface="Assistant"/>
                        </a:rPr>
                        <a:t>3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17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ssistant"/>
                          <a:cs typeface="Assistant" pitchFamily="2" charset="-79"/>
                          <a:sym typeface="Assistant"/>
                        </a:rPr>
                        <a:t>4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156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ssistant"/>
                          <a:cs typeface="Assistant" pitchFamily="2" charset="-79"/>
                          <a:sym typeface="Assistant"/>
                        </a:rPr>
                        <a:t>5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11</a:t>
                      </a: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6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15</a:t>
                      </a: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ssistant"/>
                          <a:cs typeface="Assistant" pitchFamily="2" charset="-79"/>
                          <a:sym typeface="Assistant"/>
                        </a:rPr>
                        <a:t>7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14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8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18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251634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9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9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118338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10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15</a:t>
                      </a:r>
                      <a:endParaRPr sz="14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243743"/>
                  </a:ext>
                </a:extLst>
              </a:tr>
              <a:tr h="27692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b="1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ea typeface="Assistant"/>
                          <a:cs typeface="Assistant" pitchFamily="2" charset="-79"/>
                          <a:sym typeface="Assistant"/>
                        </a:rPr>
                        <a:t>ממוצע</a:t>
                      </a:r>
                      <a:endParaRPr sz="1400" b="1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400" b="1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28</a:t>
                      </a:r>
                      <a:endParaRPr sz="1400" b="1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Google Shape;184;p22">
            <a:extLst>
              <a:ext uri="{FF2B5EF4-FFF2-40B4-BE49-F238E27FC236}">
                <a16:creationId xmlns:a16="http://schemas.microsoft.com/office/drawing/2014/main" id="{9E93A1DF-7A4F-4177-8286-9CE06D761D1C}"/>
              </a:ext>
            </a:extLst>
          </p:cNvPr>
          <p:cNvSpPr/>
          <p:nvPr/>
        </p:nvSpPr>
        <p:spPr>
          <a:xfrm>
            <a:off x="679269" y="2571750"/>
            <a:ext cx="2031733" cy="1900989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38100" cap="flat" cmpd="sng">
            <a:solidFill>
              <a:srgbClr val="2327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84;p4" descr="Google Shape;60;p13">
            <a:extLst>
              <a:ext uri="{FF2B5EF4-FFF2-40B4-BE49-F238E27FC236}">
                <a16:creationId xmlns:a16="http://schemas.microsoft.com/office/drawing/2014/main" id="{1B5E1E76-0F92-4087-9512-676B4E9A4A9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173668">
            <a:off x="2067168" y="449458"/>
            <a:ext cx="271944" cy="600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226111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ערכת נושא Office">
    <a:dk1>
      <a:srgbClr val="000000"/>
    </a:dk1>
    <a:lt1>
      <a:srgbClr val="FFFFFF"/>
    </a:lt1>
    <a:dk2>
      <a:srgbClr val="A7A7A7"/>
    </a:dk2>
    <a:lt2>
      <a:srgbClr val="535353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1675</TotalTime>
  <Words>1562</Words>
  <Application>Microsoft Office PowerPoint</Application>
  <PresentationFormat>‫הצגה על המסך (16:9)</PresentationFormat>
  <Paragraphs>443</Paragraphs>
  <Slides>22</Slides>
  <Notes>22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22</vt:i4>
      </vt:variant>
    </vt:vector>
  </HeadingPairs>
  <TitlesOfParts>
    <vt:vector size="31" baseType="lpstr">
      <vt:lpstr>Calibri</vt:lpstr>
      <vt:lpstr>Arial</vt:lpstr>
      <vt:lpstr>Assistant SemiBold</vt:lpstr>
      <vt:lpstr>Assistant</vt:lpstr>
      <vt:lpstr>Gisha</vt:lpstr>
      <vt:lpstr>Assistant ExtraBold</vt:lpstr>
      <vt:lpstr>Quattrocento Sans</vt:lpstr>
      <vt:lpstr>ערכת נושא Office</vt:lpstr>
      <vt:lpstr>1_ערכת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Shiran Waldman</dc:creator>
  <cp:lastModifiedBy>ציפי לנקין</cp:lastModifiedBy>
  <cp:revision>104</cp:revision>
  <dcterms:modified xsi:type="dcterms:W3CDTF">2023-08-21T12:46:20Z</dcterms:modified>
</cp:coreProperties>
</file>