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4" r:id="rId4"/>
    <p:sldId id="282" r:id="rId5"/>
    <p:sldId id="299" r:id="rId6"/>
    <p:sldId id="300" r:id="rId7"/>
    <p:sldId id="301" r:id="rId8"/>
    <p:sldId id="287" r:id="rId9"/>
    <p:sldId id="302" r:id="rId10"/>
    <p:sldId id="303" r:id="rId11"/>
    <p:sldId id="271" r:id="rId12"/>
  </p:sldIdLst>
  <p:sldSz cx="9144000" cy="5143500" type="screen16x9"/>
  <p:notesSz cx="6858000" cy="9144000"/>
  <p:embeddedFontLst>
    <p:embeddedFont>
      <p:font typeface="Assistant" pitchFamily="2" charset="-79"/>
      <p:regular r:id="rId14"/>
      <p:bold r:id="rId15"/>
    </p:embeddedFont>
    <p:embeddedFont>
      <p:font typeface="Assistant ExtraBold" pitchFamily="2" charset="-79"/>
      <p:bold r:id="rId16"/>
    </p:embeddedFont>
    <p:embeddedFont>
      <p:font typeface="Assistant SemiBold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" panose="020B0604020202020204" charset="0"/>
      <p:regular r:id="rId23"/>
      <p:bold r:id="rId24"/>
    </p:embeddedFont>
    <p:embeddedFont>
      <p:font typeface="Quattrocento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752"/>
    <a:srgbClr val="00B0F0"/>
    <a:srgbClr val="FFC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61" autoAdjust="0"/>
  </p:normalViewPr>
  <p:slideViewPr>
    <p:cSldViewPr snapToGrid="0">
      <p:cViewPr varScale="1">
        <p:scale>
          <a:sx n="115" d="100"/>
          <a:sy n="115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למדנו את ארבע הבקרות שיש לבצע לצורך בדיקת שלמות הנתונים:</a:t>
            </a:r>
          </a:p>
          <a:p>
            <a:pPr marL="4572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6858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בקרה על סך השורות.</a:t>
            </a:r>
          </a:p>
          <a:p>
            <a:pPr marL="6858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בקרה על סך העמודות.</a:t>
            </a:r>
          </a:p>
          <a:p>
            <a:pPr marL="6858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בקרה שאין כפילויות בנתונים.</a:t>
            </a:r>
          </a:p>
          <a:p>
            <a:pPr marL="6858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בדיקת נתונים חסרים.</a:t>
            </a:r>
          </a:p>
          <a:p>
            <a:pPr marL="685800" lvl="0" indent="-1524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4572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כמו כן, יש לבצע את הבקרות לאחר שאנו כבר יודעים למה אנו מצפים לקבל בבקרות השונות.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073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כעת יש לבצע את התרגול שבחוברת האקסל "בדיקת שלמות נתונים – תרגול"</a:t>
            </a:r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בשיעור זה נלמד על סוג הבדיקה הראשון של נתונים מבין שלושה שעליהם נלמד: "בדיקת </a:t>
            </a:r>
            <a:r>
              <a:rPr lang="he-IL" b="1" dirty="0"/>
              <a:t>שלמות</a:t>
            </a:r>
            <a:r>
              <a:rPr lang="he-IL" dirty="0"/>
              <a:t> הנתונים"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בשני השיעורים הבאים נלמד על בדיקת </a:t>
            </a:r>
            <a:r>
              <a:rPr lang="he-IL" b="1" dirty="0"/>
              <a:t>טווח ערכים תקינים</a:t>
            </a:r>
            <a:r>
              <a:rPr lang="he-IL" dirty="0"/>
              <a:t> ועל בדיקת </a:t>
            </a:r>
            <a:r>
              <a:rPr lang="he-IL" b="1" dirty="0"/>
              <a:t>סבירות</a:t>
            </a:r>
            <a:r>
              <a:rPr lang="he-IL" dirty="0"/>
              <a:t> הנתונים.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2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בשקופית זו מפורטות ארבע הבקרות שנבצע במסגרת בדיקת שלמות הנתונים בטבלת נתונים.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לפני שנפרט כל בקרה, נלמד בשקופית הבאה עיקרון חשוב בבקרה ובבדיקה של נתונים המסייע רבות באיתור חריגות ותקלות.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91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מילת המפתח בבדיקות נתונים היא "צפי".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כלומר, מנתחי נתונים יצפו לקבל מידע מסוים ובאופן מסוים (פעמים רבות זו תהיה ציפייה להערכה של סדרי גודל,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לדוגמה, בקניון אנו צופים שיעברו ביום סדר גודל של 10,000 איש. אם נקבל נתון שעברו בקניון רק חמישה אנשים זה יעלה תהיות).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 אם יהיו פערים בין הציפייה שלהם למה שהתקבל תידלק "נורת התראה" ותזהיר כי משהו איננו תקין בנתונים או בתהליך הנתונים.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נחזור כעת לארבע הבקרות שנבצע בתהליך בדיקות שלמות הנתונים על מידע המתקבל באופן טבלאי (כלומר טבלה של נתונים בעלת עמודות ושורות) וכיצד הצפי מסייע לנו לבדוק אותם.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1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כאמור, מילת המפתח בבדיקות היא "צפי",  וכעת נסביר זאת בעזרת דוגמה לבדיקה הראשונה שנבצע בנושא שלמות הנתונים על טבלת נתונים: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הבדיקה הראשונה שנבצע היא בדיקה שסך השורות שציפינו לקבל (מפעולת אחזור נתונים) הוא אכן סך השורות שהתקבלו.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למשל, הורדנו טבלה מאתר ממשלתי, ובאתר הזה מצוין שהטבלה כוללת 10,561 רשומות (שורות נתונים). לכן, כשנפתח את הטבלה לאחר שהורדנו אותה למחשב האישי  נצפה לספור 10,561 רשומות.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כל פער, ואף של רשומה אחת, יגרום לנו להרגיש לא נוח עם הטבלה שהורדנו.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מספר שורות השונה (חוסר/עודף) מ-10,561 שורות עלול להיגרם בשל תקלה טכנית בהורדת הנתונים כמו בעיית תקשורת.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סיבה נוספת עשויה להיות שהטבלה שהורדנו אינה טבלה עדכנית שאולי נמצאת במקום אחר באתר הממשלתי.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424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טבלה היא אוסף נתונים המסודרים בשורות ובעמודות (שני ממדים) ולכן, בדומה לבקרה של סך השורות, נבצע בקרה גם על סך העמודות בטבלה לצורך בדיקה שלמה של שלמותה.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גם כאן נרצה לקבל את סך העמודות שאנו מצפים לקבל בטבלה.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לדוגמה, ברשימת התלמידים בבית הספר "שאול" יש 7 עמודות: "שם פרטי" , "שם משפחה", "תעודת זהות", "כתובת", "כיתה", "גיל" , "מגמה".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מורה בבית ספר זה קיבל לידיו רשימת תלמידים שכוללת 6 עמודות בלבד – המורה מיהר למזכירות והתריע על פער העמודות שקיבל, והמזכירה הדפיסה לו רשימה מעודכנת שכוללת את כל 7 העמודות.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במקרה אחר המורה קיבל לידיו טבלה שכוללת 8 עמודות - 7 העמודות המצופות + עמודה נוספת - "מצב סוציו-אקונומי", המציגה את המצב הכלכלי בבית משפחתו של התלמיד.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מה יעשה המורה במקרה זה?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תשובה: המורה יכול להתעלם מעמודה זו כי אינו זקוק לה.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2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יש לשים לב ששתי הבקרות הראשונות יצאו תקינות, אך עדיין יש בעיה בשלמות הנתונים!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זה עלול להתרחש כשיש לנו כפילות בנתונים.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כפילות יכולה להיות בשורות ו/או בעמודות.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06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בצד ימין יש טבלת נתונים ובה שורה שחוזרת פעמיים, והיא דוגמה לכפילות של נתונים בשורות הטבלה.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בצד שמאל יש טבלה ובה דוגמה לכפילות נתונים של עמודה.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לדוגמה, נניח שהיינו מצפים לקבל 3 שורות של נתונים בטבלה הימנית – האם אכן קיבלנו שלוש שורות של נתונים?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התשובה היא לא. קיבלנו רק שתי שורות של נתונים ועוד שורה נוספת כפולה שלא מייצרת שום מידע חדש שלא היה נתון בשתי השורות הקודמות.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דוגמה נוספת, נניח שהיינו מצפים לקבל שלוש עמודות של נתונים והתקבלה הטבלה השמאלית. האם אכן קיבלנו שלוש עמודות של נתונים כפי שציפינו לקבל?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התשובה היא לא. עמודת שם המשפחה השמאלית היא עמודה כפולה שלא מכילה שום מידע חדש שאיננו נמצא בשתי העמודות הימניות בטבלה זו.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b="1" dirty="0"/>
              <a:t>כפילות הנתונים היא בקרה חשובה ביותר. אי איתור וטיפול בכפילות נתונים עלול להטות את תוצאות המחקר!</a:t>
            </a: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נראה זאת בתרגול של שיעור זה.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69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שלוש הבקרות עשויות להיות תקינות, ועדיין הנתונים לא יהיו שלמים. הדבר עלול לקרות במקרה של נתונים חסרים.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יש לאבחן נתונים חסרים לפי שני תרחישים שונים: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א. חוסר בנתון או נתונים שהוא מצב תקין. לדוגמה, בוצע סקר טלפוני ונאספו בו נתונים על שביעות רצון לקוחות מתאגיד המים של העיר שבה הם גרים.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לצורך סקר זה בוצעו 2,500 שיחות טלפון, ומתוכן 500 לא נענו. לכן המידע על 500 שיחות אלה לא מולא ונשארו בו ערכים ריקים.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ב. חסרים נתונים, אך זהו מצב </a:t>
            </a:r>
            <a:r>
              <a:rPr lang="he-IL" b="1" dirty="0"/>
              <a:t>לא תקין</a:t>
            </a:r>
            <a:r>
              <a:rPr lang="he-IL" dirty="0"/>
              <a:t>. לדוגמה, המורה ביקש להעביר אליו טבלה עם ציוני תלמידים, אך עקב תקלה טכנית חלק מהציונים לא התקבלו.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נלמד עוד על חשיבות זיהוי נכון של התרחיש וכיצד זיהוי זה משפיע על הטיפול בממצאים שנמצאו בבדיקות במסגרת הפרק הבא: טיפול בערכים חריגים.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59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7379493" y="56674"/>
            <a:ext cx="1637561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לבדיקות נתונים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7496735" y="445210"/>
            <a:ext cx="1451890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search/challenge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132420" y="1276313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337331" y="2036447"/>
            <a:ext cx="4108741" cy="18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02777"/>
              </a:lnSpc>
              <a:buClr>
                <a:srgbClr val="232752"/>
              </a:buClr>
              <a:buSzPts val="3600"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בדיקת שלמות נתונים</a:t>
            </a:r>
            <a:br>
              <a:rPr lang="en-US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ניקוי ואינטגרציה </a:t>
            </a:r>
          </a:p>
          <a:p>
            <a:pPr lvl="0" algn="r" rtl="1">
              <a:lnSpc>
                <a:spcPct val="102777"/>
              </a:lnSpc>
              <a:buClr>
                <a:srgbClr val="232752"/>
              </a:buClr>
              <a:buSzPts val="3600"/>
            </a:pP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 נתונים</a:t>
            </a:r>
            <a:endParaRPr lang="he-IL" sz="1200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8274218-06FC-4EAC-9E0D-A40FE1A01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51" y="931024"/>
            <a:ext cx="4045291" cy="33510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Google Shape;118;p3">
            <a:extLst>
              <a:ext uri="{FF2B5EF4-FFF2-40B4-BE49-F238E27FC236}">
                <a16:creationId xmlns:a16="http://schemas.microsoft.com/office/drawing/2014/main" id="{9D36D0F9-5F41-46A2-98FE-84EF889C152B}"/>
              </a:ext>
            </a:extLst>
          </p:cNvPr>
          <p:cNvSpPr/>
          <p:nvPr/>
        </p:nvSpPr>
        <p:spPr>
          <a:xfrm>
            <a:off x="1349366" y="1363286"/>
            <a:ext cx="953266" cy="953265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2;p3">
            <a:extLst>
              <a:ext uri="{FF2B5EF4-FFF2-40B4-BE49-F238E27FC236}">
                <a16:creationId xmlns:a16="http://schemas.microsoft.com/office/drawing/2014/main" id="{2AD599B0-E3A5-45C3-AC25-344AF3AADC26}"/>
              </a:ext>
            </a:extLst>
          </p:cNvPr>
          <p:cNvSpPr/>
          <p:nvPr/>
        </p:nvSpPr>
        <p:spPr>
          <a:xfrm>
            <a:off x="3177263" y="1363286"/>
            <a:ext cx="953266" cy="9532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3;p3">
            <a:extLst>
              <a:ext uri="{FF2B5EF4-FFF2-40B4-BE49-F238E27FC236}">
                <a16:creationId xmlns:a16="http://schemas.microsoft.com/office/drawing/2014/main" id="{15F63F7A-1ED2-4FD1-B910-B39BA062C007}"/>
              </a:ext>
            </a:extLst>
          </p:cNvPr>
          <p:cNvSpPr/>
          <p:nvPr/>
        </p:nvSpPr>
        <p:spPr>
          <a:xfrm>
            <a:off x="3380419" y="1566441"/>
            <a:ext cx="546955" cy="5469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4;p3">
            <a:extLst>
              <a:ext uri="{FF2B5EF4-FFF2-40B4-BE49-F238E27FC236}">
                <a16:creationId xmlns:a16="http://schemas.microsoft.com/office/drawing/2014/main" id="{C569C494-2249-4DC4-BFE8-8D5A2A79F504}"/>
              </a:ext>
            </a:extLst>
          </p:cNvPr>
          <p:cNvSpPr/>
          <p:nvPr/>
        </p:nvSpPr>
        <p:spPr>
          <a:xfrm>
            <a:off x="2872530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5;p3">
            <a:extLst>
              <a:ext uri="{FF2B5EF4-FFF2-40B4-BE49-F238E27FC236}">
                <a16:creationId xmlns:a16="http://schemas.microsoft.com/office/drawing/2014/main" id="{FA05A9A5-9ABA-4D3C-A382-0B9C9EA48BE7}"/>
              </a:ext>
            </a:extLst>
          </p:cNvPr>
          <p:cNvSpPr txBox="1"/>
          <p:nvPr/>
        </p:nvSpPr>
        <p:spPr>
          <a:xfrm>
            <a:off x="2872530" y="2613471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iw-IL" sz="2200" b="1" dirty="0">
                <a:solidFill>
                  <a:srgbClr val="00B0F0"/>
                </a:solidFill>
                <a:latin typeface="Assistant" pitchFamily="2" charset="-79"/>
                <a:cs typeface="Assistant" pitchFamily="2" charset="-79"/>
                <a:sym typeface="Calibri"/>
              </a:rPr>
              <a:t>כפילויות</a:t>
            </a:r>
            <a:endParaRPr sz="2200" b="1" dirty="0">
              <a:solidFill>
                <a:srgbClr val="00B0F0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iw-IL" sz="1600" b="0" i="0" u="none" strike="noStrike" cap="none" dirty="0">
                <a:solidFill>
                  <a:srgbClr val="00B0F0"/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שורות /</a:t>
            </a:r>
            <a:r>
              <a:rPr lang="he-IL" sz="1600" b="0" i="0" u="none" strike="noStrike" cap="none" dirty="0">
                <a:solidFill>
                  <a:srgbClr val="00B0F0"/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 </a:t>
            </a:r>
            <a:r>
              <a:rPr lang="iw-IL" sz="1600" b="0" i="0" u="none" strike="noStrike" cap="none" dirty="0">
                <a:solidFill>
                  <a:srgbClr val="00B0F0"/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עמודות עם נתונים כפולים </a:t>
            </a:r>
            <a:endParaRPr sz="1600" b="0" i="0" u="none" strike="noStrike" cap="none" dirty="0">
              <a:solidFill>
                <a:srgbClr val="00B0F0"/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sp>
        <p:nvSpPr>
          <p:cNvPr id="16" name="Google Shape;126;p3">
            <a:extLst>
              <a:ext uri="{FF2B5EF4-FFF2-40B4-BE49-F238E27FC236}">
                <a16:creationId xmlns:a16="http://schemas.microsoft.com/office/drawing/2014/main" id="{6C2B167A-93A0-4E08-BD5F-E157FAD6DF58}"/>
              </a:ext>
            </a:extLst>
          </p:cNvPr>
          <p:cNvSpPr/>
          <p:nvPr/>
        </p:nvSpPr>
        <p:spPr>
          <a:xfrm>
            <a:off x="5013472" y="1363286"/>
            <a:ext cx="953266" cy="953265"/>
          </a:xfrm>
          <a:prstGeom prst="ellipse">
            <a:avLst/>
          </a:prstGeom>
          <a:solidFill>
            <a:srgbClr val="FFC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28;p3">
            <a:extLst>
              <a:ext uri="{FF2B5EF4-FFF2-40B4-BE49-F238E27FC236}">
                <a16:creationId xmlns:a16="http://schemas.microsoft.com/office/drawing/2014/main" id="{9CCC5590-CC06-4F6D-82E1-0A1B4A4328DA}"/>
              </a:ext>
            </a:extLst>
          </p:cNvPr>
          <p:cNvSpPr/>
          <p:nvPr/>
        </p:nvSpPr>
        <p:spPr>
          <a:xfrm>
            <a:off x="4708739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29;p3">
            <a:extLst>
              <a:ext uri="{FF2B5EF4-FFF2-40B4-BE49-F238E27FC236}">
                <a16:creationId xmlns:a16="http://schemas.microsoft.com/office/drawing/2014/main" id="{D9F596BC-F994-42BD-B7AE-1432FB0F3547}"/>
              </a:ext>
            </a:extLst>
          </p:cNvPr>
          <p:cNvSpPr txBox="1"/>
          <p:nvPr/>
        </p:nvSpPr>
        <p:spPr>
          <a:xfrm>
            <a:off x="4708739" y="2591493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1">
              <a:buClr>
                <a:srgbClr val="BF9000"/>
              </a:buClr>
              <a:buSzPts val="2800"/>
            </a:pPr>
            <a:r>
              <a:rPr lang="iw-IL" sz="2200" b="1" dirty="0">
                <a:solidFill>
                  <a:srgbClr val="FFCF3F"/>
                </a:solidFill>
                <a:latin typeface="Assistant" pitchFamily="2" charset="-79"/>
                <a:cs typeface="Assistant" pitchFamily="2" charset="-79"/>
                <a:sym typeface="Calibri"/>
              </a:rPr>
              <a:t>סך העמודות</a:t>
            </a:r>
            <a:endParaRPr sz="2200" b="1" dirty="0">
              <a:solidFill>
                <a:srgbClr val="FFCF3F"/>
              </a:solidFill>
              <a:latin typeface="Assistant" pitchFamily="2" charset="-79"/>
              <a:cs typeface="Assistant" pitchFamily="2" charset="-79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rgbClr val="FFCF3F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rgbClr val="FFCF3F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העמודות הצפוי להתקבל</a:t>
            </a:r>
            <a:endParaRPr sz="1600" b="0" i="0" u="none" strike="noStrike" cap="none" dirty="0">
              <a:solidFill>
                <a:srgbClr val="FFCF3F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0" name="Google Shape;130;p3">
            <a:extLst>
              <a:ext uri="{FF2B5EF4-FFF2-40B4-BE49-F238E27FC236}">
                <a16:creationId xmlns:a16="http://schemas.microsoft.com/office/drawing/2014/main" id="{91546C61-5720-4681-B1D9-D6737AE5E999}"/>
              </a:ext>
            </a:extLst>
          </p:cNvPr>
          <p:cNvSpPr/>
          <p:nvPr/>
        </p:nvSpPr>
        <p:spPr>
          <a:xfrm>
            <a:off x="6849681" y="1363286"/>
            <a:ext cx="953266" cy="953265"/>
          </a:xfrm>
          <a:prstGeom prst="ellipse">
            <a:avLst/>
          </a:prstGeom>
          <a:solidFill>
            <a:srgbClr val="232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1;p3">
            <a:extLst>
              <a:ext uri="{FF2B5EF4-FFF2-40B4-BE49-F238E27FC236}">
                <a16:creationId xmlns:a16="http://schemas.microsoft.com/office/drawing/2014/main" id="{F14634A4-487E-429E-B90A-F7BCA8E6918F}"/>
              </a:ext>
            </a:extLst>
          </p:cNvPr>
          <p:cNvSpPr/>
          <p:nvPr/>
        </p:nvSpPr>
        <p:spPr>
          <a:xfrm>
            <a:off x="7052836" y="1566441"/>
            <a:ext cx="546955" cy="5469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157DAD11-ECE4-4998-9A0D-6E7919F82DBF}"/>
              </a:ext>
            </a:extLst>
          </p:cNvPr>
          <p:cNvSpPr/>
          <p:nvPr/>
        </p:nvSpPr>
        <p:spPr>
          <a:xfrm>
            <a:off x="6544948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3;p3">
            <a:extLst>
              <a:ext uri="{FF2B5EF4-FFF2-40B4-BE49-F238E27FC236}">
                <a16:creationId xmlns:a16="http://schemas.microsoft.com/office/drawing/2014/main" id="{E4A42FD6-77EE-4030-A761-24D4E0610F8A}"/>
              </a:ext>
            </a:extLst>
          </p:cNvPr>
          <p:cNvSpPr txBox="1"/>
          <p:nvPr/>
        </p:nvSpPr>
        <p:spPr>
          <a:xfrm>
            <a:off x="6650182" y="2613470"/>
            <a:ext cx="1457497" cy="95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Gill Sans"/>
              <a:buNone/>
            </a:pPr>
            <a:r>
              <a:rPr lang="iw-IL" sz="22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ll Sans"/>
                <a:cs typeface="Assistant" pitchFamily="2" charset="-79"/>
                <a:sym typeface="Gill Sans"/>
              </a:rPr>
              <a:t>סך השורות</a:t>
            </a:r>
            <a:endParaRPr sz="2200" b="1" i="0" u="none" strike="noStrike" cap="none" dirty="0">
              <a:solidFill>
                <a:srgbClr val="232752"/>
              </a:solidFill>
              <a:latin typeface="Assistant" pitchFamily="2" charset="-79"/>
              <a:ea typeface="Gill Sans"/>
              <a:cs typeface="Assistant" pitchFamily="2" charset="-79"/>
              <a:sym typeface="Gill Sans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השורות הצפוי להתקבל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5" name="Google Shape;125;p3">
            <a:extLst>
              <a:ext uri="{FF2B5EF4-FFF2-40B4-BE49-F238E27FC236}">
                <a16:creationId xmlns:a16="http://schemas.microsoft.com/office/drawing/2014/main" id="{34E42E0A-6D17-4D12-AB5A-8CA7559C9BAC}"/>
              </a:ext>
            </a:extLst>
          </p:cNvPr>
          <p:cNvSpPr txBox="1"/>
          <p:nvPr/>
        </p:nvSpPr>
        <p:spPr>
          <a:xfrm>
            <a:off x="1052043" y="2613471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he-IL" sz="2200" b="1" dirty="0">
                <a:solidFill>
                  <a:srgbClr val="00B0F0">
                    <a:alpha val="50000"/>
                  </a:srgbClr>
                </a:solidFill>
                <a:latin typeface="Assistant" pitchFamily="2" charset="-79"/>
                <a:cs typeface="Assistant" pitchFamily="2" charset="-79"/>
                <a:sym typeface="Calibri"/>
              </a:rPr>
              <a:t>נתונים חסרים</a:t>
            </a:r>
            <a:endParaRPr sz="2200" b="1" dirty="0">
              <a:solidFill>
                <a:srgbClr val="00B0F0">
                  <a:alpha val="50000"/>
                </a:srgbClr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he-IL" sz="1600" b="0" i="0" u="none" strike="noStrike" cap="none" dirty="0">
                <a:solidFill>
                  <a:srgbClr val="00B0F0">
                    <a:alpha val="50000"/>
                  </a:srgb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ערכים ריקים</a:t>
            </a:r>
            <a:endParaRPr sz="1600" b="0" i="0" u="none" strike="noStrike" cap="none" dirty="0">
              <a:solidFill>
                <a:srgbClr val="00B0F0">
                  <a:alpha val="50000"/>
                </a:srgbClr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1F5EB2C4-486E-499B-8C48-F76E7D8DB006}"/>
              </a:ext>
            </a:extLst>
          </p:cNvPr>
          <p:cNvGrpSpPr/>
          <p:nvPr/>
        </p:nvGrpSpPr>
        <p:grpSpPr>
          <a:xfrm>
            <a:off x="5291349" y="1629295"/>
            <a:ext cx="404601" cy="390697"/>
            <a:chOff x="5291349" y="1629295"/>
            <a:chExt cx="404601" cy="390697"/>
          </a:xfrm>
        </p:grpSpPr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EAC80519-A031-482D-AC9F-D3EE748CCFC4}"/>
                </a:ext>
              </a:extLst>
            </p:cNvPr>
            <p:cNvCxnSpPr>
              <a:cxnSpLocks/>
            </p:cNvCxnSpPr>
            <p:nvPr/>
          </p:nvCxnSpPr>
          <p:spPr>
            <a:xfrm>
              <a:off x="5307224" y="1629295"/>
              <a:ext cx="0" cy="390697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59A15032-F985-4766-BF41-B434FC7B7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349" y="2019992"/>
              <a:ext cx="404601" cy="0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498D2C84-BD39-4EBE-A898-9D3548742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5791" y="1740530"/>
              <a:ext cx="50748" cy="186059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6D026099-934F-4CD1-BD0E-75F9CEBC5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1676232"/>
              <a:ext cx="59813" cy="177506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E7A46CC6-7CB6-4F66-8C49-D56B68C261D6}"/>
                </a:ext>
              </a:extLst>
            </p:cNvPr>
            <p:cNvCxnSpPr>
              <a:cxnSpLocks/>
            </p:cNvCxnSpPr>
            <p:nvPr/>
          </p:nvCxnSpPr>
          <p:spPr>
            <a:xfrm>
              <a:off x="5459797" y="1758142"/>
              <a:ext cx="115537" cy="74814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5127DE0E-424A-42E6-BC88-C396D8F48D80}"/>
                </a:ext>
              </a:extLst>
            </p:cNvPr>
            <p:cNvSpPr/>
            <p:nvPr/>
          </p:nvSpPr>
          <p:spPr>
            <a:xfrm>
              <a:off x="5359884" y="1907833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אליפסה 35">
              <a:extLst>
                <a:ext uri="{FF2B5EF4-FFF2-40B4-BE49-F238E27FC236}">
                  <a16:creationId xmlns:a16="http://schemas.microsoft.com/office/drawing/2014/main" id="{9A762713-C9D4-405A-A1E9-43CF4FD4C042}"/>
                </a:ext>
              </a:extLst>
            </p:cNvPr>
            <p:cNvSpPr/>
            <p:nvPr/>
          </p:nvSpPr>
          <p:spPr>
            <a:xfrm>
              <a:off x="5416842" y="1720152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E598BA13-4719-4BEB-9F88-925E20DE708C}"/>
                </a:ext>
              </a:extLst>
            </p:cNvPr>
            <p:cNvSpPr/>
            <p:nvPr/>
          </p:nvSpPr>
          <p:spPr>
            <a:xfrm>
              <a:off x="5535107" y="1794678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אליפסה 38">
              <a:extLst>
                <a:ext uri="{FF2B5EF4-FFF2-40B4-BE49-F238E27FC236}">
                  <a16:creationId xmlns:a16="http://schemas.microsoft.com/office/drawing/2014/main" id="{7575DD4B-441C-44C5-A427-AD08E1962561}"/>
                </a:ext>
              </a:extLst>
            </p:cNvPr>
            <p:cNvSpPr/>
            <p:nvPr/>
          </p:nvSpPr>
          <p:spPr>
            <a:xfrm>
              <a:off x="5591781" y="1644299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A969F920-8C69-4EF0-B946-A71F4E314B81}"/>
              </a:ext>
            </a:extLst>
          </p:cNvPr>
          <p:cNvGrpSpPr/>
          <p:nvPr/>
        </p:nvGrpSpPr>
        <p:grpSpPr>
          <a:xfrm>
            <a:off x="1552962" y="1575194"/>
            <a:ext cx="529449" cy="529449"/>
            <a:chOff x="1552962" y="1575194"/>
            <a:chExt cx="529449" cy="529449"/>
          </a:xfrm>
        </p:grpSpPr>
        <p:cxnSp>
          <p:nvCxnSpPr>
            <p:cNvPr id="57" name="מחבר ישר 56">
              <a:extLst>
                <a:ext uri="{FF2B5EF4-FFF2-40B4-BE49-F238E27FC236}">
                  <a16:creationId xmlns:a16="http://schemas.microsoft.com/office/drawing/2014/main" id="{2F70B7F8-F268-4A96-ADFA-93842AFA88B6}"/>
                </a:ext>
              </a:extLst>
            </p:cNvPr>
            <p:cNvCxnSpPr>
              <a:cxnSpLocks/>
            </p:cNvCxnSpPr>
            <p:nvPr/>
          </p:nvCxnSpPr>
          <p:spPr>
            <a:xfrm>
              <a:off x="1817687" y="1639466"/>
              <a:ext cx="0" cy="200451"/>
            </a:xfrm>
            <a:prstGeom prst="line">
              <a:avLst/>
            </a:prstGeom>
            <a:ln w="28575" cap="rnd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A48E34E7-A9FF-4A79-BB65-D0377764875A}"/>
                </a:ext>
              </a:extLst>
            </p:cNvPr>
            <p:cNvSpPr/>
            <p:nvPr/>
          </p:nvSpPr>
          <p:spPr>
            <a:xfrm>
              <a:off x="1782400" y="1799147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אליפסה 65">
              <a:extLst>
                <a:ext uri="{FF2B5EF4-FFF2-40B4-BE49-F238E27FC236}">
                  <a16:creationId xmlns:a16="http://schemas.microsoft.com/office/drawing/2014/main" id="{51234F5B-9915-4293-9E12-45311EC9E3AF}"/>
                </a:ext>
              </a:extLst>
            </p:cNvPr>
            <p:cNvSpPr/>
            <p:nvPr/>
          </p:nvSpPr>
          <p:spPr>
            <a:xfrm>
              <a:off x="1552962" y="1575194"/>
              <a:ext cx="529449" cy="529449"/>
            </a:xfrm>
            <a:prstGeom prst="ellips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1" name="מחבר ישר 70">
              <a:extLst>
                <a:ext uri="{FF2B5EF4-FFF2-40B4-BE49-F238E27FC236}">
                  <a16:creationId xmlns:a16="http://schemas.microsoft.com/office/drawing/2014/main" id="{1715CD82-7B0C-4B4B-8360-DC26B3A35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4500" y="1839917"/>
              <a:ext cx="106403" cy="105475"/>
            </a:xfrm>
            <a:prstGeom prst="line">
              <a:avLst/>
            </a:prstGeom>
            <a:ln w="28575" cap="rnd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9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78" name="Google Shape;278;p12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81" name="Google Shape;281;p12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528DD-E036-4D60-8217-6F8D06EEB7D9}"/>
              </a:ext>
            </a:extLst>
          </p:cNvPr>
          <p:cNvSpPr txBox="1"/>
          <p:nvPr/>
        </p:nvSpPr>
        <p:spPr>
          <a:xfrm>
            <a:off x="797368" y="4553065"/>
            <a:ext cx="6616931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https://pixabay.com/illustrations/search/challenge/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  <p:pic>
        <p:nvPicPr>
          <p:cNvPr id="11" name="Google Shape;213;p12" descr="G-STAT | LinkedIn">
            <a:extLst>
              <a:ext uri="{FF2B5EF4-FFF2-40B4-BE49-F238E27FC236}">
                <a16:creationId xmlns:a16="http://schemas.microsoft.com/office/drawing/2014/main" id="{3A3D1C5D-D862-4249-B6CA-5922895B27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39" name="Google Shape;74;p3" descr="Google Shape;91;p14">
            <a:extLst>
              <a:ext uri="{FF2B5EF4-FFF2-40B4-BE49-F238E27FC236}">
                <a16:creationId xmlns:a16="http://schemas.microsoft.com/office/drawing/2014/main" id="{6D50657B-B873-4721-A2B7-FA7BFD14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75;p3">
            <a:extLst>
              <a:ext uri="{FF2B5EF4-FFF2-40B4-BE49-F238E27FC236}">
                <a16:creationId xmlns:a16="http://schemas.microsoft.com/office/drawing/2014/main" id="{E45E6935-DAD5-45D6-BF3E-2AEE51EAC61B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76;p3" descr="Google Shape;136;p15">
            <a:extLst>
              <a:ext uri="{FF2B5EF4-FFF2-40B4-BE49-F238E27FC236}">
                <a16:creationId xmlns:a16="http://schemas.microsoft.com/office/drawing/2014/main" id="{F4E2E4F6-15A6-4B8C-85F8-532A46A83D1A}"/>
              </a:ext>
            </a:extLst>
          </p:cNvPr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7;p3" descr="Google Shape;137;p15">
            <a:extLst>
              <a:ext uri="{FF2B5EF4-FFF2-40B4-BE49-F238E27FC236}">
                <a16:creationId xmlns:a16="http://schemas.microsoft.com/office/drawing/2014/main" id="{2C4BFA59-0457-46E5-8565-19F6F4E38833}"/>
              </a:ext>
            </a:extLst>
          </p:cNvPr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3">
            <a:extLst>
              <a:ext uri="{FF2B5EF4-FFF2-40B4-BE49-F238E27FC236}">
                <a16:creationId xmlns:a16="http://schemas.microsoft.com/office/drawing/2014/main" id="{B256008D-F1F8-4653-A1FF-A9A0FE96E83C}"/>
              </a:ext>
            </a:extLst>
          </p:cNvPr>
          <p:cNvSpPr txBox="1"/>
          <p:nvPr/>
        </p:nvSpPr>
        <p:spPr>
          <a:xfrm>
            <a:off x="4066147" y="2313521"/>
            <a:ext cx="1093800" cy="5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 dirty="0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</a:t>
            </a:r>
            <a:endParaRPr lang="he-IL" sz="1200" b="0" i="0" u="none" strike="noStrike" cap="none" dirty="0">
              <a:solidFill>
                <a:srgbClr val="CDCDCD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he-IL" sz="1200" dirty="0">
                <a:solidFill>
                  <a:srgbClr val="CDCDCD"/>
                </a:solidFill>
                <a:latin typeface="Assistant ExtraBold"/>
                <a:cs typeface="Assistant ExtraBold"/>
                <a:sym typeface="Assistant ExtraBold"/>
              </a:rPr>
              <a:t>וניהול ידע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9;p3">
            <a:extLst>
              <a:ext uri="{FF2B5EF4-FFF2-40B4-BE49-F238E27FC236}">
                <a16:creationId xmlns:a16="http://schemas.microsoft.com/office/drawing/2014/main" id="{6F7C4DB4-704B-437F-BA88-02E2582A1FF3}"/>
              </a:ext>
            </a:extLst>
          </p:cNvPr>
          <p:cNvSpPr/>
          <p:nvPr/>
        </p:nvSpPr>
        <p:spPr>
          <a:xfrm>
            <a:off x="1533150" y="889065"/>
            <a:ext cx="6077700" cy="3154500"/>
          </a:xfrm>
          <a:prstGeom prst="ellipse">
            <a:avLst/>
          </a:prstGeom>
          <a:noFill/>
          <a:ln w="19050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5" name="Google Shape;80;p3" descr="Google Shape;108;p15">
            <a:extLst>
              <a:ext uri="{FF2B5EF4-FFF2-40B4-BE49-F238E27FC236}">
                <a16:creationId xmlns:a16="http://schemas.microsoft.com/office/drawing/2014/main" id="{B3AC733E-42D1-44EC-BAAA-44E3122DB9DA}"/>
              </a:ext>
            </a:extLst>
          </p:cNvPr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SzPts val="1400"/>
            </a:pPr>
            <a:endParaRPr>
              <a:latin typeface="Assistant"/>
              <a:cs typeface="Assistant"/>
              <a:sym typeface="Assistant"/>
            </a:endParaRPr>
          </a:p>
        </p:txBody>
      </p:sp>
      <p:sp>
        <p:nvSpPr>
          <p:cNvPr id="53" name="Google Shape;85;p3">
            <a:extLst>
              <a:ext uri="{FF2B5EF4-FFF2-40B4-BE49-F238E27FC236}">
                <a16:creationId xmlns:a16="http://schemas.microsoft.com/office/drawing/2014/main" id="{6769758C-6D1D-4A73-8BFE-B64F119ECF2E}"/>
              </a:ext>
            </a:extLst>
          </p:cNvPr>
          <p:cNvSpPr/>
          <p:nvPr/>
        </p:nvSpPr>
        <p:spPr>
          <a:xfrm>
            <a:off x="6867260" y="1861259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86;p3">
            <a:extLst>
              <a:ext uri="{FF2B5EF4-FFF2-40B4-BE49-F238E27FC236}">
                <a16:creationId xmlns:a16="http://schemas.microsoft.com/office/drawing/2014/main" id="{2F144D64-3336-422E-96E4-81C331851199}"/>
              </a:ext>
            </a:extLst>
          </p:cNvPr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87;p3">
            <a:extLst>
              <a:ext uri="{FF2B5EF4-FFF2-40B4-BE49-F238E27FC236}">
                <a16:creationId xmlns:a16="http://schemas.microsoft.com/office/drawing/2014/main" id="{36627861-2F7E-4385-80EB-CB429846A70C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88;p3">
            <a:extLst>
              <a:ext uri="{FF2B5EF4-FFF2-40B4-BE49-F238E27FC236}">
                <a16:creationId xmlns:a16="http://schemas.microsoft.com/office/drawing/2014/main" id="{C08D9483-5794-4D6B-A653-2C897B3C48C8}"/>
              </a:ext>
            </a:extLst>
          </p:cNvPr>
          <p:cNvSpPr/>
          <p:nvPr/>
        </p:nvSpPr>
        <p:spPr>
          <a:xfrm>
            <a:off x="976487" y="1911672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89;p3">
            <a:extLst>
              <a:ext uri="{FF2B5EF4-FFF2-40B4-BE49-F238E27FC236}">
                <a16:creationId xmlns:a16="http://schemas.microsoft.com/office/drawing/2014/main" id="{D54A50E4-117B-446F-8566-4A6615A6316B}"/>
              </a:ext>
            </a:extLst>
          </p:cNvPr>
          <p:cNvSpPr/>
          <p:nvPr/>
        </p:nvSpPr>
        <p:spPr>
          <a:xfrm>
            <a:off x="1504716" y="3047470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90;p3">
            <a:extLst>
              <a:ext uri="{FF2B5EF4-FFF2-40B4-BE49-F238E27FC236}">
                <a16:creationId xmlns:a16="http://schemas.microsoft.com/office/drawing/2014/main" id="{1D6789DA-9131-43C8-A502-FEFC5F5BE1BA}"/>
              </a:ext>
            </a:extLst>
          </p:cNvPr>
          <p:cNvSpPr/>
          <p:nvPr/>
        </p:nvSpPr>
        <p:spPr>
          <a:xfrm>
            <a:off x="3053440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9" name="Google Shape;91;p3" descr="Google Shape;130;p15">
            <a:extLst>
              <a:ext uri="{FF2B5EF4-FFF2-40B4-BE49-F238E27FC236}">
                <a16:creationId xmlns:a16="http://schemas.microsoft.com/office/drawing/2014/main" id="{04F07304-FC45-44D8-84EF-82B76FA33D3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7408302" y="2009536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92;p3" descr="Google Shape;131;p15">
            <a:extLst>
              <a:ext uri="{FF2B5EF4-FFF2-40B4-BE49-F238E27FC236}">
                <a16:creationId xmlns:a16="http://schemas.microsoft.com/office/drawing/2014/main" id="{A098A204-FA77-4D4C-B8FC-34EF308D5C96}"/>
              </a:ext>
            </a:extLst>
          </p:cNvPr>
          <p:cNvPicPr preferRelativeResize="0"/>
          <p:nvPr/>
        </p:nvPicPr>
        <p:blipFill rotWithShape="1">
          <a:blip r:embed="rId7">
            <a:alphaModFix amt="30000"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3;p3" descr="Google Shape;132;p15">
            <a:extLst>
              <a:ext uri="{FF2B5EF4-FFF2-40B4-BE49-F238E27FC236}">
                <a16:creationId xmlns:a16="http://schemas.microsoft.com/office/drawing/2014/main" id="{F3882C94-CAD1-4896-8C3D-982D2039E960}"/>
              </a:ext>
            </a:extLst>
          </p:cNvPr>
          <p:cNvPicPr preferRelativeResize="0"/>
          <p:nvPr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4;p3" descr="Google Shape;133;p15">
            <a:extLst>
              <a:ext uri="{FF2B5EF4-FFF2-40B4-BE49-F238E27FC236}">
                <a16:creationId xmlns:a16="http://schemas.microsoft.com/office/drawing/2014/main" id="{2605D778-A796-408C-BF8F-E5182DEF382A}"/>
              </a:ext>
            </a:extLst>
          </p:cNvPr>
          <p:cNvPicPr preferRelativeResize="0"/>
          <p:nvPr/>
        </p:nvPicPr>
        <p:blipFill rotWithShape="1">
          <a:blip r:embed="rId9">
            <a:alphaModFix amt="30000"/>
          </a:blip>
          <a:srcRect/>
          <a:stretch/>
        </p:blipFill>
        <p:spPr>
          <a:xfrm>
            <a:off x="1512503" y="2062400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10">
            <a:alphaModFix amt="30000"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7;p3" descr="תמונה 2">
            <a:extLst>
              <a:ext uri="{FF2B5EF4-FFF2-40B4-BE49-F238E27FC236}">
                <a16:creationId xmlns:a16="http://schemas.microsoft.com/office/drawing/2014/main" id="{3130510E-02E4-4B26-8546-E7EAFCCFDEB2}"/>
              </a:ext>
            </a:extLst>
          </p:cNvPr>
          <p:cNvPicPr preferRelativeResize="0"/>
          <p:nvPr/>
        </p:nvPicPr>
        <p:blipFill rotWithShape="1">
          <a:blip r:embed="rId11">
            <a:alphaModFix amt="30000"/>
          </a:blip>
          <a:srcRect/>
          <a:stretch/>
        </p:blipFill>
        <p:spPr>
          <a:xfrm>
            <a:off x="2019139" y="3195225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00;p3" descr="תמונה 169">
            <a:extLst>
              <a:ext uri="{FF2B5EF4-FFF2-40B4-BE49-F238E27FC236}">
                <a16:creationId xmlns:a16="http://schemas.microsoft.com/office/drawing/2014/main" id="{DAD305BF-7E9A-49EC-BD04-C9BAB1BF9057}"/>
              </a:ext>
            </a:extLst>
          </p:cNvPr>
          <p:cNvPicPr preferRelativeResize="0"/>
          <p:nvPr/>
        </p:nvPicPr>
        <p:blipFill rotWithShape="1">
          <a:blip r:embed="rId12">
            <a:alphaModFix amt="30415"/>
          </a:blip>
          <a:srcRect/>
          <a:stretch/>
        </p:blipFill>
        <p:spPr>
          <a:xfrm>
            <a:off x="3572795" y="3841190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103;p3">
            <a:extLst>
              <a:ext uri="{FF2B5EF4-FFF2-40B4-BE49-F238E27FC236}">
                <a16:creationId xmlns:a16="http://schemas.microsoft.com/office/drawing/2014/main" id="{2A62203C-883A-47EB-AFE1-5A1FB3ACC7C9}"/>
              </a:ext>
            </a:extLst>
          </p:cNvPr>
          <p:cNvSpPr txBox="1"/>
          <p:nvPr/>
        </p:nvSpPr>
        <p:spPr>
          <a:xfrm>
            <a:off x="7016115" y="2247364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9" name="Google Shape;104;p3">
            <a:extLst>
              <a:ext uri="{FF2B5EF4-FFF2-40B4-BE49-F238E27FC236}">
                <a16:creationId xmlns:a16="http://schemas.microsoft.com/office/drawing/2014/main" id="{E40F50FB-596A-481E-8B5A-5CCB85A8E304}"/>
              </a:ext>
            </a:extLst>
          </p:cNvPr>
          <p:cNvSpPr txBox="1"/>
          <p:nvPr/>
        </p:nvSpPr>
        <p:spPr>
          <a:xfrm>
            <a:off x="5786061" y="1201527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איתור וזיהוי </a:t>
            </a:r>
            <a:b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מקורות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rgbClr val="B7B7B7"/>
              </a:buClr>
              <a:buSzPts val="1050"/>
              <a:buFont typeface="Assistant"/>
              <a:buNone/>
              <a:defRPr sz="1050" b="1">
                <a:solidFill>
                  <a:srgbClr val="B7B7B7"/>
                </a:solidFill>
                <a:latin typeface="Assistant"/>
                <a:ea typeface="Assistant"/>
                <a:cs typeface="Assistant"/>
              </a:defRPr>
            </a:lvl1pPr>
          </a:lstStyle>
          <a:p>
            <a:r>
              <a:rPr lang="iw-IL" dirty="0">
                <a:sym typeface="Assistant"/>
              </a:rPr>
              <a:t>הגדרת הבעיה</a:t>
            </a:r>
            <a:endParaRPr dirty="0">
              <a:sym typeface="Assistant"/>
            </a:endParaRPr>
          </a:p>
        </p:txBody>
      </p:sp>
      <p:sp>
        <p:nvSpPr>
          <p:cNvPr id="71" name="Google Shape;106;p3">
            <a:extLst>
              <a:ext uri="{FF2B5EF4-FFF2-40B4-BE49-F238E27FC236}">
                <a16:creationId xmlns:a16="http://schemas.microsoft.com/office/drawing/2014/main" id="{36A87F28-ADB3-4DEF-99E0-F6A4183707B0}"/>
              </a:ext>
            </a:extLst>
          </p:cNvPr>
          <p:cNvSpPr txBox="1"/>
          <p:nvPr/>
        </p:nvSpPr>
        <p:spPr>
          <a:xfrm>
            <a:off x="2313776" y="131947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r>
              <a:rPr lang="he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 וניהול ידע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107;p3">
            <a:extLst>
              <a:ext uri="{FF2B5EF4-FFF2-40B4-BE49-F238E27FC236}">
                <a16:creationId xmlns:a16="http://schemas.microsoft.com/office/drawing/2014/main" id="{3D2C763F-4025-4C2D-B44B-A89A018F5C1E}"/>
              </a:ext>
            </a:extLst>
          </p:cNvPr>
          <p:cNvSpPr txBox="1"/>
          <p:nvPr/>
        </p:nvSpPr>
        <p:spPr>
          <a:xfrm>
            <a:off x="1125294" y="2359703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108;p3">
            <a:extLst>
              <a:ext uri="{FF2B5EF4-FFF2-40B4-BE49-F238E27FC236}">
                <a16:creationId xmlns:a16="http://schemas.microsoft.com/office/drawing/2014/main" id="{20394538-CCBC-44A5-9CDC-C441E9E21589}"/>
              </a:ext>
            </a:extLst>
          </p:cNvPr>
          <p:cNvSpPr txBox="1"/>
          <p:nvPr/>
        </p:nvSpPr>
        <p:spPr>
          <a:xfrm>
            <a:off x="1653523" y="350582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4" name="Google Shape;109;p3">
            <a:extLst>
              <a:ext uri="{FF2B5EF4-FFF2-40B4-BE49-F238E27FC236}">
                <a16:creationId xmlns:a16="http://schemas.microsoft.com/office/drawing/2014/main" id="{5B6C8ADF-5576-4ADF-A414-B0520C37F7B0}"/>
              </a:ext>
            </a:extLst>
          </p:cNvPr>
          <p:cNvSpPr txBox="1"/>
          <p:nvPr/>
        </p:nvSpPr>
        <p:spPr>
          <a:xfrm>
            <a:off x="3046723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" name="Google Shape;90;p3">
            <a:extLst>
              <a:ext uri="{FF2B5EF4-FFF2-40B4-BE49-F238E27FC236}">
                <a16:creationId xmlns:a16="http://schemas.microsoft.com/office/drawing/2014/main" id="{1F737589-0D09-4259-A9AE-A1A08CA88D70}"/>
              </a:ext>
            </a:extLst>
          </p:cNvPr>
          <p:cNvSpPr/>
          <p:nvPr/>
        </p:nvSpPr>
        <p:spPr>
          <a:xfrm>
            <a:off x="4795811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6" name="Google Shape;100;p3">
            <a:extLst>
              <a:ext uri="{FF2B5EF4-FFF2-40B4-BE49-F238E27FC236}">
                <a16:creationId xmlns:a16="http://schemas.microsoft.com/office/drawing/2014/main" id="{E36F71CA-8093-42D0-B43A-B89BF0F86DFE}"/>
              </a:ext>
            </a:extLst>
          </p:cNvPr>
          <p:cNvPicPr preferRelativeResize="0"/>
          <p:nvPr/>
        </p:nvPicPr>
        <p:blipFill>
          <a:blip r:embed="rId13">
            <a:alphaModFix amt="30415"/>
          </a:blip>
          <a:stretch>
            <a:fillRect/>
          </a:stretch>
        </p:blipFill>
        <p:spPr>
          <a:xfrm>
            <a:off x="5315166" y="3846380"/>
            <a:ext cx="352663" cy="30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09;p3">
            <a:extLst>
              <a:ext uri="{FF2B5EF4-FFF2-40B4-BE49-F238E27FC236}">
                <a16:creationId xmlns:a16="http://schemas.microsoft.com/office/drawing/2014/main" id="{4C924E85-6349-48AD-A5DF-FDFE9792FDA2}"/>
              </a:ext>
            </a:extLst>
          </p:cNvPr>
          <p:cNvSpPr txBox="1"/>
          <p:nvPr/>
        </p:nvSpPr>
        <p:spPr>
          <a:xfrm>
            <a:off x="4789094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38;p2">
            <a:extLst>
              <a:ext uri="{FF2B5EF4-FFF2-40B4-BE49-F238E27FC236}">
                <a16:creationId xmlns:a16="http://schemas.microsoft.com/office/drawing/2014/main" id="{071848ED-E0A2-4AD2-8CA4-4F114F6DB24B}"/>
              </a:ext>
            </a:extLst>
          </p:cNvPr>
          <p:cNvSpPr/>
          <p:nvPr/>
        </p:nvSpPr>
        <p:spPr>
          <a:xfrm>
            <a:off x="6419141" y="302409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E0A31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6" name="Google Shape;40;p2" descr="Google Shape;74;p14">
            <a:extLst>
              <a:ext uri="{FF2B5EF4-FFF2-40B4-BE49-F238E27FC236}">
                <a16:creationId xmlns:a16="http://schemas.microsoft.com/office/drawing/2014/main" id="{76C4DAFF-0F39-4A38-A4D6-006104BE3CC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60037" y="3183712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49;p2">
            <a:extLst>
              <a:ext uri="{FF2B5EF4-FFF2-40B4-BE49-F238E27FC236}">
                <a16:creationId xmlns:a16="http://schemas.microsoft.com/office/drawing/2014/main" id="{ADE3D86A-8B94-48C8-AC34-5333180FB39F}"/>
              </a:ext>
            </a:extLst>
          </p:cNvPr>
          <p:cNvSpPr txBox="1"/>
          <p:nvPr/>
        </p:nvSpPr>
        <p:spPr>
          <a:xfrm>
            <a:off x="6567947" y="3433108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he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ניקוי ו</a:t>
            </a: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אינטגרציה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של נתונים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58107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Google Shape;118;p3">
            <a:extLst>
              <a:ext uri="{FF2B5EF4-FFF2-40B4-BE49-F238E27FC236}">
                <a16:creationId xmlns:a16="http://schemas.microsoft.com/office/drawing/2014/main" id="{9D36D0F9-5F41-46A2-98FE-84EF889C152B}"/>
              </a:ext>
            </a:extLst>
          </p:cNvPr>
          <p:cNvSpPr/>
          <p:nvPr/>
        </p:nvSpPr>
        <p:spPr>
          <a:xfrm>
            <a:off x="1349366" y="1363286"/>
            <a:ext cx="953266" cy="953265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2;p3">
            <a:extLst>
              <a:ext uri="{FF2B5EF4-FFF2-40B4-BE49-F238E27FC236}">
                <a16:creationId xmlns:a16="http://schemas.microsoft.com/office/drawing/2014/main" id="{2AD599B0-E3A5-45C3-AC25-344AF3AADC26}"/>
              </a:ext>
            </a:extLst>
          </p:cNvPr>
          <p:cNvSpPr/>
          <p:nvPr/>
        </p:nvSpPr>
        <p:spPr>
          <a:xfrm>
            <a:off x="3177263" y="1363286"/>
            <a:ext cx="953266" cy="9532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3;p3">
            <a:extLst>
              <a:ext uri="{FF2B5EF4-FFF2-40B4-BE49-F238E27FC236}">
                <a16:creationId xmlns:a16="http://schemas.microsoft.com/office/drawing/2014/main" id="{15F63F7A-1ED2-4FD1-B910-B39BA062C007}"/>
              </a:ext>
            </a:extLst>
          </p:cNvPr>
          <p:cNvSpPr/>
          <p:nvPr/>
        </p:nvSpPr>
        <p:spPr>
          <a:xfrm>
            <a:off x="3380419" y="1566441"/>
            <a:ext cx="546955" cy="5469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4;p3">
            <a:extLst>
              <a:ext uri="{FF2B5EF4-FFF2-40B4-BE49-F238E27FC236}">
                <a16:creationId xmlns:a16="http://schemas.microsoft.com/office/drawing/2014/main" id="{C569C494-2249-4DC4-BFE8-8D5A2A79F504}"/>
              </a:ext>
            </a:extLst>
          </p:cNvPr>
          <p:cNvSpPr/>
          <p:nvPr/>
        </p:nvSpPr>
        <p:spPr>
          <a:xfrm>
            <a:off x="2872530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5;p3">
            <a:extLst>
              <a:ext uri="{FF2B5EF4-FFF2-40B4-BE49-F238E27FC236}">
                <a16:creationId xmlns:a16="http://schemas.microsoft.com/office/drawing/2014/main" id="{FA05A9A5-9ABA-4D3C-A382-0B9C9EA48BE7}"/>
              </a:ext>
            </a:extLst>
          </p:cNvPr>
          <p:cNvSpPr txBox="1"/>
          <p:nvPr/>
        </p:nvSpPr>
        <p:spPr>
          <a:xfrm>
            <a:off x="2872530" y="2613471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iw-IL" sz="2200" b="1" dirty="0">
                <a:solidFill>
                  <a:srgbClr val="00B0F0"/>
                </a:solidFill>
                <a:latin typeface="Assistant" pitchFamily="2" charset="-79"/>
                <a:cs typeface="Assistant" pitchFamily="2" charset="-79"/>
                <a:sym typeface="Calibri"/>
              </a:rPr>
              <a:t>כפילויות</a:t>
            </a:r>
            <a:endParaRPr sz="2200" b="1" dirty="0">
              <a:solidFill>
                <a:srgbClr val="00B0F0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iw-IL" sz="1600" b="0" i="0" u="none" strike="noStrike" cap="none" dirty="0">
                <a:solidFill>
                  <a:srgbClr val="00B0F0"/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שורות /</a:t>
            </a:r>
            <a:r>
              <a:rPr lang="he-IL" sz="1600" b="0" i="0" u="none" strike="noStrike" cap="none" dirty="0">
                <a:solidFill>
                  <a:srgbClr val="00B0F0"/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 </a:t>
            </a:r>
            <a:r>
              <a:rPr lang="iw-IL" sz="1600" b="0" i="0" u="none" strike="noStrike" cap="none" dirty="0">
                <a:solidFill>
                  <a:srgbClr val="00B0F0"/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עמודות עם נתונים כפולים </a:t>
            </a:r>
            <a:endParaRPr sz="1600" b="0" i="0" u="none" strike="noStrike" cap="none" dirty="0">
              <a:solidFill>
                <a:srgbClr val="00B0F0"/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sp>
        <p:nvSpPr>
          <p:cNvPr id="16" name="Google Shape;126;p3">
            <a:extLst>
              <a:ext uri="{FF2B5EF4-FFF2-40B4-BE49-F238E27FC236}">
                <a16:creationId xmlns:a16="http://schemas.microsoft.com/office/drawing/2014/main" id="{6C2B167A-93A0-4E08-BD5F-E157FAD6DF58}"/>
              </a:ext>
            </a:extLst>
          </p:cNvPr>
          <p:cNvSpPr/>
          <p:nvPr/>
        </p:nvSpPr>
        <p:spPr>
          <a:xfrm>
            <a:off x="5013472" y="1363286"/>
            <a:ext cx="953266" cy="953265"/>
          </a:xfrm>
          <a:prstGeom prst="ellipse">
            <a:avLst/>
          </a:prstGeom>
          <a:solidFill>
            <a:srgbClr val="FFC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28;p3">
            <a:extLst>
              <a:ext uri="{FF2B5EF4-FFF2-40B4-BE49-F238E27FC236}">
                <a16:creationId xmlns:a16="http://schemas.microsoft.com/office/drawing/2014/main" id="{9CCC5590-CC06-4F6D-82E1-0A1B4A4328DA}"/>
              </a:ext>
            </a:extLst>
          </p:cNvPr>
          <p:cNvSpPr/>
          <p:nvPr/>
        </p:nvSpPr>
        <p:spPr>
          <a:xfrm>
            <a:off x="4708739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29;p3">
            <a:extLst>
              <a:ext uri="{FF2B5EF4-FFF2-40B4-BE49-F238E27FC236}">
                <a16:creationId xmlns:a16="http://schemas.microsoft.com/office/drawing/2014/main" id="{D9F596BC-F994-42BD-B7AE-1432FB0F3547}"/>
              </a:ext>
            </a:extLst>
          </p:cNvPr>
          <p:cNvSpPr txBox="1"/>
          <p:nvPr/>
        </p:nvSpPr>
        <p:spPr>
          <a:xfrm>
            <a:off x="4708739" y="2591493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1">
              <a:buClr>
                <a:srgbClr val="BF9000"/>
              </a:buClr>
              <a:buSzPts val="2800"/>
            </a:pPr>
            <a:r>
              <a:rPr lang="iw-IL" sz="2200" b="1" dirty="0">
                <a:solidFill>
                  <a:srgbClr val="FFCF3F"/>
                </a:solidFill>
                <a:latin typeface="Assistant" pitchFamily="2" charset="-79"/>
                <a:cs typeface="Assistant" pitchFamily="2" charset="-79"/>
                <a:sym typeface="Calibri"/>
              </a:rPr>
              <a:t>סך העמודות</a:t>
            </a:r>
            <a:endParaRPr sz="2200" b="1" dirty="0">
              <a:solidFill>
                <a:srgbClr val="FFCF3F"/>
              </a:solidFill>
              <a:latin typeface="Assistant" pitchFamily="2" charset="-79"/>
              <a:cs typeface="Assistant" pitchFamily="2" charset="-79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rgbClr val="FFCF3F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rgbClr val="FFCF3F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העמודות הצפוי להתקבל</a:t>
            </a:r>
            <a:endParaRPr sz="1600" b="0" i="0" u="none" strike="noStrike" cap="none" dirty="0">
              <a:solidFill>
                <a:srgbClr val="FFCF3F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0" name="Google Shape;130;p3">
            <a:extLst>
              <a:ext uri="{FF2B5EF4-FFF2-40B4-BE49-F238E27FC236}">
                <a16:creationId xmlns:a16="http://schemas.microsoft.com/office/drawing/2014/main" id="{91546C61-5720-4681-B1D9-D6737AE5E999}"/>
              </a:ext>
            </a:extLst>
          </p:cNvPr>
          <p:cNvSpPr/>
          <p:nvPr/>
        </p:nvSpPr>
        <p:spPr>
          <a:xfrm>
            <a:off x="6849681" y="1363286"/>
            <a:ext cx="953266" cy="953265"/>
          </a:xfrm>
          <a:prstGeom prst="ellipse">
            <a:avLst/>
          </a:prstGeom>
          <a:solidFill>
            <a:srgbClr val="232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1;p3">
            <a:extLst>
              <a:ext uri="{FF2B5EF4-FFF2-40B4-BE49-F238E27FC236}">
                <a16:creationId xmlns:a16="http://schemas.microsoft.com/office/drawing/2014/main" id="{F14634A4-487E-429E-B90A-F7BCA8E6918F}"/>
              </a:ext>
            </a:extLst>
          </p:cNvPr>
          <p:cNvSpPr/>
          <p:nvPr/>
        </p:nvSpPr>
        <p:spPr>
          <a:xfrm>
            <a:off x="7052836" y="1566441"/>
            <a:ext cx="546955" cy="5469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157DAD11-ECE4-4998-9A0D-6E7919F82DBF}"/>
              </a:ext>
            </a:extLst>
          </p:cNvPr>
          <p:cNvSpPr/>
          <p:nvPr/>
        </p:nvSpPr>
        <p:spPr>
          <a:xfrm>
            <a:off x="6544948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3;p3">
            <a:extLst>
              <a:ext uri="{FF2B5EF4-FFF2-40B4-BE49-F238E27FC236}">
                <a16:creationId xmlns:a16="http://schemas.microsoft.com/office/drawing/2014/main" id="{E4A42FD6-77EE-4030-A761-24D4E0610F8A}"/>
              </a:ext>
            </a:extLst>
          </p:cNvPr>
          <p:cNvSpPr txBox="1"/>
          <p:nvPr/>
        </p:nvSpPr>
        <p:spPr>
          <a:xfrm>
            <a:off x="6650182" y="2613470"/>
            <a:ext cx="1457497" cy="95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Gill Sans"/>
              <a:buNone/>
            </a:pPr>
            <a:r>
              <a:rPr lang="iw-IL" sz="22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ll Sans"/>
                <a:cs typeface="Assistant" pitchFamily="2" charset="-79"/>
                <a:sym typeface="Gill Sans"/>
              </a:rPr>
              <a:t>סך השורות</a:t>
            </a:r>
            <a:endParaRPr sz="2200" b="1" i="0" u="none" strike="noStrike" cap="none" dirty="0">
              <a:solidFill>
                <a:srgbClr val="232752"/>
              </a:solidFill>
              <a:latin typeface="Assistant" pitchFamily="2" charset="-79"/>
              <a:ea typeface="Gill Sans"/>
              <a:cs typeface="Assistant" pitchFamily="2" charset="-79"/>
              <a:sym typeface="Gill Sans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השורות הצפוי להתקבל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5" name="Google Shape;125;p3">
            <a:extLst>
              <a:ext uri="{FF2B5EF4-FFF2-40B4-BE49-F238E27FC236}">
                <a16:creationId xmlns:a16="http://schemas.microsoft.com/office/drawing/2014/main" id="{34E42E0A-6D17-4D12-AB5A-8CA7559C9BAC}"/>
              </a:ext>
            </a:extLst>
          </p:cNvPr>
          <p:cNvSpPr txBox="1"/>
          <p:nvPr/>
        </p:nvSpPr>
        <p:spPr>
          <a:xfrm>
            <a:off x="1052043" y="2613471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he-IL" sz="2200" b="1" dirty="0">
                <a:solidFill>
                  <a:srgbClr val="00B0F0">
                    <a:alpha val="50000"/>
                  </a:srgbClr>
                </a:solidFill>
                <a:latin typeface="Assistant" pitchFamily="2" charset="-79"/>
                <a:cs typeface="Assistant" pitchFamily="2" charset="-79"/>
                <a:sym typeface="Calibri"/>
              </a:rPr>
              <a:t>נתונים חסרים</a:t>
            </a:r>
            <a:endParaRPr sz="2200" b="1" dirty="0">
              <a:solidFill>
                <a:srgbClr val="00B0F0">
                  <a:alpha val="50000"/>
                </a:srgbClr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he-IL" sz="1600" b="0" i="0" u="none" strike="noStrike" cap="none" dirty="0">
                <a:solidFill>
                  <a:srgbClr val="00B0F0">
                    <a:alpha val="50000"/>
                  </a:srgb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ערכים ריקים</a:t>
            </a:r>
            <a:endParaRPr sz="1600" b="0" i="0" u="none" strike="noStrike" cap="none" dirty="0">
              <a:solidFill>
                <a:srgbClr val="00B0F0">
                  <a:alpha val="50000"/>
                </a:srgbClr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1F5EB2C4-486E-499B-8C48-F76E7D8DB006}"/>
              </a:ext>
            </a:extLst>
          </p:cNvPr>
          <p:cNvGrpSpPr/>
          <p:nvPr/>
        </p:nvGrpSpPr>
        <p:grpSpPr>
          <a:xfrm>
            <a:off x="5291349" y="1629295"/>
            <a:ext cx="404601" cy="390697"/>
            <a:chOff x="5291349" y="1629295"/>
            <a:chExt cx="404601" cy="390697"/>
          </a:xfrm>
        </p:grpSpPr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EAC80519-A031-482D-AC9F-D3EE748CCFC4}"/>
                </a:ext>
              </a:extLst>
            </p:cNvPr>
            <p:cNvCxnSpPr>
              <a:cxnSpLocks/>
            </p:cNvCxnSpPr>
            <p:nvPr/>
          </p:nvCxnSpPr>
          <p:spPr>
            <a:xfrm>
              <a:off x="5307224" y="1629295"/>
              <a:ext cx="0" cy="390697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59A15032-F985-4766-BF41-B434FC7B7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349" y="2019992"/>
              <a:ext cx="404601" cy="0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498D2C84-BD39-4EBE-A898-9D3548742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5791" y="1740530"/>
              <a:ext cx="50748" cy="186059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6D026099-934F-4CD1-BD0E-75F9CEBC5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1676232"/>
              <a:ext cx="59813" cy="177506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E7A46CC6-7CB6-4F66-8C49-D56B68C261D6}"/>
                </a:ext>
              </a:extLst>
            </p:cNvPr>
            <p:cNvCxnSpPr>
              <a:cxnSpLocks/>
            </p:cNvCxnSpPr>
            <p:nvPr/>
          </p:nvCxnSpPr>
          <p:spPr>
            <a:xfrm>
              <a:off x="5459797" y="1758142"/>
              <a:ext cx="115537" cy="74814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5127DE0E-424A-42E6-BC88-C396D8F48D80}"/>
                </a:ext>
              </a:extLst>
            </p:cNvPr>
            <p:cNvSpPr/>
            <p:nvPr/>
          </p:nvSpPr>
          <p:spPr>
            <a:xfrm>
              <a:off x="5359884" y="1907833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אליפסה 35">
              <a:extLst>
                <a:ext uri="{FF2B5EF4-FFF2-40B4-BE49-F238E27FC236}">
                  <a16:creationId xmlns:a16="http://schemas.microsoft.com/office/drawing/2014/main" id="{9A762713-C9D4-405A-A1E9-43CF4FD4C042}"/>
                </a:ext>
              </a:extLst>
            </p:cNvPr>
            <p:cNvSpPr/>
            <p:nvPr/>
          </p:nvSpPr>
          <p:spPr>
            <a:xfrm>
              <a:off x="5416842" y="1720152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E598BA13-4719-4BEB-9F88-925E20DE708C}"/>
                </a:ext>
              </a:extLst>
            </p:cNvPr>
            <p:cNvSpPr/>
            <p:nvPr/>
          </p:nvSpPr>
          <p:spPr>
            <a:xfrm>
              <a:off x="5535107" y="1794678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אליפסה 38">
              <a:extLst>
                <a:ext uri="{FF2B5EF4-FFF2-40B4-BE49-F238E27FC236}">
                  <a16:creationId xmlns:a16="http://schemas.microsoft.com/office/drawing/2014/main" id="{7575DD4B-441C-44C5-A427-AD08E1962561}"/>
                </a:ext>
              </a:extLst>
            </p:cNvPr>
            <p:cNvSpPr/>
            <p:nvPr/>
          </p:nvSpPr>
          <p:spPr>
            <a:xfrm>
              <a:off x="5591781" y="1644299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A969F920-8C69-4EF0-B946-A71F4E314B81}"/>
              </a:ext>
            </a:extLst>
          </p:cNvPr>
          <p:cNvGrpSpPr/>
          <p:nvPr/>
        </p:nvGrpSpPr>
        <p:grpSpPr>
          <a:xfrm>
            <a:off x="1552962" y="1575194"/>
            <a:ext cx="529449" cy="529449"/>
            <a:chOff x="1552962" y="1575194"/>
            <a:chExt cx="529449" cy="529449"/>
          </a:xfrm>
        </p:grpSpPr>
        <p:cxnSp>
          <p:nvCxnSpPr>
            <p:cNvPr id="57" name="מחבר ישר 56">
              <a:extLst>
                <a:ext uri="{FF2B5EF4-FFF2-40B4-BE49-F238E27FC236}">
                  <a16:creationId xmlns:a16="http://schemas.microsoft.com/office/drawing/2014/main" id="{2F70B7F8-F268-4A96-ADFA-93842AFA88B6}"/>
                </a:ext>
              </a:extLst>
            </p:cNvPr>
            <p:cNvCxnSpPr>
              <a:cxnSpLocks/>
            </p:cNvCxnSpPr>
            <p:nvPr/>
          </p:nvCxnSpPr>
          <p:spPr>
            <a:xfrm>
              <a:off x="1817687" y="1639466"/>
              <a:ext cx="0" cy="200451"/>
            </a:xfrm>
            <a:prstGeom prst="line">
              <a:avLst/>
            </a:prstGeom>
            <a:ln w="28575" cap="rnd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A48E34E7-A9FF-4A79-BB65-D0377764875A}"/>
                </a:ext>
              </a:extLst>
            </p:cNvPr>
            <p:cNvSpPr/>
            <p:nvPr/>
          </p:nvSpPr>
          <p:spPr>
            <a:xfrm>
              <a:off x="1782400" y="1799147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אליפסה 65">
              <a:extLst>
                <a:ext uri="{FF2B5EF4-FFF2-40B4-BE49-F238E27FC236}">
                  <a16:creationId xmlns:a16="http://schemas.microsoft.com/office/drawing/2014/main" id="{51234F5B-9915-4293-9E12-45311EC9E3AF}"/>
                </a:ext>
              </a:extLst>
            </p:cNvPr>
            <p:cNvSpPr/>
            <p:nvPr/>
          </p:nvSpPr>
          <p:spPr>
            <a:xfrm>
              <a:off x="1552962" y="1575194"/>
              <a:ext cx="529449" cy="529449"/>
            </a:xfrm>
            <a:prstGeom prst="ellips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1" name="מחבר ישר 70">
              <a:extLst>
                <a:ext uri="{FF2B5EF4-FFF2-40B4-BE49-F238E27FC236}">
                  <a16:creationId xmlns:a16="http://schemas.microsoft.com/office/drawing/2014/main" id="{1715CD82-7B0C-4B4B-8360-DC26B3A35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4500" y="1839917"/>
              <a:ext cx="106403" cy="105475"/>
            </a:xfrm>
            <a:prstGeom prst="line">
              <a:avLst/>
            </a:prstGeom>
            <a:ln w="28575" cap="rnd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501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844A2A63-7D6A-4EA2-84A9-F5311E7B8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5307" y="1121336"/>
            <a:ext cx="2153386" cy="1886988"/>
          </a:xfrm>
          <a:prstGeom prst="rect">
            <a:avLst/>
          </a:prstGeom>
        </p:spPr>
      </p:pic>
      <p:sp>
        <p:nvSpPr>
          <p:cNvPr id="17" name="Google Shape;133;p3">
            <a:extLst>
              <a:ext uri="{FF2B5EF4-FFF2-40B4-BE49-F238E27FC236}">
                <a16:creationId xmlns:a16="http://schemas.microsoft.com/office/drawing/2014/main" id="{60EE42C5-C6CB-410E-80B3-48D10B376845}"/>
              </a:ext>
            </a:extLst>
          </p:cNvPr>
          <p:cNvSpPr txBox="1"/>
          <p:nvPr/>
        </p:nvSpPr>
        <p:spPr>
          <a:xfrm>
            <a:off x="3420750" y="3253550"/>
            <a:ext cx="2302500" cy="55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Gill Sans"/>
              <a:buNone/>
            </a:pPr>
            <a:r>
              <a:rPr lang="he-IL" sz="2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ll Sans"/>
                <a:cs typeface="Assistant" pitchFamily="2" charset="-79"/>
                <a:sym typeface="Gill Sans"/>
              </a:rPr>
              <a:t>יש למה </a:t>
            </a:r>
            <a:r>
              <a:rPr lang="he-IL" sz="28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Gill Sans"/>
                <a:cs typeface="Assistant ExtraBold" pitchFamily="2" charset="-79"/>
                <a:sym typeface="Gill Sans"/>
              </a:rPr>
              <a:t>לצפות</a:t>
            </a:r>
            <a:r>
              <a:rPr lang="he-IL" sz="2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ll Sans"/>
                <a:cs typeface="Assistant" pitchFamily="2" charset="-79"/>
                <a:sym typeface="Gill Sans"/>
              </a:rPr>
              <a:t>!</a:t>
            </a:r>
            <a:endParaRPr sz="2800" b="1" i="0" u="none" strike="noStrike" cap="none" dirty="0">
              <a:solidFill>
                <a:srgbClr val="232752"/>
              </a:solidFill>
              <a:latin typeface="Assistant" pitchFamily="2" charset="-79"/>
              <a:ea typeface="Gill Sans"/>
              <a:cs typeface="Assistant" pitchFamily="2" charset="-79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8917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Google Shape;118;p3">
            <a:extLst>
              <a:ext uri="{FF2B5EF4-FFF2-40B4-BE49-F238E27FC236}">
                <a16:creationId xmlns:a16="http://schemas.microsoft.com/office/drawing/2014/main" id="{9D36D0F9-5F41-46A2-98FE-84EF889C152B}"/>
              </a:ext>
            </a:extLst>
          </p:cNvPr>
          <p:cNvSpPr/>
          <p:nvPr/>
        </p:nvSpPr>
        <p:spPr>
          <a:xfrm>
            <a:off x="1349366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2;p3">
            <a:extLst>
              <a:ext uri="{FF2B5EF4-FFF2-40B4-BE49-F238E27FC236}">
                <a16:creationId xmlns:a16="http://schemas.microsoft.com/office/drawing/2014/main" id="{2AD599B0-E3A5-45C3-AC25-344AF3AADC26}"/>
              </a:ext>
            </a:extLst>
          </p:cNvPr>
          <p:cNvSpPr/>
          <p:nvPr/>
        </p:nvSpPr>
        <p:spPr>
          <a:xfrm>
            <a:off x="3177263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3;p3">
            <a:extLst>
              <a:ext uri="{FF2B5EF4-FFF2-40B4-BE49-F238E27FC236}">
                <a16:creationId xmlns:a16="http://schemas.microsoft.com/office/drawing/2014/main" id="{15F63F7A-1ED2-4FD1-B910-B39BA062C007}"/>
              </a:ext>
            </a:extLst>
          </p:cNvPr>
          <p:cNvSpPr/>
          <p:nvPr/>
        </p:nvSpPr>
        <p:spPr>
          <a:xfrm>
            <a:off x="3380419" y="1566441"/>
            <a:ext cx="546955" cy="5469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4;p3">
            <a:extLst>
              <a:ext uri="{FF2B5EF4-FFF2-40B4-BE49-F238E27FC236}">
                <a16:creationId xmlns:a16="http://schemas.microsoft.com/office/drawing/2014/main" id="{C569C494-2249-4DC4-BFE8-8D5A2A79F504}"/>
              </a:ext>
            </a:extLst>
          </p:cNvPr>
          <p:cNvSpPr/>
          <p:nvPr/>
        </p:nvSpPr>
        <p:spPr>
          <a:xfrm>
            <a:off x="2872530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5;p3">
            <a:extLst>
              <a:ext uri="{FF2B5EF4-FFF2-40B4-BE49-F238E27FC236}">
                <a16:creationId xmlns:a16="http://schemas.microsoft.com/office/drawing/2014/main" id="{FA05A9A5-9ABA-4D3C-A382-0B9C9EA48BE7}"/>
              </a:ext>
            </a:extLst>
          </p:cNvPr>
          <p:cNvSpPr txBox="1"/>
          <p:nvPr/>
        </p:nvSpPr>
        <p:spPr>
          <a:xfrm>
            <a:off x="2872530" y="2613471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iw-IL" sz="2200" b="1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cs typeface="Assistant" pitchFamily="2" charset="-79"/>
                <a:sym typeface="Calibri"/>
              </a:rPr>
              <a:t>כפילויות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שורות /</a:t>
            </a:r>
            <a:r>
              <a:rPr lang="he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 </a:t>
            </a: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עמודות עם נתונים כפולים 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sp>
        <p:nvSpPr>
          <p:cNvPr id="16" name="Google Shape;126;p3">
            <a:extLst>
              <a:ext uri="{FF2B5EF4-FFF2-40B4-BE49-F238E27FC236}">
                <a16:creationId xmlns:a16="http://schemas.microsoft.com/office/drawing/2014/main" id="{6C2B167A-93A0-4E08-BD5F-E157FAD6DF58}"/>
              </a:ext>
            </a:extLst>
          </p:cNvPr>
          <p:cNvSpPr/>
          <p:nvPr/>
        </p:nvSpPr>
        <p:spPr>
          <a:xfrm>
            <a:off x="5013472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28;p3">
            <a:extLst>
              <a:ext uri="{FF2B5EF4-FFF2-40B4-BE49-F238E27FC236}">
                <a16:creationId xmlns:a16="http://schemas.microsoft.com/office/drawing/2014/main" id="{9CCC5590-CC06-4F6D-82E1-0A1B4A4328DA}"/>
              </a:ext>
            </a:extLst>
          </p:cNvPr>
          <p:cNvSpPr/>
          <p:nvPr/>
        </p:nvSpPr>
        <p:spPr>
          <a:xfrm>
            <a:off x="4708739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29;p3">
            <a:extLst>
              <a:ext uri="{FF2B5EF4-FFF2-40B4-BE49-F238E27FC236}">
                <a16:creationId xmlns:a16="http://schemas.microsoft.com/office/drawing/2014/main" id="{D9F596BC-F994-42BD-B7AE-1432FB0F3547}"/>
              </a:ext>
            </a:extLst>
          </p:cNvPr>
          <p:cNvSpPr txBox="1"/>
          <p:nvPr/>
        </p:nvSpPr>
        <p:spPr>
          <a:xfrm>
            <a:off x="4708739" y="2591493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1">
              <a:buClr>
                <a:srgbClr val="BF9000"/>
              </a:buClr>
              <a:buSzPts val="2800"/>
            </a:pPr>
            <a:r>
              <a:rPr lang="iw-IL" sz="2200" b="1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cs typeface="Assistant" pitchFamily="2" charset="-79"/>
                <a:sym typeface="Calibri"/>
              </a:rPr>
              <a:t>סך העמודות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Assistant" pitchFamily="2" charset="-79"/>
              <a:cs typeface="Assistant" pitchFamily="2" charset="-79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העמודות הצפוי להתקבל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0" name="Google Shape;130;p3">
            <a:extLst>
              <a:ext uri="{FF2B5EF4-FFF2-40B4-BE49-F238E27FC236}">
                <a16:creationId xmlns:a16="http://schemas.microsoft.com/office/drawing/2014/main" id="{91546C61-5720-4681-B1D9-D6737AE5E999}"/>
              </a:ext>
            </a:extLst>
          </p:cNvPr>
          <p:cNvSpPr/>
          <p:nvPr/>
        </p:nvSpPr>
        <p:spPr>
          <a:xfrm>
            <a:off x="6849681" y="1363286"/>
            <a:ext cx="953266" cy="953265"/>
          </a:xfrm>
          <a:prstGeom prst="ellipse">
            <a:avLst/>
          </a:prstGeom>
          <a:solidFill>
            <a:srgbClr val="232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1;p3">
            <a:extLst>
              <a:ext uri="{FF2B5EF4-FFF2-40B4-BE49-F238E27FC236}">
                <a16:creationId xmlns:a16="http://schemas.microsoft.com/office/drawing/2014/main" id="{F14634A4-487E-429E-B90A-F7BCA8E6918F}"/>
              </a:ext>
            </a:extLst>
          </p:cNvPr>
          <p:cNvSpPr/>
          <p:nvPr/>
        </p:nvSpPr>
        <p:spPr>
          <a:xfrm>
            <a:off x="7052836" y="1566441"/>
            <a:ext cx="546955" cy="5469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157DAD11-ECE4-4998-9A0D-6E7919F82DBF}"/>
              </a:ext>
            </a:extLst>
          </p:cNvPr>
          <p:cNvSpPr/>
          <p:nvPr/>
        </p:nvSpPr>
        <p:spPr>
          <a:xfrm>
            <a:off x="6544948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3;p3">
            <a:extLst>
              <a:ext uri="{FF2B5EF4-FFF2-40B4-BE49-F238E27FC236}">
                <a16:creationId xmlns:a16="http://schemas.microsoft.com/office/drawing/2014/main" id="{E4A42FD6-77EE-4030-A761-24D4E0610F8A}"/>
              </a:ext>
            </a:extLst>
          </p:cNvPr>
          <p:cNvSpPr txBox="1"/>
          <p:nvPr/>
        </p:nvSpPr>
        <p:spPr>
          <a:xfrm>
            <a:off x="6650182" y="2613470"/>
            <a:ext cx="1457497" cy="95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Gill Sans"/>
              <a:buNone/>
            </a:pPr>
            <a:r>
              <a:rPr lang="iw-IL" sz="22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Gill Sans"/>
                <a:cs typeface="Assistant" pitchFamily="2" charset="-79"/>
                <a:sym typeface="Gill Sans"/>
              </a:rPr>
              <a:t>סך השורות</a:t>
            </a:r>
            <a:endParaRPr sz="2200" b="1" i="0" u="none" strike="noStrike" cap="none" dirty="0">
              <a:solidFill>
                <a:srgbClr val="232752"/>
              </a:solidFill>
              <a:latin typeface="Assistant" pitchFamily="2" charset="-79"/>
              <a:ea typeface="Gill Sans"/>
              <a:cs typeface="Assistant" pitchFamily="2" charset="-79"/>
              <a:sym typeface="Gill Sans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השורות הצפוי להתקבל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5" name="Google Shape;125;p3">
            <a:extLst>
              <a:ext uri="{FF2B5EF4-FFF2-40B4-BE49-F238E27FC236}">
                <a16:creationId xmlns:a16="http://schemas.microsoft.com/office/drawing/2014/main" id="{34E42E0A-6D17-4D12-AB5A-8CA7559C9BAC}"/>
              </a:ext>
            </a:extLst>
          </p:cNvPr>
          <p:cNvSpPr txBox="1"/>
          <p:nvPr/>
        </p:nvSpPr>
        <p:spPr>
          <a:xfrm>
            <a:off x="1052043" y="2613471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he-IL" sz="2200" b="1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cs typeface="Assistant" pitchFamily="2" charset="-79"/>
                <a:sym typeface="Calibri"/>
              </a:rPr>
              <a:t>נתונים חסרים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he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ערכים ריקים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1F5EB2C4-486E-499B-8C48-F76E7D8DB006}"/>
              </a:ext>
            </a:extLst>
          </p:cNvPr>
          <p:cNvGrpSpPr/>
          <p:nvPr/>
        </p:nvGrpSpPr>
        <p:grpSpPr>
          <a:xfrm>
            <a:off x="5291349" y="1629295"/>
            <a:ext cx="404601" cy="390697"/>
            <a:chOff x="5291349" y="1629295"/>
            <a:chExt cx="404601" cy="390697"/>
          </a:xfrm>
        </p:grpSpPr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EAC80519-A031-482D-AC9F-D3EE748CCFC4}"/>
                </a:ext>
              </a:extLst>
            </p:cNvPr>
            <p:cNvCxnSpPr>
              <a:cxnSpLocks/>
            </p:cNvCxnSpPr>
            <p:nvPr/>
          </p:nvCxnSpPr>
          <p:spPr>
            <a:xfrm>
              <a:off x="5307224" y="1629295"/>
              <a:ext cx="0" cy="39069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59A15032-F985-4766-BF41-B434FC7B7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349" y="2019992"/>
              <a:ext cx="40460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498D2C84-BD39-4EBE-A898-9D3548742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5791" y="1740530"/>
              <a:ext cx="50748" cy="18605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6D026099-934F-4CD1-BD0E-75F9CEBC5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1676232"/>
              <a:ext cx="59813" cy="17750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E7A46CC6-7CB6-4F66-8C49-D56B68C261D6}"/>
                </a:ext>
              </a:extLst>
            </p:cNvPr>
            <p:cNvCxnSpPr>
              <a:cxnSpLocks/>
            </p:cNvCxnSpPr>
            <p:nvPr/>
          </p:nvCxnSpPr>
          <p:spPr>
            <a:xfrm>
              <a:off x="5459797" y="1758142"/>
              <a:ext cx="115537" cy="748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5127DE0E-424A-42E6-BC88-C396D8F48D80}"/>
                </a:ext>
              </a:extLst>
            </p:cNvPr>
            <p:cNvSpPr/>
            <p:nvPr/>
          </p:nvSpPr>
          <p:spPr>
            <a:xfrm>
              <a:off x="5359884" y="1907833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אליפסה 35">
              <a:extLst>
                <a:ext uri="{FF2B5EF4-FFF2-40B4-BE49-F238E27FC236}">
                  <a16:creationId xmlns:a16="http://schemas.microsoft.com/office/drawing/2014/main" id="{9A762713-C9D4-405A-A1E9-43CF4FD4C042}"/>
                </a:ext>
              </a:extLst>
            </p:cNvPr>
            <p:cNvSpPr/>
            <p:nvPr/>
          </p:nvSpPr>
          <p:spPr>
            <a:xfrm>
              <a:off x="5416842" y="1720152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E598BA13-4719-4BEB-9F88-925E20DE708C}"/>
                </a:ext>
              </a:extLst>
            </p:cNvPr>
            <p:cNvSpPr/>
            <p:nvPr/>
          </p:nvSpPr>
          <p:spPr>
            <a:xfrm>
              <a:off x="5535107" y="1794678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אליפסה 38">
              <a:extLst>
                <a:ext uri="{FF2B5EF4-FFF2-40B4-BE49-F238E27FC236}">
                  <a16:creationId xmlns:a16="http://schemas.microsoft.com/office/drawing/2014/main" id="{7575DD4B-441C-44C5-A427-AD08E1962561}"/>
                </a:ext>
              </a:extLst>
            </p:cNvPr>
            <p:cNvSpPr/>
            <p:nvPr/>
          </p:nvSpPr>
          <p:spPr>
            <a:xfrm>
              <a:off x="5591781" y="1644299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A969F920-8C69-4EF0-B946-A71F4E314B81}"/>
              </a:ext>
            </a:extLst>
          </p:cNvPr>
          <p:cNvGrpSpPr/>
          <p:nvPr/>
        </p:nvGrpSpPr>
        <p:grpSpPr>
          <a:xfrm>
            <a:off x="1552962" y="1575194"/>
            <a:ext cx="529449" cy="529449"/>
            <a:chOff x="1552962" y="1575194"/>
            <a:chExt cx="529449" cy="529449"/>
          </a:xfrm>
        </p:grpSpPr>
        <p:cxnSp>
          <p:nvCxnSpPr>
            <p:cNvPr id="57" name="מחבר ישר 56">
              <a:extLst>
                <a:ext uri="{FF2B5EF4-FFF2-40B4-BE49-F238E27FC236}">
                  <a16:creationId xmlns:a16="http://schemas.microsoft.com/office/drawing/2014/main" id="{2F70B7F8-F268-4A96-ADFA-93842AFA88B6}"/>
                </a:ext>
              </a:extLst>
            </p:cNvPr>
            <p:cNvCxnSpPr>
              <a:cxnSpLocks/>
            </p:cNvCxnSpPr>
            <p:nvPr/>
          </p:nvCxnSpPr>
          <p:spPr>
            <a:xfrm>
              <a:off x="1817687" y="1639466"/>
              <a:ext cx="0" cy="20045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A48E34E7-A9FF-4A79-BB65-D0377764875A}"/>
                </a:ext>
              </a:extLst>
            </p:cNvPr>
            <p:cNvSpPr/>
            <p:nvPr/>
          </p:nvSpPr>
          <p:spPr>
            <a:xfrm>
              <a:off x="1782400" y="1799147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אליפסה 65">
              <a:extLst>
                <a:ext uri="{FF2B5EF4-FFF2-40B4-BE49-F238E27FC236}">
                  <a16:creationId xmlns:a16="http://schemas.microsoft.com/office/drawing/2014/main" id="{51234F5B-9915-4293-9E12-45311EC9E3AF}"/>
                </a:ext>
              </a:extLst>
            </p:cNvPr>
            <p:cNvSpPr/>
            <p:nvPr/>
          </p:nvSpPr>
          <p:spPr>
            <a:xfrm>
              <a:off x="1552962" y="1575194"/>
              <a:ext cx="529449" cy="52944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71" name="מחבר ישר 70">
              <a:extLst>
                <a:ext uri="{FF2B5EF4-FFF2-40B4-BE49-F238E27FC236}">
                  <a16:creationId xmlns:a16="http://schemas.microsoft.com/office/drawing/2014/main" id="{1715CD82-7B0C-4B4B-8360-DC26B3A35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4500" y="1839917"/>
              <a:ext cx="106403" cy="105475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605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Google Shape;118;p3">
            <a:extLst>
              <a:ext uri="{FF2B5EF4-FFF2-40B4-BE49-F238E27FC236}">
                <a16:creationId xmlns:a16="http://schemas.microsoft.com/office/drawing/2014/main" id="{9D36D0F9-5F41-46A2-98FE-84EF889C152B}"/>
              </a:ext>
            </a:extLst>
          </p:cNvPr>
          <p:cNvSpPr/>
          <p:nvPr/>
        </p:nvSpPr>
        <p:spPr>
          <a:xfrm>
            <a:off x="1349366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2;p3">
            <a:extLst>
              <a:ext uri="{FF2B5EF4-FFF2-40B4-BE49-F238E27FC236}">
                <a16:creationId xmlns:a16="http://schemas.microsoft.com/office/drawing/2014/main" id="{2AD599B0-E3A5-45C3-AC25-344AF3AADC26}"/>
              </a:ext>
            </a:extLst>
          </p:cNvPr>
          <p:cNvSpPr/>
          <p:nvPr/>
        </p:nvSpPr>
        <p:spPr>
          <a:xfrm>
            <a:off x="3177263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3;p3">
            <a:extLst>
              <a:ext uri="{FF2B5EF4-FFF2-40B4-BE49-F238E27FC236}">
                <a16:creationId xmlns:a16="http://schemas.microsoft.com/office/drawing/2014/main" id="{15F63F7A-1ED2-4FD1-B910-B39BA062C007}"/>
              </a:ext>
            </a:extLst>
          </p:cNvPr>
          <p:cNvSpPr/>
          <p:nvPr/>
        </p:nvSpPr>
        <p:spPr>
          <a:xfrm>
            <a:off x="3380419" y="1566441"/>
            <a:ext cx="546955" cy="5469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4;p3">
            <a:extLst>
              <a:ext uri="{FF2B5EF4-FFF2-40B4-BE49-F238E27FC236}">
                <a16:creationId xmlns:a16="http://schemas.microsoft.com/office/drawing/2014/main" id="{C569C494-2249-4DC4-BFE8-8D5A2A79F504}"/>
              </a:ext>
            </a:extLst>
          </p:cNvPr>
          <p:cNvSpPr/>
          <p:nvPr/>
        </p:nvSpPr>
        <p:spPr>
          <a:xfrm>
            <a:off x="2872530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5;p3">
            <a:extLst>
              <a:ext uri="{FF2B5EF4-FFF2-40B4-BE49-F238E27FC236}">
                <a16:creationId xmlns:a16="http://schemas.microsoft.com/office/drawing/2014/main" id="{FA05A9A5-9ABA-4D3C-A382-0B9C9EA48BE7}"/>
              </a:ext>
            </a:extLst>
          </p:cNvPr>
          <p:cNvSpPr txBox="1"/>
          <p:nvPr/>
        </p:nvSpPr>
        <p:spPr>
          <a:xfrm>
            <a:off x="2872530" y="2613471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iw-IL" sz="2200" b="1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cs typeface="Assistant" pitchFamily="2" charset="-79"/>
                <a:sym typeface="Calibri"/>
              </a:rPr>
              <a:t>כפילויות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שורות /</a:t>
            </a:r>
            <a:r>
              <a:rPr lang="he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 </a:t>
            </a: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עמודות עם נתונים כפולים 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sp>
        <p:nvSpPr>
          <p:cNvPr id="18" name="Google Shape;128;p3">
            <a:extLst>
              <a:ext uri="{FF2B5EF4-FFF2-40B4-BE49-F238E27FC236}">
                <a16:creationId xmlns:a16="http://schemas.microsoft.com/office/drawing/2014/main" id="{9CCC5590-CC06-4F6D-82E1-0A1B4A4328DA}"/>
              </a:ext>
            </a:extLst>
          </p:cNvPr>
          <p:cNvSpPr/>
          <p:nvPr/>
        </p:nvSpPr>
        <p:spPr>
          <a:xfrm>
            <a:off x="4708739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30;p3">
            <a:extLst>
              <a:ext uri="{FF2B5EF4-FFF2-40B4-BE49-F238E27FC236}">
                <a16:creationId xmlns:a16="http://schemas.microsoft.com/office/drawing/2014/main" id="{91546C61-5720-4681-B1D9-D6737AE5E999}"/>
              </a:ext>
            </a:extLst>
          </p:cNvPr>
          <p:cNvSpPr/>
          <p:nvPr/>
        </p:nvSpPr>
        <p:spPr>
          <a:xfrm>
            <a:off x="6849681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1;p3">
            <a:extLst>
              <a:ext uri="{FF2B5EF4-FFF2-40B4-BE49-F238E27FC236}">
                <a16:creationId xmlns:a16="http://schemas.microsoft.com/office/drawing/2014/main" id="{F14634A4-487E-429E-B90A-F7BCA8E6918F}"/>
              </a:ext>
            </a:extLst>
          </p:cNvPr>
          <p:cNvSpPr/>
          <p:nvPr/>
        </p:nvSpPr>
        <p:spPr>
          <a:xfrm>
            <a:off x="7052836" y="1566441"/>
            <a:ext cx="546955" cy="5469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157DAD11-ECE4-4998-9A0D-6E7919F82DBF}"/>
              </a:ext>
            </a:extLst>
          </p:cNvPr>
          <p:cNvSpPr/>
          <p:nvPr/>
        </p:nvSpPr>
        <p:spPr>
          <a:xfrm>
            <a:off x="6544948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3;p3">
            <a:extLst>
              <a:ext uri="{FF2B5EF4-FFF2-40B4-BE49-F238E27FC236}">
                <a16:creationId xmlns:a16="http://schemas.microsoft.com/office/drawing/2014/main" id="{E4A42FD6-77EE-4030-A761-24D4E0610F8A}"/>
              </a:ext>
            </a:extLst>
          </p:cNvPr>
          <p:cNvSpPr txBox="1"/>
          <p:nvPr/>
        </p:nvSpPr>
        <p:spPr>
          <a:xfrm>
            <a:off x="6650182" y="2613470"/>
            <a:ext cx="1457497" cy="95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Gill Sans"/>
              <a:buNone/>
            </a:pPr>
            <a:r>
              <a:rPr lang="iw-IL" sz="22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ea typeface="Gill Sans"/>
                <a:cs typeface="Assistant" pitchFamily="2" charset="-79"/>
                <a:sym typeface="Gill Sans"/>
              </a:rPr>
              <a:t>סך השורות</a:t>
            </a:r>
            <a:endParaRPr sz="2200" b="1" i="0" u="none" strike="noStrike" cap="none" dirty="0">
              <a:solidFill>
                <a:schemeClr val="bg1">
                  <a:lumMod val="75000"/>
                </a:schemeClr>
              </a:solidFill>
              <a:latin typeface="Assistant" pitchFamily="2" charset="-79"/>
              <a:ea typeface="Gill Sans"/>
              <a:cs typeface="Assistant" pitchFamily="2" charset="-79"/>
              <a:sym typeface="Gill Sans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השורות הצפוי להתקבל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5" name="Google Shape;125;p3">
            <a:extLst>
              <a:ext uri="{FF2B5EF4-FFF2-40B4-BE49-F238E27FC236}">
                <a16:creationId xmlns:a16="http://schemas.microsoft.com/office/drawing/2014/main" id="{34E42E0A-6D17-4D12-AB5A-8CA7559C9BAC}"/>
              </a:ext>
            </a:extLst>
          </p:cNvPr>
          <p:cNvSpPr txBox="1"/>
          <p:nvPr/>
        </p:nvSpPr>
        <p:spPr>
          <a:xfrm>
            <a:off x="1052043" y="2613471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he-IL" sz="2200" b="1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cs typeface="Assistant" pitchFamily="2" charset="-79"/>
                <a:sym typeface="Calibri"/>
              </a:rPr>
              <a:t>נתונים חסרים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he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ערכים ריקים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A969F920-8C69-4EF0-B946-A71F4E314B81}"/>
              </a:ext>
            </a:extLst>
          </p:cNvPr>
          <p:cNvGrpSpPr/>
          <p:nvPr/>
        </p:nvGrpSpPr>
        <p:grpSpPr>
          <a:xfrm>
            <a:off x="1552962" y="1575194"/>
            <a:ext cx="529449" cy="529449"/>
            <a:chOff x="1552962" y="1575194"/>
            <a:chExt cx="529449" cy="529449"/>
          </a:xfrm>
        </p:grpSpPr>
        <p:cxnSp>
          <p:nvCxnSpPr>
            <p:cNvPr id="57" name="מחבר ישר 56">
              <a:extLst>
                <a:ext uri="{FF2B5EF4-FFF2-40B4-BE49-F238E27FC236}">
                  <a16:creationId xmlns:a16="http://schemas.microsoft.com/office/drawing/2014/main" id="{2F70B7F8-F268-4A96-ADFA-93842AFA88B6}"/>
                </a:ext>
              </a:extLst>
            </p:cNvPr>
            <p:cNvCxnSpPr>
              <a:cxnSpLocks/>
            </p:cNvCxnSpPr>
            <p:nvPr/>
          </p:nvCxnSpPr>
          <p:spPr>
            <a:xfrm>
              <a:off x="1817687" y="1639466"/>
              <a:ext cx="0" cy="20045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A48E34E7-A9FF-4A79-BB65-D0377764875A}"/>
                </a:ext>
              </a:extLst>
            </p:cNvPr>
            <p:cNvSpPr/>
            <p:nvPr/>
          </p:nvSpPr>
          <p:spPr>
            <a:xfrm>
              <a:off x="1782400" y="1799147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אליפסה 65">
              <a:extLst>
                <a:ext uri="{FF2B5EF4-FFF2-40B4-BE49-F238E27FC236}">
                  <a16:creationId xmlns:a16="http://schemas.microsoft.com/office/drawing/2014/main" id="{51234F5B-9915-4293-9E12-45311EC9E3AF}"/>
                </a:ext>
              </a:extLst>
            </p:cNvPr>
            <p:cNvSpPr/>
            <p:nvPr/>
          </p:nvSpPr>
          <p:spPr>
            <a:xfrm>
              <a:off x="1552962" y="1575194"/>
              <a:ext cx="529449" cy="52944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71" name="מחבר ישר 70">
              <a:extLst>
                <a:ext uri="{FF2B5EF4-FFF2-40B4-BE49-F238E27FC236}">
                  <a16:creationId xmlns:a16="http://schemas.microsoft.com/office/drawing/2014/main" id="{1715CD82-7B0C-4B4B-8360-DC26B3A35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4500" y="1839917"/>
              <a:ext cx="106403" cy="105475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Google Shape;129;p3">
            <a:extLst>
              <a:ext uri="{FF2B5EF4-FFF2-40B4-BE49-F238E27FC236}">
                <a16:creationId xmlns:a16="http://schemas.microsoft.com/office/drawing/2014/main" id="{4C419CCE-5A37-49DB-A81D-38738F913885}"/>
              </a:ext>
            </a:extLst>
          </p:cNvPr>
          <p:cNvSpPr txBox="1"/>
          <p:nvPr/>
        </p:nvSpPr>
        <p:spPr>
          <a:xfrm>
            <a:off x="4715215" y="2591493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1">
              <a:buClr>
                <a:srgbClr val="BF9000"/>
              </a:buClr>
              <a:buSzPts val="2800"/>
            </a:pPr>
            <a:r>
              <a:rPr lang="iw-IL" sz="2200" b="1" dirty="0">
                <a:solidFill>
                  <a:srgbClr val="FFCF3F"/>
                </a:solidFill>
                <a:latin typeface="Assistant" pitchFamily="2" charset="-79"/>
                <a:cs typeface="Assistant" pitchFamily="2" charset="-79"/>
                <a:sym typeface="Calibri"/>
              </a:rPr>
              <a:t>סך העמודות</a:t>
            </a:r>
            <a:endParaRPr sz="2200" b="1" dirty="0">
              <a:solidFill>
                <a:srgbClr val="FFCF3F"/>
              </a:solidFill>
              <a:latin typeface="Assistant" pitchFamily="2" charset="-79"/>
              <a:cs typeface="Assistant" pitchFamily="2" charset="-79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rgbClr val="FFCF3F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rgbClr val="FFCF3F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העמודות הצפוי להתקבל</a:t>
            </a:r>
            <a:endParaRPr sz="1600" b="0" i="0" u="none" strike="noStrike" cap="none" dirty="0">
              <a:solidFill>
                <a:srgbClr val="FFCF3F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50" name="Google Shape;126;p3">
            <a:extLst>
              <a:ext uri="{FF2B5EF4-FFF2-40B4-BE49-F238E27FC236}">
                <a16:creationId xmlns:a16="http://schemas.microsoft.com/office/drawing/2014/main" id="{66AA057A-028F-4B08-9A11-86B7E32EFE21}"/>
              </a:ext>
            </a:extLst>
          </p:cNvPr>
          <p:cNvSpPr/>
          <p:nvPr/>
        </p:nvSpPr>
        <p:spPr>
          <a:xfrm>
            <a:off x="5013471" y="1363286"/>
            <a:ext cx="953266" cy="953265"/>
          </a:xfrm>
          <a:prstGeom prst="ellipse">
            <a:avLst/>
          </a:prstGeom>
          <a:solidFill>
            <a:srgbClr val="FFC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84FE10E6-AD52-4EA4-A006-3E2142E4E243}"/>
              </a:ext>
            </a:extLst>
          </p:cNvPr>
          <p:cNvGrpSpPr/>
          <p:nvPr/>
        </p:nvGrpSpPr>
        <p:grpSpPr>
          <a:xfrm>
            <a:off x="5291348" y="1629295"/>
            <a:ext cx="404601" cy="390697"/>
            <a:chOff x="5291349" y="1629295"/>
            <a:chExt cx="404601" cy="390697"/>
          </a:xfrm>
        </p:grpSpPr>
        <p:cxnSp>
          <p:nvCxnSpPr>
            <p:cNvPr id="52" name="מחבר ישר 51">
              <a:extLst>
                <a:ext uri="{FF2B5EF4-FFF2-40B4-BE49-F238E27FC236}">
                  <a16:creationId xmlns:a16="http://schemas.microsoft.com/office/drawing/2014/main" id="{686A21AE-37A8-474C-BCDD-5B27A5F41569}"/>
                </a:ext>
              </a:extLst>
            </p:cNvPr>
            <p:cNvCxnSpPr>
              <a:cxnSpLocks/>
            </p:cNvCxnSpPr>
            <p:nvPr/>
          </p:nvCxnSpPr>
          <p:spPr>
            <a:xfrm>
              <a:off x="5307224" y="1629295"/>
              <a:ext cx="0" cy="390697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מחבר ישר 52">
              <a:extLst>
                <a:ext uri="{FF2B5EF4-FFF2-40B4-BE49-F238E27FC236}">
                  <a16:creationId xmlns:a16="http://schemas.microsoft.com/office/drawing/2014/main" id="{6233C901-209B-4DF4-9354-F23D22DA54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349" y="2019992"/>
              <a:ext cx="404601" cy="0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מחבר ישר 53">
              <a:extLst>
                <a:ext uri="{FF2B5EF4-FFF2-40B4-BE49-F238E27FC236}">
                  <a16:creationId xmlns:a16="http://schemas.microsoft.com/office/drawing/2014/main" id="{43345E33-3807-40A9-ACD6-82224FAD6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5791" y="1740530"/>
              <a:ext cx="50748" cy="186059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55">
              <a:extLst>
                <a:ext uri="{FF2B5EF4-FFF2-40B4-BE49-F238E27FC236}">
                  <a16:creationId xmlns:a16="http://schemas.microsoft.com/office/drawing/2014/main" id="{02B761FF-E9AA-4463-B612-1DC53E49E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1676232"/>
              <a:ext cx="59813" cy="177506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ישר 57">
              <a:extLst>
                <a:ext uri="{FF2B5EF4-FFF2-40B4-BE49-F238E27FC236}">
                  <a16:creationId xmlns:a16="http://schemas.microsoft.com/office/drawing/2014/main" id="{BD887B2E-4E16-447D-86E2-5BDDC328DB03}"/>
                </a:ext>
              </a:extLst>
            </p:cNvPr>
            <p:cNvCxnSpPr>
              <a:cxnSpLocks/>
            </p:cNvCxnSpPr>
            <p:nvPr/>
          </p:nvCxnSpPr>
          <p:spPr>
            <a:xfrm>
              <a:off x="5459797" y="1758142"/>
              <a:ext cx="115537" cy="74814"/>
            </a:xfrm>
            <a:prstGeom prst="lin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אליפסה 58">
              <a:extLst>
                <a:ext uri="{FF2B5EF4-FFF2-40B4-BE49-F238E27FC236}">
                  <a16:creationId xmlns:a16="http://schemas.microsoft.com/office/drawing/2014/main" id="{24969CF3-AF68-484E-9445-FDFE276A0142}"/>
                </a:ext>
              </a:extLst>
            </p:cNvPr>
            <p:cNvSpPr/>
            <p:nvPr/>
          </p:nvSpPr>
          <p:spPr>
            <a:xfrm>
              <a:off x="5359884" y="1907833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אליפסה 59">
              <a:extLst>
                <a:ext uri="{FF2B5EF4-FFF2-40B4-BE49-F238E27FC236}">
                  <a16:creationId xmlns:a16="http://schemas.microsoft.com/office/drawing/2014/main" id="{752349DB-1BB8-4038-9372-85FB817F8F0E}"/>
                </a:ext>
              </a:extLst>
            </p:cNvPr>
            <p:cNvSpPr/>
            <p:nvPr/>
          </p:nvSpPr>
          <p:spPr>
            <a:xfrm>
              <a:off x="5416842" y="1720152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אליפסה 60">
              <a:extLst>
                <a:ext uri="{FF2B5EF4-FFF2-40B4-BE49-F238E27FC236}">
                  <a16:creationId xmlns:a16="http://schemas.microsoft.com/office/drawing/2014/main" id="{7ECCF501-0065-4E02-AF8C-A7E350DD5C34}"/>
                </a:ext>
              </a:extLst>
            </p:cNvPr>
            <p:cNvSpPr/>
            <p:nvPr/>
          </p:nvSpPr>
          <p:spPr>
            <a:xfrm>
              <a:off x="5535107" y="1794678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אליפסה 62">
              <a:extLst>
                <a:ext uri="{FF2B5EF4-FFF2-40B4-BE49-F238E27FC236}">
                  <a16:creationId xmlns:a16="http://schemas.microsoft.com/office/drawing/2014/main" id="{FAEB0C15-51AD-4998-8143-C4D3E91A32BF}"/>
                </a:ext>
              </a:extLst>
            </p:cNvPr>
            <p:cNvSpPr/>
            <p:nvPr/>
          </p:nvSpPr>
          <p:spPr>
            <a:xfrm>
              <a:off x="5591781" y="1644299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62701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Google Shape;118;p3">
            <a:extLst>
              <a:ext uri="{FF2B5EF4-FFF2-40B4-BE49-F238E27FC236}">
                <a16:creationId xmlns:a16="http://schemas.microsoft.com/office/drawing/2014/main" id="{9D36D0F9-5F41-46A2-98FE-84EF889C152B}"/>
              </a:ext>
            </a:extLst>
          </p:cNvPr>
          <p:cNvSpPr/>
          <p:nvPr/>
        </p:nvSpPr>
        <p:spPr>
          <a:xfrm>
            <a:off x="1349366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4;p3">
            <a:extLst>
              <a:ext uri="{FF2B5EF4-FFF2-40B4-BE49-F238E27FC236}">
                <a16:creationId xmlns:a16="http://schemas.microsoft.com/office/drawing/2014/main" id="{C569C494-2249-4DC4-BFE8-8D5A2A79F504}"/>
              </a:ext>
            </a:extLst>
          </p:cNvPr>
          <p:cNvSpPr/>
          <p:nvPr/>
        </p:nvSpPr>
        <p:spPr>
          <a:xfrm>
            <a:off x="2872530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28;p3">
            <a:extLst>
              <a:ext uri="{FF2B5EF4-FFF2-40B4-BE49-F238E27FC236}">
                <a16:creationId xmlns:a16="http://schemas.microsoft.com/office/drawing/2014/main" id="{9CCC5590-CC06-4F6D-82E1-0A1B4A4328DA}"/>
              </a:ext>
            </a:extLst>
          </p:cNvPr>
          <p:cNvSpPr/>
          <p:nvPr/>
        </p:nvSpPr>
        <p:spPr>
          <a:xfrm>
            <a:off x="4708739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30;p3">
            <a:extLst>
              <a:ext uri="{FF2B5EF4-FFF2-40B4-BE49-F238E27FC236}">
                <a16:creationId xmlns:a16="http://schemas.microsoft.com/office/drawing/2014/main" id="{91546C61-5720-4681-B1D9-D6737AE5E999}"/>
              </a:ext>
            </a:extLst>
          </p:cNvPr>
          <p:cNvSpPr/>
          <p:nvPr/>
        </p:nvSpPr>
        <p:spPr>
          <a:xfrm>
            <a:off x="6849681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1;p3">
            <a:extLst>
              <a:ext uri="{FF2B5EF4-FFF2-40B4-BE49-F238E27FC236}">
                <a16:creationId xmlns:a16="http://schemas.microsoft.com/office/drawing/2014/main" id="{F14634A4-487E-429E-B90A-F7BCA8E6918F}"/>
              </a:ext>
            </a:extLst>
          </p:cNvPr>
          <p:cNvSpPr/>
          <p:nvPr/>
        </p:nvSpPr>
        <p:spPr>
          <a:xfrm>
            <a:off x="7052836" y="1566441"/>
            <a:ext cx="546955" cy="5469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157DAD11-ECE4-4998-9A0D-6E7919F82DBF}"/>
              </a:ext>
            </a:extLst>
          </p:cNvPr>
          <p:cNvSpPr/>
          <p:nvPr/>
        </p:nvSpPr>
        <p:spPr>
          <a:xfrm>
            <a:off x="6544948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3;p3">
            <a:extLst>
              <a:ext uri="{FF2B5EF4-FFF2-40B4-BE49-F238E27FC236}">
                <a16:creationId xmlns:a16="http://schemas.microsoft.com/office/drawing/2014/main" id="{E4A42FD6-77EE-4030-A761-24D4E0610F8A}"/>
              </a:ext>
            </a:extLst>
          </p:cNvPr>
          <p:cNvSpPr txBox="1"/>
          <p:nvPr/>
        </p:nvSpPr>
        <p:spPr>
          <a:xfrm>
            <a:off x="6650182" y="2613470"/>
            <a:ext cx="1457497" cy="95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Gill Sans"/>
              <a:buNone/>
            </a:pPr>
            <a:r>
              <a:rPr lang="iw-IL" sz="22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ea typeface="Gill Sans"/>
                <a:cs typeface="Assistant" pitchFamily="2" charset="-79"/>
                <a:sym typeface="Gill Sans"/>
              </a:rPr>
              <a:t>סך השורות</a:t>
            </a:r>
            <a:endParaRPr sz="2200" b="1" i="0" u="none" strike="noStrike" cap="none" dirty="0">
              <a:solidFill>
                <a:schemeClr val="bg1">
                  <a:lumMod val="75000"/>
                </a:schemeClr>
              </a:solidFill>
              <a:latin typeface="Assistant" pitchFamily="2" charset="-79"/>
              <a:ea typeface="Gill Sans"/>
              <a:cs typeface="Assistant" pitchFamily="2" charset="-79"/>
              <a:sym typeface="Gill Sans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השורות הצפוי להתקבל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5" name="Google Shape;125;p3">
            <a:extLst>
              <a:ext uri="{FF2B5EF4-FFF2-40B4-BE49-F238E27FC236}">
                <a16:creationId xmlns:a16="http://schemas.microsoft.com/office/drawing/2014/main" id="{34E42E0A-6D17-4D12-AB5A-8CA7559C9BAC}"/>
              </a:ext>
            </a:extLst>
          </p:cNvPr>
          <p:cNvSpPr txBox="1"/>
          <p:nvPr/>
        </p:nvSpPr>
        <p:spPr>
          <a:xfrm>
            <a:off x="1052043" y="2613471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he-IL" sz="2200" b="1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cs typeface="Assistant" pitchFamily="2" charset="-79"/>
                <a:sym typeface="Calibri"/>
              </a:rPr>
              <a:t>נתונים חסרים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he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ערכים ריקים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A969F920-8C69-4EF0-B946-A71F4E314B81}"/>
              </a:ext>
            </a:extLst>
          </p:cNvPr>
          <p:cNvGrpSpPr/>
          <p:nvPr/>
        </p:nvGrpSpPr>
        <p:grpSpPr>
          <a:xfrm>
            <a:off x="1552962" y="1575194"/>
            <a:ext cx="529449" cy="529449"/>
            <a:chOff x="1552962" y="1575194"/>
            <a:chExt cx="529449" cy="529449"/>
          </a:xfrm>
        </p:grpSpPr>
        <p:cxnSp>
          <p:nvCxnSpPr>
            <p:cNvPr id="57" name="מחבר ישר 56">
              <a:extLst>
                <a:ext uri="{FF2B5EF4-FFF2-40B4-BE49-F238E27FC236}">
                  <a16:creationId xmlns:a16="http://schemas.microsoft.com/office/drawing/2014/main" id="{2F70B7F8-F268-4A96-ADFA-93842AFA88B6}"/>
                </a:ext>
              </a:extLst>
            </p:cNvPr>
            <p:cNvCxnSpPr>
              <a:cxnSpLocks/>
            </p:cNvCxnSpPr>
            <p:nvPr/>
          </p:nvCxnSpPr>
          <p:spPr>
            <a:xfrm>
              <a:off x="1817687" y="1639466"/>
              <a:ext cx="0" cy="20045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A48E34E7-A9FF-4A79-BB65-D0377764875A}"/>
                </a:ext>
              </a:extLst>
            </p:cNvPr>
            <p:cNvSpPr/>
            <p:nvPr/>
          </p:nvSpPr>
          <p:spPr>
            <a:xfrm>
              <a:off x="1782400" y="1799147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אליפסה 65">
              <a:extLst>
                <a:ext uri="{FF2B5EF4-FFF2-40B4-BE49-F238E27FC236}">
                  <a16:creationId xmlns:a16="http://schemas.microsoft.com/office/drawing/2014/main" id="{51234F5B-9915-4293-9E12-45311EC9E3AF}"/>
                </a:ext>
              </a:extLst>
            </p:cNvPr>
            <p:cNvSpPr/>
            <p:nvPr/>
          </p:nvSpPr>
          <p:spPr>
            <a:xfrm>
              <a:off x="1552962" y="1575194"/>
              <a:ext cx="529449" cy="52944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71" name="מחבר ישר 70">
              <a:extLst>
                <a:ext uri="{FF2B5EF4-FFF2-40B4-BE49-F238E27FC236}">
                  <a16:creationId xmlns:a16="http://schemas.microsoft.com/office/drawing/2014/main" id="{1715CD82-7B0C-4B4B-8360-DC26B3A35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4500" y="1839917"/>
              <a:ext cx="106403" cy="105475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Google Shape;129;p3">
            <a:extLst>
              <a:ext uri="{FF2B5EF4-FFF2-40B4-BE49-F238E27FC236}">
                <a16:creationId xmlns:a16="http://schemas.microsoft.com/office/drawing/2014/main" id="{4C419CCE-5A37-49DB-A81D-38738F913885}"/>
              </a:ext>
            </a:extLst>
          </p:cNvPr>
          <p:cNvSpPr txBox="1"/>
          <p:nvPr/>
        </p:nvSpPr>
        <p:spPr>
          <a:xfrm>
            <a:off x="4715215" y="2591493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1">
              <a:buClr>
                <a:srgbClr val="BF9000"/>
              </a:buClr>
              <a:buSzPts val="2800"/>
            </a:pPr>
            <a:r>
              <a:rPr lang="iw-IL" sz="2200" b="1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cs typeface="Assistant" pitchFamily="2" charset="-79"/>
                <a:sym typeface="Calibri"/>
              </a:rPr>
              <a:t>סך העמודות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Assistant" pitchFamily="2" charset="-79"/>
              <a:cs typeface="Assistant" pitchFamily="2" charset="-79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העמודות הצפוי להתקבל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31" name="Google Shape;122;p3">
            <a:extLst>
              <a:ext uri="{FF2B5EF4-FFF2-40B4-BE49-F238E27FC236}">
                <a16:creationId xmlns:a16="http://schemas.microsoft.com/office/drawing/2014/main" id="{2E7E559F-F8B4-490E-A8B8-DD5FC3B25FCC}"/>
              </a:ext>
            </a:extLst>
          </p:cNvPr>
          <p:cNvSpPr/>
          <p:nvPr/>
        </p:nvSpPr>
        <p:spPr>
          <a:xfrm>
            <a:off x="3174005" y="1357062"/>
            <a:ext cx="953266" cy="9532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23;p3">
            <a:extLst>
              <a:ext uri="{FF2B5EF4-FFF2-40B4-BE49-F238E27FC236}">
                <a16:creationId xmlns:a16="http://schemas.microsoft.com/office/drawing/2014/main" id="{7F86A2BB-1B1A-4416-BC74-C6171004BA7F}"/>
              </a:ext>
            </a:extLst>
          </p:cNvPr>
          <p:cNvSpPr/>
          <p:nvPr/>
        </p:nvSpPr>
        <p:spPr>
          <a:xfrm>
            <a:off x="3377161" y="1560217"/>
            <a:ext cx="546955" cy="5469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25;p3">
            <a:extLst>
              <a:ext uri="{FF2B5EF4-FFF2-40B4-BE49-F238E27FC236}">
                <a16:creationId xmlns:a16="http://schemas.microsoft.com/office/drawing/2014/main" id="{21D3770D-D849-459E-917B-C8FC6DBC878A}"/>
              </a:ext>
            </a:extLst>
          </p:cNvPr>
          <p:cNvSpPr txBox="1"/>
          <p:nvPr/>
        </p:nvSpPr>
        <p:spPr>
          <a:xfrm>
            <a:off x="2872530" y="2607247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iw-IL" sz="2200" b="1" dirty="0">
                <a:solidFill>
                  <a:srgbClr val="00B0F0"/>
                </a:solidFill>
                <a:latin typeface="Assistant" pitchFamily="2" charset="-79"/>
                <a:cs typeface="Assistant" pitchFamily="2" charset="-79"/>
                <a:sym typeface="Calibri"/>
              </a:rPr>
              <a:t>כפילויות</a:t>
            </a:r>
            <a:endParaRPr sz="2200" b="1" dirty="0">
              <a:solidFill>
                <a:srgbClr val="00B0F0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iw-IL" sz="1600" b="0" i="0" u="none" strike="noStrike" cap="none" dirty="0">
                <a:solidFill>
                  <a:srgbClr val="00B0F0"/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שורות /</a:t>
            </a:r>
            <a:r>
              <a:rPr lang="he-IL" sz="1600" b="0" i="0" u="none" strike="noStrike" cap="none" dirty="0">
                <a:solidFill>
                  <a:srgbClr val="00B0F0"/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 </a:t>
            </a:r>
            <a:r>
              <a:rPr lang="iw-IL" sz="1600" b="0" i="0" u="none" strike="noStrike" cap="none" dirty="0">
                <a:solidFill>
                  <a:srgbClr val="00B0F0"/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עמודות עם נתונים כפולים </a:t>
            </a:r>
            <a:endParaRPr sz="1600" b="0" i="0" u="none" strike="noStrike" cap="none" dirty="0">
              <a:solidFill>
                <a:srgbClr val="00B0F0"/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sp>
        <p:nvSpPr>
          <p:cNvPr id="35" name="Google Shape;126;p3">
            <a:extLst>
              <a:ext uri="{FF2B5EF4-FFF2-40B4-BE49-F238E27FC236}">
                <a16:creationId xmlns:a16="http://schemas.microsoft.com/office/drawing/2014/main" id="{3029D1B4-7454-4E25-B999-F218FDB23F06}"/>
              </a:ext>
            </a:extLst>
          </p:cNvPr>
          <p:cNvSpPr/>
          <p:nvPr/>
        </p:nvSpPr>
        <p:spPr>
          <a:xfrm>
            <a:off x="5010215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CB74F8FF-1CD9-4455-8D75-F4625E105020}"/>
              </a:ext>
            </a:extLst>
          </p:cNvPr>
          <p:cNvGrpSpPr/>
          <p:nvPr/>
        </p:nvGrpSpPr>
        <p:grpSpPr>
          <a:xfrm>
            <a:off x="5288092" y="1629295"/>
            <a:ext cx="404601" cy="390697"/>
            <a:chOff x="5291349" y="1629295"/>
            <a:chExt cx="404601" cy="390697"/>
          </a:xfrm>
        </p:grpSpPr>
        <p:cxnSp>
          <p:nvCxnSpPr>
            <p:cNvPr id="37" name="מחבר ישר 36">
              <a:extLst>
                <a:ext uri="{FF2B5EF4-FFF2-40B4-BE49-F238E27FC236}">
                  <a16:creationId xmlns:a16="http://schemas.microsoft.com/office/drawing/2014/main" id="{4DE1EE5E-31DC-44D0-8ACA-5357C0837668}"/>
                </a:ext>
              </a:extLst>
            </p:cNvPr>
            <p:cNvCxnSpPr>
              <a:cxnSpLocks/>
            </p:cNvCxnSpPr>
            <p:nvPr/>
          </p:nvCxnSpPr>
          <p:spPr>
            <a:xfrm>
              <a:off x="5307224" y="1629295"/>
              <a:ext cx="0" cy="39069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>
              <a:extLst>
                <a:ext uri="{FF2B5EF4-FFF2-40B4-BE49-F238E27FC236}">
                  <a16:creationId xmlns:a16="http://schemas.microsoft.com/office/drawing/2014/main" id="{2625F52A-8141-49F4-A61B-AB745549D0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349" y="2019992"/>
              <a:ext cx="40460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2D48EE54-BEF7-4820-83DE-7512336DB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5791" y="1740530"/>
              <a:ext cx="50748" cy="18605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19651554-9A40-4D88-80F1-1D3183105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1676232"/>
              <a:ext cx="59813" cy="17750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ישר 41">
              <a:extLst>
                <a:ext uri="{FF2B5EF4-FFF2-40B4-BE49-F238E27FC236}">
                  <a16:creationId xmlns:a16="http://schemas.microsoft.com/office/drawing/2014/main" id="{A10B0D3F-F6EA-42B6-8ECF-4CEEEBD8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459797" y="1758142"/>
              <a:ext cx="115537" cy="748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אליפסה 42">
              <a:extLst>
                <a:ext uri="{FF2B5EF4-FFF2-40B4-BE49-F238E27FC236}">
                  <a16:creationId xmlns:a16="http://schemas.microsoft.com/office/drawing/2014/main" id="{563AD170-2A91-4E5D-92A6-49D42E33313F}"/>
                </a:ext>
              </a:extLst>
            </p:cNvPr>
            <p:cNvSpPr/>
            <p:nvPr/>
          </p:nvSpPr>
          <p:spPr>
            <a:xfrm>
              <a:off x="5359884" y="1907833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A3B412D7-CC12-4DDB-A0C8-8A9E38C4EAA6}"/>
                </a:ext>
              </a:extLst>
            </p:cNvPr>
            <p:cNvSpPr/>
            <p:nvPr/>
          </p:nvSpPr>
          <p:spPr>
            <a:xfrm>
              <a:off x="5416842" y="1720152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737BDE23-A857-46A4-BE16-E960C6329626}"/>
                </a:ext>
              </a:extLst>
            </p:cNvPr>
            <p:cNvSpPr/>
            <p:nvPr/>
          </p:nvSpPr>
          <p:spPr>
            <a:xfrm>
              <a:off x="5535107" y="1794678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אליפסה 45">
              <a:extLst>
                <a:ext uri="{FF2B5EF4-FFF2-40B4-BE49-F238E27FC236}">
                  <a16:creationId xmlns:a16="http://schemas.microsoft.com/office/drawing/2014/main" id="{75773F95-78D7-4CF1-BB6B-0A69566FDA46}"/>
                </a:ext>
              </a:extLst>
            </p:cNvPr>
            <p:cNvSpPr/>
            <p:nvPr/>
          </p:nvSpPr>
          <p:spPr>
            <a:xfrm>
              <a:off x="5591781" y="1644299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7021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" name="Google Shape;71;p4">
            <a:extLst>
              <a:ext uri="{FF2B5EF4-FFF2-40B4-BE49-F238E27FC236}">
                <a16:creationId xmlns:a16="http://schemas.microsoft.com/office/drawing/2014/main" id="{3710566D-C931-40FB-98D4-4549E0B322E2}"/>
              </a:ext>
            </a:extLst>
          </p:cNvPr>
          <p:cNvSpPr txBox="1"/>
          <p:nvPr/>
        </p:nvSpPr>
        <p:spPr>
          <a:xfrm>
            <a:off x="5311834" y="514456"/>
            <a:ext cx="3405742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בדיקת שלמות נתונים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4" name="Google Shape;84;p4" descr="Google Shape;60;p13">
            <a:extLst>
              <a:ext uri="{FF2B5EF4-FFF2-40B4-BE49-F238E27FC236}">
                <a16:creationId xmlns:a16="http://schemas.microsoft.com/office/drawing/2014/main" id="{2886E640-7FBC-4252-A95A-D25E72687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928738" y="395601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Google Shape;194;p11">
            <a:extLst>
              <a:ext uri="{FF2B5EF4-FFF2-40B4-BE49-F238E27FC236}">
                <a16:creationId xmlns:a16="http://schemas.microsoft.com/office/drawing/2014/main" id="{9CB74A35-6C28-476D-9E16-7541AE9C3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725365"/>
              </p:ext>
            </p:extLst>
          </p:nvPr>
        </p:nvGraphicFramePr>
        <p:xfrm>
          <a:off x="4962053" y="1745341"/>
          <a:ext cx="3420000" cy="11647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1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000">
                  <a:extLst>
                    <a:ext uri="{9D8B030D-6E8A-4147-A177-3AD203B41FA5}">
                      <a16:colId xmlns:a16="http://schemas.microsoft.com/office/drawing/2014/main" val="762800679"/>
                    </a:ext>
                  </a:extLst>
                </a:gridCol>
              </a:tblGrid>
              <a:tr h="2911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  <a:tabLst/>
                        <a:defRPr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כיתה</a:t>
                      </a:r>
                      <a:endParaRPr lang="he-IL"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שם משפחה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שם פרטי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י"א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אליהו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ניר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rial"/>
                        </a:rPr>
                        <a:t>י"א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פרץ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חנה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י"א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פרץ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חנה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oogle Shape;194;p11">
            <a:extLst>
              <a:ext uri="{FF2B5EF4-FFF2-40B4-BE49-F238E27FC236}">
                <a16:creationId xmlns:a16="http://schemas.microsoft.com/office/drawing/2014/main" id="{D72DA29F-EC82-40A0-BFE8-9CCA3E9F0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572045"/>
              </p:ext>
            </p:extLst>
          </p:nvPr>
        </p:nvGraphicFramePr>
        <p:xfrm>
          <a:off x="761947" y="1753985"/>
          <a:ext cx="3420000" cy="1156056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1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000">
                  <a:extLst>
                    <a:ext uri="{9D8B030D-6E8A-4147-A177-3AD203B41FA5}">
                      <a16:colId xmlns:a16="http://schemas.microsoft.com/office/drawing/2014/main" val="762800679"/>
                    </a:ext>
                  </a:extLst>
                </a:gridCol>
              </a:tblGrid>
              <a:tr h="28253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  <a:tabLst/>
                        <a:defRPr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שם משפחה</a:t>
                      </a:r>
                      <a:endParaRPr lang="he-IL"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שם משפחה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שם פרטי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אליהו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אליהו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ניר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rial"/>
                        </a:rPr>
                        <a:t>פרץ</a:t>
                      </a:r>
                      <a:endParaRPr sz="1400" b="0" i="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פרץ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חנה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דמארי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דמארי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יוני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14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" name="Google Shape;124;p3">
            <a:extLst>
              <a:ext uri="{FF2B5EF4-FFF2-40B4-BE49-F238E27FC236}">
                <a16:creationId xmlns:a16="http://schemas.microsoft.com/office/drawing/2014/main" id="{C569C494-2249-4DC4-BFE8-8D5A2A79F504}"/>
              </a:ext>
            </a:extLst>
          </p:cNvPr>
          <p:cNvSpPr/>
          <p:nvPr/>
        </p:nvSpPr>
        <p:spPr>
          <a:xfrm>
            <a:off x="2872530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28;p3">
            <a:extLst>
              <a:ext uri="{FF2B5EF4-FFF2-40B4-BE49-F238E27FC236}">
                <a16:creationId xmlns:a16="http://schemas.microsoft.com/office/drawing/2014/main" id="{9CCC5590-CC06-4F6D-82E1-0A1B4A4328DA}"/>
              </a:ext>
            </a:extLst>
          </p:cNvPr>
          <p:cNvSpPr/>
          <p:nvPr/>
        </p:nvSpPr>
        <p:spPr>
          <a:xfrm>
            <a:off x="4708739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30;p3">
            <a:extLst>
              <a:ext uri="{FF2B5EF4-FFF2-40B4-BE49-F238E27FC236}">
                <a16:creationId xmlns:a16="http://schemas.microsoft.com/office/drawing/2014/main" id="{91546C61-5720-4681-B1D9-D6737AE5E999}"/>
              </a:ext>
            </a:extLst>
          </p:cNvPr>
          <p:cNvSpPr/>
          <p:nvPr/>
        </p:nvSpPr>
        <p:spPr>
          <a:xfrm>
            <a:off x="6849681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1;p3">
            <a:extLst>
              <a:ext uri="{FF2B5EF4-FFF2-40B4-BE49-F238E27FC236}">
                <a16:creationId xmlns:a16="http://schemas.microsoft.com/office/drawing/2014/main" id="{F14634A4-487E-429E-B90A-F7BCA8E6918F}"/>
              </a:ext>
            </a:extLst>
          </p:cNvPr>
          <p:cNvSpPr/>
          <p:nvPr/>
        </p:nvSpPr>
        <p:spPr>
          <a:xfrm>
            <a:off x="7052836" y="1566441"/>
            <a:ext cx="546955" cy="5469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157DAD11-ECE4-4998-9A0D-6E7919F82DBF}"/>
              </a:ext>
            </a:extLst>
          </p:cNvPr>
          <p:cNvSpPr/>
          <p:nvPr/>
        </p:nvSpPr>
        <p:spPr>
          <a:xfrm>
            <a:off x="6544948" y="2613471"/>
            <a:ext cx="1562731" cy="8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3;p3">
            <a:extLst>
              <a:ext uri="{FF2B5EF4-FFF2-40B4-BE49-F238E27FC236}">
                <a16:creationId xmlns:a16="http://schemas.microsoft.com/office/drawing/2014/main" id="{E4A42FD6-77EE-4030-A761-24D4E0610F8A}"/>
              </a:ext>
            </a:extLst>
          </p:cNvPr>
          <p:cNvSpPr txBox="1"/>
          <p:nvPr/>
        </p:nvSpPr>
        <p:spPr>
          <a:xfrm>
            <a:off x="6650182" y="2613470"/>
            <a:ext cx="1457497" cy="95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Gill Sans"/>
              <a:buNone/>
            </a:pPr>
            <a:r>
              <a:rPr lang="iw-IL" sz="2200" b="1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ea typeface="Gill Sans"/>
                <a:cs typeface="Assistant" pitchFamily="2" charset="-79"/>
                <a:sym typeface="Gill Sans"/>
              </a:rPr>
              <a:t>סך השורות</a:t>
            </a:r>
            <a:endParaRPr sz="2200" b="1" i="0" u="none" strike="noStrike" cap="none" dirty="0">
              <a:solidFill>
                <a:schemeClr val="bg1">
                  <a:lumMod val="75000"/>
                </a:schemeClr>
              </a:solidFill>
              <a:latin typeface="Assistant" pitchFamily="2" charset="-79"/>
              <a:ea typeface="Gill Sans"/>
              <a:cs typeface="Assistant" pitchFamily="2" charset="-79"/>
              <a:sym typeface="Gill Sans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השורות הצפוי להתקבל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34" name="Google Shape;129;p3">
            <a:extLst>
              <a:ext uri="{FF2B5EF4-FFF2-40B4-BE49-F238E27FC236}">
                <a16:creationId xmlns:a16="http://schemas.microsoft.com/office/drawing/2014/main" id="{4C419CCE-5A37-49DB-A81D-38738F913885}"/>
              </a:ext>
            </a:extLst>
          </p:cNvPr>
          <p:cNvSpPr txBox="1"/>
          <p:nvPr/>
        </p:nvSpPr>
        <p:spPr>
          <a:xfrm>
            <a:off x="4715215" y="2591493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1">
              <a:buClr>
                <a:srgbClr val="BF9000"/>
              </a:buClr>
              <a:buSzPts val="2800"/>
            </a:pPr>
            <a:r>
              <a:rPr lang="iw-IL" sz="2200" b="1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cs typeface="Assistant" pitchFamily="2" charset="-79"/>
                <a:sym typeface="Calibri"/>
              </a:rPr>
              <a:t>סך העמודות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Assistant" pitchFamily="2" charset="-79"/>
              <a:cs typeface="Assistant" pitchFamily="2" charset="-79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iw-IL" sz="1600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העמודות הצפוי להתקבל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31" name="Google Shape;122;p3">
            <a:extLst>
              <a:ext uri="{FF2B5EF4-FFF2-40B4-BE49-F238E27FC236}">
                <a16:creationId xmlns:a16="http://schemas.microsoft.com/office/drawing/2014/main" id="{2E7E559F-F8B4-490E-A8B8-DD5FC3B25FCC}"/>
              </a:ext>
            </a:extLst>
          </p:cNvPr>
          <p:cNvSpPr/>
          <p:nvPr/>
        </p:nvSpPr>
        <p:spPr>
          <a:xfrm>
            <a:off x="3174005" y="1357062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23;p3">
            <a:extLst>
              <a:ext uri="{FF2B5EF4-FFF2-40B4-BE49-F238E27FC236}">
                <a16:creationId xmlns:a16="http://schemas.microsoft.com/office/drawing/2014/main" id="{7F86A2BB-1B1A-4416-BC74-C6171004BA7F}"/>
              </a:ext>
            </a:extLst>
          </p:cNvPr>
          <p:cNvSpPr/>
          <p:nvPr/>
        </p:nvSpPr>
        <p:spPr>
          <a:xfrm>
            <a:off x="3377161" y="1560217"/>
            <a:ext cx="546955" cy="5469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25;p3">
            <a:extLst>
              <a:ext uri="{FF2B5EF4-FFF2-40B4-BE49-F238E27FC236}">
                <a16:creationId xmlns:a16="http://schemas.microsoft.com/office/drawing/2014/main" id="{21D3770D-D849-459E-917B-C8FC6DBC878A}"/>
              </a:ext>
            </a:extLst>
          </p:cNvPr>
          <p:cNvSpPr txBox="1"/>
          <p:nvPr/>
        </p:nvSpPr>
        <p:spPr>
          <a:xfrm>
            <a:off x="2872530" y="2607247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iw-IL" sz="2200" b="1" dirty="0">
                <a:solidFill>
                  <a:schemeClr val="bg1">
                    <a:lumMod val="75000"/>
                  </a:schemeClr>
                </a:solidFill>
                <a:latin typeface="Assistant" pitchFamily="2" charset="-79"/>
                <a:cs typeface="Assistant" pitchFamily="2" charset="-79"/>
                <a:sym typeface="Calibri"/>
              </a:rPr>
              <a:t>כפילויות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שורות /</a:t>
            </a:r>
            <a:r>
              <a:rPr lang="he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 </a:t>
            </a:r>
            <a:r>
              <a:rPr lang="iw-IL" sz="1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עמודות עם נתונים כפולים </a:t>
            </a:r>
            <a:endParaRPr sz="1600" b="0" i="0" u="none" strike="noStrike" cap="none" dirty="0">
              <a:solidFill>
                <a:schemeClr val="bg1">
                  <a:lumMod val="75000"/>
                </a:schemeClr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sp>
        <p:nvSpPr>
          <p:cNvPr id="35" name="Google Shape;126;p3">
            <a:extLst>
              <a:ext uri="{FF2B5EF4-FFF2-40B4-BE49-F238E27FC236}">
                <a16:creationId xmlns:a16="http://schemas.microsoft.com/office/drawing/2014/main" id="{3029D1B4-7454-4E25-B999-F218FDB23F06}"/>
              </a:ext>
            </a:extLst>
          </p:cNvPr>
          <p:cNvSpPr/>
          <p:nvPr/>
        </p:nvSpPr>
        <p:spPr>
          <a:xfrm>
            <a:off x="5010215" y="1363286"/>
            <a:ext cx="953266" cy="953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CB74F8FF-1CD9-4455-8D75-F4625E105020}"/>
              </a:ext>
            </a:extLst>
          </p:cNvPr>
          <p:cNvGrpSpPr/>
          <p:nvPr/>
        </p:nvGrpSpPr>
        <p:grpSpPr>
          <a:xfrm>
            <a:off x="5288092" y="1629295"/>
            <a:ext cx="404601" cy="390697"/>
            <a:chOff x="5291349" y="1629295"/>
            <a:chExt cx="404601" cy="390697"/>
          </a:xfrm>
        </p:grpSpPr>
        <p:cxnSp>
          <p:nvCxnSpPr>
            <p:cNvPr id="37" name="מחבר ישר 36">
              <a:extLst>
                <a:ext uri="{FF2B5EF4-FFF2-40B4-BE49-F238E27FC236}">
                  <a16:creationId xmlns:a16="http://schemas.microsoft.com/office/drawing/2014/main" id="{4DE1EE5E-31DC-44D0-8ACA-5357C0837668}"/>
                </a:ext>
              </a:extLst>
            </p:cNvPr>
            <p:cNvCxnSpPr>
              <a:cxnSpLocks/>
            </p:cNvCxnSpPr>
            <p:nvPr/>
          </p:nvCxnSpPr>
          <p:spPr>
            <a:xfrm>
              <a:off x="5307224" y="1629295"/>
              <a:ext cx="0" cy="39069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>
              <a:extLst>
                <a:ext uri="{FF2B5EF4-FFF2-40B4-BE49-F238E27FC236}">
                  <a16:creationId xmlns:a16="http://schemas.microsoft.com/office/drawing/2014/main" id="{2625F52A-8141-49F4-A61B-AB745549D0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1349" y="2019992"/>
              <a:ext cx="40460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2D48EE54-BEF7-4820-83DE-7512336DB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5791" y="1740530"/>
              <a:ext cx="50748" cy="18605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19651554-9A40-4D88-80F1-1D3183105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1676232"/>
              <a:ext cx="59813" cy="17750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ישר 41">
              <a:extLst>
                <a:ext uri="{FF2B5EF4-FFF2-40B4-BE49-F238E27FC236}">
                  <a16:creationId xmlns:a16="http://schemas.microsoft.com/office/drawing/2014/main" id="{A10B0D3F-F6EA-42B6-8ECF-4CEEEBD8297A}"/>
                </a:ext>
              </a:extLst>
            </p:cNvPr>
            <p:cNvCxnSpPr>
              <a:cxnSpLocks/>
            </p:cNvCxnSpPr>
            <p:nvPr/>
          </p:nvCxnSpPr>
          <p:spPr>
            <a:xfrm>
              <a:off x="5459797" y="1758142"/>
              <a:ext cx="115537" cy="748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אליפסה 42">
              <a:extLst>
                <a:ext uri="{FF2B5EF4-FFF2-40B4-BE49-F238E27FC236}">
                  <a16:creationId xmlns:a16="http://schemas.microsoft.com/office/drawing/2014/main" id="{563AD170-2A91-4E5D-92A6-49D42E33313F}"/>
                </a:ext>
              </a:extLst>
            </p:cNvPr>
            <p:cNvSpPr/>
            <p:nvPr/>
          </p:nvSpPr>
          <p:spPr>
            <a:xfrm>
              <a:off x="5359884" y="1907833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A3B412D7-CC12-4DDB-A0C8-8A9E38C4EAA6}"/>
                </a:ext>
              </a:extLst>
            </p:cNvPr>
            <p:cNvSpPr/>
            <p:nvPr/>
          </p:nvSpPr>
          <p:spPr>
            <a:xfrm>
              <a:off x="5416842" y="1720152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737BDE23-A857-46A4-BE16-E960C6329626}"/>
                </a:ext>
              </a:extLst>
            </p:cNvPr>
            <p:cNvSpPr/>
            <p:nvPr/>
          </p:nvSpPr>
          <p:spPr>
            <a:xfrm>
              <a:off x="5535107" y="1794678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אליפסה 45">
              <a:extLst>
                <a:ext uri="{FF2B5EF4-FFF2-40B4-BE49-F238E27FC236}">
                  <a16:creationId xmlns:a16="http://schemas.microsoft.com/office/drawing/2014/main" id="{75773F95-78D7-4CF1-BB6B-0A69566FDA46}"/>
                </a:ext>
              </a:extLst>
            </p:cNvPr>
            <p:cNvSpPr/>
            <p:nvPr/>
          </p:nvSpPr>
          <p:spPr>
            <a:xfrm>
              <a:off x="5591781" y="1644299"/>
              <a:ext cx="75118" cy="75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7" name="Google Shape;118;p3">
            <a:extLst>
              <a:ext uri="{FF2B5EF4-FFF2-40B4-BE49-F238E27FC236}">
                <a16:creationId xmlns:a16="http://schemas.microsoft.com/office/drawing/2014/main" id="{5E04FC1A-4C83-4EA7-A778-92B724482F92}"/>
              </a:ext>
            </a:extLst>
          </p:cNvPr>
          <p:cNvSpPr/>
          <p:nvPr/>
        </p:nvSpPr>
        <p:spPr>
          <a:xfrm>
            <a:off x="1343757" y="1360479"/>
            <a:ext cx="953266" cy="953265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25;p3">
            <a:extLst>
              <a:ext uri="{FF2B5EF4-FFF2-40B4-BE49-F238E27FC236}">
                <a16:creationId xmlns:a16="http://schemas.microsoft.com/office/drawing/2014/main" id="{8C7007D1-583E-43F7-A790-3FF0D7D1F4D0}"/>
              </a:ext>
            </a:extLst>
          </p:cNvPr>
          <p:cNvSpPr txBox="1"/>
          <p:nvPr/>
        </p:nvSpPr>
        <p:spPr>
          <a:xfrm>
            <a:off x="1052043" y="2610664"/>
            <a:ext cx="1562731" cy="95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buClr>
                <a:srgbClr val="BF9000"/>
              </a:buClr>
              <a:buSzPts val="2800"/>
              <a:buFont typeface="Arial"/>
              <a:buNone/>
            </a:pPr>
            <a:r>
              <a:rPr lang="he-IL" sz="2200" b="1" dirty="0">
                <a:solidFill>
                  <a:srgbClr val="00B0F0">
                    <a:alpha val="50000"/>
                  </a:srgbClr>
                </a:solidFill>
                <a:latin typeface="Assistant" pitchFamily="2" charset="-79"/>
                <a:cs typeface="Assistant" pitchFamily="2" charset="-79"/>
                <a:sym typeface="Calibri"/>
              </a:rPr>
              <a:t>נתונים חסרים</a:t>
            </a:r>
            <a:endParaRPr sz="2200" b="1" dirty="0">
              <a:solidFill>
                <a:srgbClr val="00B0F0">
                  <a:alpha val="50000"/>
                </a:srgbClr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ill Sans"/>
              <a:buNone/>
            </a:pPr>
            <a:r>
              <a:rPr lang="he-IL" sz="1600" b="0" i="0" u="none" strike="noStrike" cap="none" dirty="0">
                <a:solidFill>
                  <a:srgbClr val="00B0F0">
                    <a:alpha val="50000"/>
                  </a:srgbClr>
                </a:solidFill>
                <a:latin typeface="Assistant SemiBold" pitchFamily="2" charset="-79"/>
                <a:ea typeface="Gill Sans"/>
                <a:cs typeface="Assistant SemiBold" pitchFamily="2" charset="-79"/>
                <a:sym typeface="Gill Sans"/>
              </a:rPr>
              <a:t>ערכים ריקים</a:t>
            </a:r>
            <a:endParaRPr sz="1600" b="0" i="0" u="none" strike="noStrike" cap="none" dirty="0">
              <a:solidFill>
                <a:srgbClr val="00B0F0">
                  <a:alpha val="50000"/>
                </a:srgbClr>
              </a:solidFill>
              <a:latin typeface="Assistant SemiBold" pitchFamily="2" charset="-79"/>
              <a:ea typeface="Gill Sans"/>
              <a:cs typeface="Assistant SemiBold" pitchFamily="2" charset="-79"/>
              <a:sym typeface="Gill Sans"/>
            </a:endParaRPr>
          </a:p>
        </p:txBody>
      </p:sp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B9EE64DA-D6D0-48E8-B66A-E6A0A7F5FCD4}"/>
              </a:ext>
            </a:extLst>
          </p:cNvPr>
          <p:cNvGrpSpPr/>
          <p:nvPr/>
        </p:nvGrpSpPr>
        <p:grpSpPr>
          <a:xfrm>
            <a:off x="1547353" y="1572387"/>
            <a:ext cx="529449" cy="529449"/>
            <a:chOff x="1552962" y="1575194"/>
            <a:chExt cx="529449" cy="529449"/>
          </a:xfrm>
        </p:grpSpPr>
        <p:cxnSp>
          <p:nvCxnSpPr>
            <p:cNvPr id="50" name="מחבר ישר 49">
              <a:extLst>
                <a:ext uri="{FF2B5EF4-FFF2-40B4-BE49-F238E27FC236}">
                  <a16:creationId xmlns:a16="http://schemas.microsoft.com/office/drawing/2014/main" id="{96DEC65C-0A35-45F5-8599-303EC76FB9AA}"/>
                </a:ext>
              </a:extLst>
            </p:cNvPr>
            <p:cNvCxnSpPr>
              <a:cxnSpLocks/>
            </p:cNvCxnSpPr>
            <p:nvPr/>
          </p:nvCxnSpPr>
          <p:spPr>
            <a:xfrm>
              <a:off x="1817687" y="1639466"/>
              <a:ext cx="0" cy="200451"/>
            </a:xfrm>
            <a:prstGeom prst="line">
              <a:avLst/>
            </a:prstGeom>
            <a:ln w="28575" cap="rnd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אליפסה 50">
              <a:extLst>
                <a:ext uri="{FF2B5EF4-FFF2-40B4-BE49-F238E27FC236}">
                  <a16:creationId xmlns:a16="http://schemas.microsoft.com/office/drawing/2014/main" id="{9B60DFE0-41D6-4B03-9FAD-496E2D3F613A}"/>
                </a:ext>
              </a:extLst>
            </p:cNvPr>
            <p:cNvSpPr/>
            <p:nvPr/>
          </p:nvSpPr>
          <p:spPr>
            <a:xfrm>
              <a:off x="1782400" y="1799147"/>
              <a:ext cx="75118" cy="75118"/>
            </a:xfrm>
            <a:prstGeom prst="ellipse">
              <a:avLst/>
            </a:prstGeom>
            <a:solidFill>
              <a:srgbClr val="232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אליפסה 51">
              <a:extLst>
                <a:ext uri="{FF2B5EF4-FFF2-40B4-BE49-F238E27FC236}">
                  <a16:creationId xmlns:a16="http://schemas.microsoft.com/office/drawing/2014/main" id="{F15AAEA2-F532-42A2-AE13-04AF0CA8FFB8}"/>
                </a:ext>
              </a:extLst>
            </p:cNvPr>
            <p:cNvSpPr/>
            <p:nvPr/>
          </p:nvSpPr>
          <p:spPr>
            <a:xfrm>
              <a:off x="1552962" y="1575194"/>
              <a:ext cx="529449" cy="529449"/>
            </a:xfrm>
            <a:prstGeom prst="ellipse">
              <a:avLst/>
            </a:prstGeom>
            <a:ln w="28575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3" name="מחבר ישר 52">
              <a:extLst>
                <a:ext uri="{FF2B5EF4-FFF2-40B4-BE49-F238E27FC236}">
                  <a16:creationId xmlns:a16="http://schemas.microsoft.com/office/drawing/2014/main" id="{8AC7ED71-FDA0-4D2E-80D2-7EC1BB5CED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4500" y="1839917"/>
              <a:ext cx="106403" cy="105475"/>
            </a:xfrm>
            <a:prstGeom prst="line">
              <a:avLst/>
            </a:prstGeom>
            <a:ln w="28575" cap="rnd">
              <a:solidFill>
                <a:srgbClr val="232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433091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1111</Words>
  <Application>Microsoft Office PowerPoint</Application>
  <PresentationFormat>‫הצגה על המסך (16:9)</PresentationFormat>
  <Paragraphs>169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9" baseType="lpstr">
      <vt:lpstr>Calibri</vt:lpstr>
      <vt:lpstr>Gill Sans</vt:lpstr>
      <vt:lpstr>Assistant SemiBold</vt:lpstr>
      <vt:lpstr>Arial</vt:lpstr>
      <vt:lpstr>Assistant</vt:lpstr>
      <vt:lpstr>Assistant ExtraBold</vt:lpstr>
      <vt:lpstr>Quattrocento Sans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78</cp:revision>
  <dcterms:modified xsi:type="dcterms:W3CDTF">2023-08-21T08:40:58Z</dcterms:modified>
</cp:coreProperties>
</file>