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74" r:id="rId5"/>
    <p:sldId id="282" r:id="rId6"/>
    <p:sldId id="286" r:id="rId7"/>
    <p:sldId id="287" r:id="rId8"/>
    <p:sldId id="281" r:id="rId9"/>
    <p:sldId id="288" r:id="rId10"/>
    <p:sldId id="289" r:id="rId11"/>
    <p:sldId id="290" r:id="rId12"/>
    <p:sldId id="291" r:id="rId13"/>
    <p:sldId id="292" r:id="rId14"/>
    <p:sldId id="271" r:id="rId15"/>
  </p:sldIdLst>
  <p:sldSz cx="9144000" cy="5143500" type="screen16x9"/>
  <p:notesSz cx="6858000" cy="9144000"/>
  <p:embeddedFontLst>
    <p:embeddedFont>
      <p:font typeface="Assistant" pitchFamily="2" charset="-79"/>
      <p:regular r:id="rId17"/>
      <p:bold r:id="rId18"/>
    </p:embeddedFont>
    <p:embeddedFont>
      <p:font typeface="Assistant ExtraBold" pitchFamily="2" charset="-79"/>
      <p:bold r:id="rId19"/>
    </p:embeddedFont>
    <p:embeddedFont>
      <p:font typeface="Assistant SemiBold" pitchFamily="2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 snapToGrid="0">
      <p:cViewPr varScale="1">
        <p:scale>
          <a:sx n="118" d="100"/>
          <a:sy n="118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בעוד התשובה לשאלה הראשונה המסומנת ב-</a:t>
            </a:r>
            <a:r>
              <a:rPr lang="en-US" dirty="0"/>
              <a:t>X</a:t>
            </a:r>
            <a:r>
              <a:rPr lang="he-IL" dirty="0"/>
              <a:t> היא ברורה, </a:t>
            </a:r>
            <a:r>
              <a:rPr lang="he-IL" dirty="0" err="1"/>
              <a:t>מיידית</a:t>
            </a:r>
            <a:r>
              <a:rPr lang="he-IL" dirty="0"/>
              <a:t> ואינה דורשת מחקר כלל, השאלה השנייה המסומנת ב-</a:t>
            </a:r>
            <a:r>
              <a:rPr lang="en-US" dirty="0"/>
              <a:t>V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דורשת חקר עמוק של נתונים כדי להפיק תובנה לשאלה אם קיים קשר בין ציוני התלמידים במתמטיקה לבין ציוני התלמידים במגמת ניתוח 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התשובה לשאלה השנייה אינה ברורה ואי אפשר לענות עליה באופן מבוסס בלי לחקור את הנתונים, כאמור.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על כל תלמיד לבדוק אם שאלת החקר שניסח היא שאלה פתוחה שאין עליה תשובה </a:t>
            </a:r>
            <a:r>
              <a:rPr lang="he-IL" dirty="0" err="1"/>
              <a:t>מיידית</a:t>
            </a:r>
            <a:r>
              <a:rPr lang="he-IL" dirty="0"/>
              <a:t> ולתקן לפי הצורך.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33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שאלת חקר נתונים תהיה רלוונטית לחוקר נתונים רק אם תהיה לו דרך לבסס את תשובתו על בסיס נתונים זמינים.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בעוד הנתונים לשאלה הראשונה המסומנת ב-</a:t>
            </a:r>
            <a:r>
              <a:rPr lang="en-US" dirty="0"/>
              <a:t>X</a:t>
            </a:r>
            <a:r>
              <a:rPr lang="he-IL" dirty="0"/>
              <a:t> אינם זמינים ואין דרך להשיגם כיוון שלא תועדו בעבר, הנתונים לשאלה השנייה המסומנת ב-</a:t>
            </a:r>
            <a:r>
              <a:rPr lang="en-US" dirty="0"/>
              <a:t>V</a:t>
            </a:r>
            <a:r>
              <a:rPr lang="he-IL" dirty="0"/>
              <a:t> זמינים לחקירה.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נתונים אלה עשויים לכלול את מספר החברות ההייטק בישראל </a:t>
            </a:r>
            <a:r>
              <a:rPr lang="he-IL" dirty="0" err="1"/>
              <a:t>ששוויין</a:t>
            </a:r>
            <a:r>
              <a:rPr lang="he-IL" dirty="0"/>
              <a:t> עלה ואת האחוז שלהן מתוך סך חברות ההייטק בישראל בשנת 2021.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כמו כן, יש נתונים רבים שזמינים עבור תקופה זו, כמו נתוני מכירות המוצרים של חברות אלה ,ועוד.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לכן למדנו תחילה על אוכלוסייה ומשתנים, שבלעדיהם אין למנתח הנתונים אפשרות לשאול שאלת חקר.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על כל תלמיד לבדוק אם אפשר לענות על שאלת החקר שניסח בעזרת נתונים זמינים, ואם לא - לתקן לפי הצורך.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1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מוצגות לעיל שאלות חקר מהעולם </a:t>
            </a:r>
            <a:r>
              <a:rPr lang="he-IL" dirty="0" err="1"/>
              <a:t>האמיתי</a:t>
            </a:r>
            <a:r>
              <a:rPr lang="he-IL" dirty="0"/>
              <a:t> בניתוח </a:t>
            </a:r>
            <a:r>
              <a:rPr lang="en-US" dirty="0"/>
              <a:t>DATA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6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עוד נחזור בהמשך לימודי המגמה להרחיב רבות בשאלת החקר במסגרת מחזור הנתונים בנושא "הגדרת הבעיה"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00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בקשו מהתלמידים ששינו את שאלת החקר שלהם לאורך מערך השיעור בהתאם לנלמד 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להציג </a:t>
            </a: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את שאלת החקר המעודכנת ש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להם</a:t>
            </a:r>
            <a:endParaRPr lang="he-IL" dirty="0"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עד כה למדנו על אוכלוסייה ועל משתנים שבלעדיהם אין למנתח הנתונים את האפשרות לשאול שאלת חקר.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מנתחי נתונים הם חוקרים לכל דבר ועניין, לכן דרך עבודתם של חוקרי סטטיסטיקה דומה מאוד לדרך עבודתם של חוקרי נתונים, וזו גם הסיבה שכלי הסטטיסטיקה כה יעילים לניתוח הנתונים.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בשקופית אנו רואים את מחזור הנתונים שהוזכר בפרק הראשון שלמדנו במסגרת הלימודים במגמה.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שאלת חקר בסטטיסטיקה דומה לשלב הגדרת הבעיה במחזור הנתונים, והיא נושא השיעור שלנו.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תרגיל כיתה (כ-10 דקות לשאלה המופיעה בשקופית).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בקשו מהתלמידים לשתף את התוצרים שלהם: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לספר על נושא שמעניין אותם ולהרחיב עליו בכמה מילים. 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לספר מדוע דווקא הנושא שבחרו מעניין ומסקרן בעיניהם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לשתף בשאלה שכתבו שמעניין אותם לחקור על הנושא שבחרו.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24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9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מה שנשאל בשאלת החקר ילווה אותנו לאורך כל המחקר, ותשובת המחקר תהיה לאורו.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חוסר דיוק ואי מיקוד בשאלת החקר יגררו מחקר לא ממוקד שעלול להוביל לתוצאות לא רצויות. בדיוק כמו שפיתגורס ענה שלא לעניין בדוגמה שראינו.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השאלה שבסימון </a:t>
            </a:r>
            <a:r>
              <a:rPr lang="en-US" dirty="0"/>
              <a:t>X</a:t>
            </a:r>
            <a:r>
              <a:rPr lang="he-IL" dirty="0"/>
              <a:t> איננה טובה שכן לא ברור ולא ממוקד מה רוצים לחקור בעניין הנשרים. האם מדובר במצבם הבריאותי? או שבכלל מדובר במצבם מבחינת הישרדות והכחדה?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בנוסף, לא ברור מהשאלה באילו נשרים מדובר. האם מדובר בנשרים בעולם או בנשרים במדינה מסוימת?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לעומתה, השאלה השנייה המסומנת ב-</a:t>
            </a:r>
            <a:r>
              <a:rPr lang="en-US" dirty="0"/>
              <a:t>V</a:t>
            </a:r>
            <a:r>
              <a:rPr lang="he-IL" dirty="0"/>
              <a:t> היא שאלת מחקר ממוקדת וברורה.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כל תלמיד יבדוק אם שאלת החקר שניסח ממוקדת וברורה. אם לא, עליו לתקן אותה כך שתהיה ברורה ומדויקת.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0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תלמיד לבדוק אם שאלת החקר שניסח מכוונת להסקת מסקנות ותובנות חדשות. אם הדבר נדרש עליו לעדכן בהתאם את שאלת החקר שלו.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7379493" y="56674"/>
            <a:ext cx="1637561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שאלת חקר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729538" y="445210"/>
            <a:ext cx="1219087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1718A96-871F-48FF-99DC-610B0FC9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5" y="791932"/>
            <a:ext cx="4321171" cy="3679242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882551" y="2036447"/>
            <a:ext cx="3563521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סטטיסטיקה</a:t>
            </a: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שאלת חקר 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A609308C-61E1-44A2-815A-FED708789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1;p8">
            <a:extLst>
              <a:ext uri="{FF2B5EF4-FFF2-40B4-BE49-F238E27FC236}">
                <a16:creationId xmlns:a16="http://schemas.microsoft.com/office/drawing/2014/main" id="{CE185C93-7686-439A-A9FA-030AD4425CC7}"/>
              </a:ext>
            </a:extLst>
          </p:cNvPr>
          <p:cNvSpPr txBox="1"/>
          <p:nvPr/>
        </p:nvSpPr>
        <p:spPr>
          <a:xfrm>
            <a:off x="4725749" y="1942599"/>
            <a:ext cx="2916643" cy="4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lang="he-IL" sz="18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2 כפול 3?</a:t>
            </a:r>
            <a:endParaRPr sz="1800" b="0"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2" name="Google Shape;141;p8">
            <a:extLst>
              <a:ext uri="{FF2B5EF4-FFF2-40B4-BE49-F238E27FC236}">
                <a16:creationId xmlns:a16="http://schemas.microsoft.com/office/drawing/2014/main" id="{CCB1EACB-B7F4-409E-BEA3-175FB845EF7F}"/>
              </a:ext>
            </a:extLst>
          </p:cNvPr>
          <p:cNvSpPr txBox="1"/>
          <p:nvPr/>
        </p:nvSpPr>
        <p:spPr>
          <a:xfrm>
            <a:off x="3657605" y="2647055"/>
            <a:ext cx="3984787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232752"/>
              </a:buClr>
              <a:buSzPts val="1100"/>
            </a:pPr>
            <a:r>
              <a:rPr lang="he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האם קיים קשר בין ציוני תלמידים במתמטיקה לציוני תלמידים במגמת ניתוח נתונים?</a:t>
            </a:r>
            <a:endParaRPr lang="he-IL" sz="18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13" name="Google Shape;158;p8" descr="Image">
            <a:extLst>
              <a:ext uri="{FF2B5EF4-FFF2-40B4-BE49-F238E27FC236}">
                <a16:creationId xmlns:a16="http://schemas.microsoft.com/office/drawing/2014/main" id="{872A0631-41A5-41F6-91E9-B70832037D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891" y="2761436"/>
            <a:ext cx="317492" cy="3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0;p8" descr="Image">
            <a:extLst>
              <a:ext uri="{FF2B5EF4-FFF2-40B4-BE49-F238E27FC236}">
                <a16:creationId xmlns:a16="http://schemas.microsoft.com/office/drawing/2014/main" id="{268C77A7-5095-4877-A518-B56882DB95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5224" y="2043914"/>
            <a:ext cx="288211" cy="30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E7C324A-48C4-40A2-9648-CC48D09CE30C}"/>
              </a:ext>
            </a:extLst>
          </p:cNvPr>
          <p:cNvSpPr/>
          <p:nvPr/>
        </p:nvSpPr>
        <p:spPr>
          <a:xfrm>
            <a:off x="4571999" y="852761"/>
            <a:ext cx="3525119" cy="80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שאלת חקר היא שאלה פתוחה שאין עליה תשובה </a:t>
            </a:r>
            <a:r>
              <a:rPr lang="he-IL" sz="2000" dirty="0" err="1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מיידית</a:t>
            </a: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:</a:t>
            </a:r>
            <a:endParaRPr lang="he-IL" sz="2000" dirty="0">
              <a:solidFill>
                <a:srgbClr val="232752"/>
              </a:solidFill>
              <a:latin typeface="Assistant ExtraBold"/>
              <a:cs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20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A609308C-61E1-44A2-815A-FED708789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1;p8">
            <a:extLst>
              <a:ext uri="{FF2B5EF4-FFF2-40B4-BE49-F238E27FC236}">
                <a16:creationId xmlns:a16="http://schemas.microsoft.com/office/drawing/2014/main" id="{CE185C93-7686-439A-A9FA-030AD4425CC7}"/>
              </a:ext>
            </a:extLst>
          </p:cNvPr>
          <p:cNvSpPr txBox="1"/>
          <p:nvPr/>
        </p:nvSpPr>
        <p:spPr>
          <a:xfrm>
            <a:off x="3754704" y="1942599"/>
            <a:ext cx="3887688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30000"/>
              </a:lnSpc>
              <a:buClr>
                <a:srgbClr val="232752"/>
              </a:buClr>
              <a:buSzPts val="1100"/>
            </a:pPr>
            <a:r>
              <a:rPr lang="he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האם באירופה של ימי הביניים היה קשר  בין ממוצע שעות השינה לבין התפוקה בעבודה? </a:t>
            </a:r>
            <a:endParaRPr lang="he-IL" sz="18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2" name="Google Shape;141;p8">
            <a:extLst>
              <a:ext uri="{FF2B5EF4-FFF2-40B4-BE49-F238E27FC236}">
                <a16:creationId xmlns:a16="http://schemas.microsoft.com/office/drawing/2014/main" id="{CCB1EACB-B7F4-409E-BEA3-175FB845EF7F}"/>
              </a:ext>
            </a:extLst>
          </p:cNvPr>
          <p:cNvSpPr txBox="1"/>
          <p:nvPr/>
        </p:nvSpPr>
        <p:spPr>
          <a:xfrm>
            <a:off x="3530913" y="2978829"/>
            <a:ext cx="4111479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r" rtl="1">
              <a:lnSpc>
                <a:spcPct val="130000"/>
              </a:lnSpc>
              <a:buClr>
                <a:srgbClr val="232752"/>
              </a:buClr>
              <a:buSzPts val="1100"/>
            </a:pPr>
            <a:r>
              <a:rPr lang="he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מהן הסיבות לכך שבמהלך שנת 2021 חלה עלייה חדה בשווי חברות רבות בהייטק בישראל?</a:t>
            </a:r>
            <a:endParaRPr lang="he-IL" sz="18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13" name="Google Shape;158;p8" descr="Image">
            <a:extLst>
              <a:ext uri="{FF2B5EF4-FFF2-40B4-BE49-F238E27FC236}">
                <a16:creationId xmlns:a16="http://schemas.microsoft.com/office/drawing/2014/main" id="{872A0631-41A5-41F6-91E9-B70832037D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891" y="3093210"/>
            <a:ext cx="317492" cy="3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0;p8" descr="Image">
            <a:extLst>
              <a:ext uri="{FF2B5EF4-FFF2-40B4-BE49-F238E27FC236}">
                <a16:creationId xmlns:a16="http://schemas.microsoft.com/office/drawing/2014/main" id="{268C77A7-5095-4877-A518-B56882DB95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5224" y="2043914"/>
            <a:ext cx="288211" cy="30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E7C324A-48C4-40A2-9648-CC48D09CE30C}"/>
              </a:ext>
            </a:extLst>
          </p:cNvPr>
          <p:cNvSpPr/>
          <p:nvPr/>
        </p:nvSpPr>
        <p:spPr>
          <a:xfrm>
            <a:off x="4418253" y="852761"/>
            <a:ext cx="3678866" cy="80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שאלת חקר היא שאלה שאפשר לענות עליה בעזרת נתונים זמינים:</a:t>
            </a:r>
            <a:endParaRPr lang="he-IL" sz="2000" dirty="0">
              <a:solidFill>
                <a:srgbClr val="232752"/>
              </a:solidFill>
              <a:latin typeface="Assistant ExtraBold"/>
              <a:cs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785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141;p8">
            <a:extLst>
              <a:ext uri="{FF2B5EF4-FFF2-40B4-BE49-F238E27FC236}">
                <a16:creationId xmlns:a16="http://schemas.microsoft.com/office/drawing/2014/main" id="{CE185C93-7686-439A-A9FA-030AD4425CC7}"/>
              </a:ext>
            </a:extLst>
          </p:cNvPr>
          <p:cNvSpPr txBox="1"/>
          <p:nvPr/>
        </p:nvSpPr>
        <p:spPr>
          <a:xfrm>
            <a:off x="3050697" y="1408694"/>
            <a:ext cx="5237044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מה גרם לנטישת מנויים בחברת התקשורת "שסק" בשנה האחרונה?</a:t>
            </a:r>
            <a:endParaRPr lang="he-IL"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EF7A3CC-3034-44C6-A51F-2733D8583B80}"/>
              </a:ext>
            </a:extLst>
          </p:cNvPr>
          <p:cNvSpPr/>
          <p:nvPr/>
        </p:nvSpPr>
        <p:spPr>
          <a:xfrm>
            <a:off x="2419519" y="583791"/>
            <a:ext cx="6332761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8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דוגמאות נוספות לשאלות חקר נתונים:</a:t>
            </a:r>
          </a:p>
        </p:txBody>
      </p:sp>
      <p:sp>
        <p:nvSpPr>
          <p:cNvPr id="15" name="Google Shape;141;p8">
            <a:extLst>
              <a:ext uri="{FF2B5EF4-FFF2-40B4-BE49-F238E27FC236}">
                <a16:creationId xmlns:a16="http://schemas.microsoft.com/office/drawing/2014/main" id="{7F998976-7D4F-4EE3-86DF-FF14EB40FCA7}"/>
              </a:ext>
            </a:extLst>
          </p:cNvPr>
          <p:cNvSpPr txBox="1"/>
          <p:nvPr/>
        </p:nvSpPr>
        <p:spPr>
          <a:xfrm>
            <a:off x="1537487" y="2104755"/>
            <a:ext cx="6750254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r" rtl="1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כיצד חברת "שבעת" יכולה להעלות את היקף המכירות של הלחמניות שהיא משווקת?</a:t>
            </a:r>
            <a:endParaRPr lang="he-IL"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6" name="Google Shape;141;p8">
            <a:extLst>
              <a:ext uri="{FF2B5EF4-FFF2-40B4-BE49-F238E27FC236}">
                <a16:creationId xmlns:a16="http://schemas.microsoft.com/office/drawing/2014/main" id="{F489B59E-C88D-49A0-9B88-5B753E326E9C}"/>
              </a:ext>
            </a:extLst>
          </p:cNvPr>
          <p:cNvSpPr txBox="1"/>
          <p:nvPr/>
        </p:nvSpPr>
        <p:spPr>
          <a:xfrm>
            <a:off x="3898347" y="2800816"/>
            <a:ext cx="4389394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אילו סיבות גרמו לירידת הרווחיות של חברת "תרוויח"?</a:t>
            </a:r>
            <a:endParaRPr lang="he-IL"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7" name="Google Shape;141;p8">
            <a:extLst>
              <a:ext uri="{FF2B5EF4-FFF2-40B4-BE49-F238E27FC236}">
                <a16:creationId xmlns:a16="http://schemas.microsoft.com/office/drawing/2014/main" id="{96FD3E22-B6B6-4AA5-84DA-0E7BB516261D}"/>
              </a:ext>
            </a:extLst>
          </p:cNvPr>
          <p:cNvSpPr txBox="1"/>
          <p:nvPr/>
        </p:nvSpPr>
        <p:spPr>
          <a:xfrm>
            <a:off x="922492" y="3496877"/>
            <a:ext cx="7365249" cy="3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r" rtl="1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מה ניתן לעשות כדי להעלות את מספר הצפיות בסרטון הרשת החדש שיצרה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חברת "תראו אותי"?</a:t>
            </a:r>
            <a:endParaRPr lang="he-IL"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0" name="Google Shape;61;p6">
            <a:extLst>
              <a:ext uri="{FF2B5EF4-FFF2-40B4-BE49-F238E27FC236}">
                <a16:creationId xmlns:a16="http://schemas.microsoft.com/office/drawing/2014/main" id="{F1D46542-25E6-4B70-9C75-13A30D9EC280}"/>
              </a:ext>
            </a:extLst>
          </p:cNvPr>
          <p:cNvSpPr/>
          <p:nvPr/>
        </p:nvSpPr>
        <p:spPr>
          <a:xfrm flipH="1">
            <a:off x="8356110" y="1532522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D67D1235-4E13-426B-8551-0CCED4541E3C}"/>
              </a:ext>
            </a:extLst>
          </p:cNvPr>
          <p:cNvSpPr/>
          <p:nvPr/>
        </p:nvSpPr>
        <p:spPr>
          <a:xfrm flipH="1">
            <a:off x="8356110" y="2228165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6924BC6E-8DB9-4CB6-A362-C84E83944ED1}"/>
              </a:ext>
            </a:extLst>
          </p:cNvPr>
          <p:cNvSpPr/>
          <p:nvPr/>
        </p:nvSpPr>
        <p:spPr>
          <a:xfrm flipH="1">
            <a:off x="8356110" y="2923808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1;p6">
            <a:extLst>
              <a:ext uri="{FF2B5EF4-FFF2-40B4-BE49-F238E27FC236}">
                <a16:creationId xmlns:a16="http://schemas.microsoft.com/office/drawing/2014/main" id="{B8AE1C04-ECE3-43C3-8A33-DD654B6CD256}"/>
              </a:ext>
            </a:extLst>
          </p:cNvPr>
          <p:cNvSpPr/>
          <p:nvPr/>
        </p:nvSpPr>
        <p:spPr>
          <a:xfrm flipH="1">
            <a:off x="8356110" y="3619451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77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A609308C-61E1-44A2-815A-FED708789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E7C324A-48C4-40A2-9648-CC48D09CE30C}"/>
              </a:ext>
            </a:extLst>
          </p:cNvPr>
          <p:cNvSpPr/>
          <p:nvPr/>
        </p:nvSpPr>
        <p:spPr>
          <a:xfrm>
            <a:off x="4418253" y="852761"/>
            <a:ext cx="3678866" cy="43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לסיכום, שאלת חקר היא שאלה:</a:t>
            </a:r>
            <a:endParaRPr lang="he-IL" sz="2000" dirty="0">
              <a:solidFill>
                <a:srgbClr val="232752"/>
              </a:solidFill>
              <a:latin typeface="Assistant ExtraBold"/>
              <a:cs typeface="Assistant ExtraBold"/>
            </a:endParaRPr>
          </a:p>
        </p:txBody>
      </p:sp>
      <p:sp>
        <p:nvSpPr>
          <p:cNvPr id="16" name="Google Shape;107;p6">
            <a:extLst>
              <a:ext uri="{FF2B5EF4-FFF2-40B4-BE49-F238E27FC236}">
                <a16:creationId xmlns:a16="http://schemas.microsoft.com/office/drawing/2014/main" id="{54D9CCA9-827E-4484-B970-220B1865DFF5}"/>
              </a:ext>
            </a:extLst>
          </p:cNvPr>
          <p:cNvSpPr txBox="1"/>
          <p:nvPr/>
        </p:nvSpPr>
        <p:spPr>
          <a:xfrm>
            <a:off x="5641867" y="1519740"/>
            <a:ext cx="1610785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ממוקדת וברורה</a:t>
            </a:r>
            <a:endParaRPr dirty="0"/>
          </a:p>
        </p:txBody>
      </p:sp>
      <p:pic>
        <p:nvPicPr>
          <p:cNvPr id="17" name="Google Shape;138;p4">
            <a:extLst>
              <a:ext uri="{FF2B5EF4-FFF2-40B4-BE49-F238E27FC236}">
                <a16:creationId xmlns:a16="http://schemas.microsoft.com/office/drawing/2014/main" id="{D056A569-6CE4-4A23-AEAA-3DDA6E38BD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370" y="1545069"/>
            <a:ext cx="490009" cy="49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9;p4">
            <a:extLst>
              <a:ext uri="{FF2B5EF4-FFF2-40B4-BE49-F238E27FC236}">
                <a16:creationId xmlns:a16="http://schemas.microsoft.com/office/drawing/2014/main" id="{E1AF67E5-547F-4A35-A170-866C1BC134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4623" y="3063471"/>
            <a:ext cx="290540" cy="51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3;p4">
            <a:extLst>
              <a:ext uri="{FF2B5EF4-FFF2-40B4-BE49-F238E27FC236}">
                <a16:creationId xmlns:a16="http://schemas.microsoft.com/office/drawing/2014/main" id="{234C2BFD-9F3F-49D7-A983-DB56F6AB91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6369" y="3890624"/>
            <a:ext cx="490010" cy="490010"/>
          </a:xfrm>
          <a:prstGeom prst="ellipse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</p:pic>
      <p:pic>
        <p:nvPicPr>
          <p:cNvPr id="20" name="Google Shape;145;p4">
            <a:extLst>
              <a:ext uri="{FF2B5EF4-FFF2-40B4-BE49-F238E27FC236}">
                <a16:creationId xmlns:a16="http://schemas.microsoft.com/office/drawing/2014/main" id="{80A3DA63-CBC4-4BA3-888D-7ACD5C879BF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8738" y="2266259"/>
            <a:ext cx="490009" cy="490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7;p6">
            <a:extLst>
              <a:ext uri="{FF2B5EF4-FFF2-40B4-BE49-F238E27FC236}">
                <a16:creationId xmlns:a16="http://schemas.microsoft.com/office/drawing/2014/main" id="{7C1E0F14-9F38-4446-9370-242BC232D6B8}"/>
              </a:ext>
            </a:extLst>
          </p:cNvPr>
          <p:cNvSpPr txBox="1"/>
          <p:nvPr/>
        </p:nvSpPr>
        <p:spPr>
          <a:xfrm>
            <a:off x="2476162" y="2282443"/>
            <a:ext cx="4776491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שצריכה לכוון להסקת מסקנות או לתובנות חדשות</a:t>
            </a:r>
            <a:endParaRPr dirty="0"/>
          </a:p>
        </p:txBody>
      </p:sp>
      <p:sp>
        <p:nvSpPr>
          <p:cNvPr id="22" name="Google Shape;107;p6">
            <a:extLst>
              <a:ext uri="{FF2B5EF4-FFF2-40B4-BE49-F238E27FC236}">
                <a16:creationId xmlns:a16="http://schemas.microsoft.com/office/drawing/2014/main" id="{E964D47D-774A-4D02-B23D-25FC02ABC69F}"/>
              </a:ext>
            </a:extLst>
          </p:cNvPr>
          <p:cNvSpPr txBox="1"/>
          <p:nvPr/>
        </p:nvSpPr>
        <p:spPr>
          <a:xfrm>
            <a:off x="2476162" y="3059278"/>
            <a:ext cx="4776491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פתוחה שאין עליה תשובה </a:t>
            </a:r>
            <a:r>
              <a:rPr lang="he-IL" sz="1500" b="0" i="0" u="none" strike="noStrike" cap="none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מיידית</a:t>
            </a:r>
            <a:endParaRPr dirty="0"/>
          </a:p>
        </p:txBody>
      </p:sp>
      <p:sp>
        <p:nvSpPr>
          <p:cNvPr id="23" name="Google Shape;107;p6">
            <a:extLst>
              <a:ext uri="{FF2B5EF4-FFF2-40B4-BE49-F238E27FC236}">
                <a16:creationId xmlns:a16="http://schemas.microsoft.com/office/drawing/2014/main" id="{7A898D71-B162-407A-921A-1EF1E94EAEE0}"/>
              </a:ext>
            </a:extLst>
          </p:cNvPr>
          <p:cNvSpPr txBox="1"/>
          <p:nvPr/>
        </p:nvSpPr>
        <p:spPr>
          <a:xfrm>
            <a:off x="2476162" y="3888978"/>
            <a:ext cx="4776491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ניתן לענות עליה בעזרת נתונים זמינים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97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" name="Google Shape;35;p2">
            <a:extLst>
              <a:ext uri="{FF2B5EF4-FFF2-40B4-BE49-F238E27FC236}">
                <a16:creationId xmlns:a16="http://schemas.microsoft.com/office/drawing/2014/main" id="{C01B6FE5-C586-4B84-8172-CA3F92263FDC}"/>
              </a:ext>
            </a:extLst>
          </p:cNvPr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w="1905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" name="Google Shape;36;p2" descr="Google Shape;69;p14">
            <a:extLst>
              <a:ext uri="{FF2B5EF4-FFF2-40B4-BE49-F238E27FC236}">
                <a16:creationId xmlns:a16="http://schemas.microsoft.com/office/drawing/2014/main" id="{B6BBA83B-FC1F-4247-843F-AEC58A9FC9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;p2">
            <a:extLst>
              <a:ext uri="{FF2B5EF4-FFF2-40B4-BE49-F238E27FC236}">
                <a16:creationId xmlns:a16="http://schemas.microsoft.com/office/drawing/2014/main" id="{895AA0F5-FDB9-48F1-B233-D7BEB223041E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" name="Google Shape;38;p2">
            <a:extLst>
              <a:ext uri="{FF2B5EF4-FFF2-40B4-BE49-F238E27FC236}">
                <a16:creationId xmlns:a16="http://schemas.microsoft.com/office/drawing/2014/main" id="{0BE95B58-4496-4CA4-90B5-41700E103E79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" name="Google Shape;40;p2" descr="Google Shape;74;p14">
            <a:extLst>
              <a:ext uri="{FF2B5EF4-FFF2-40B4-BE49-F238E27FC236}">
                <a16:creationId xmlns:a16="http://schemas.microsoft.com/office/drawing/2014/main" id="{8FD56D46-180C-4102-885B-B6961158F8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;p2">
            <a:extLst>
              <a:ext uri="{FF2B5EF4-FFF2-40B4-BE49-F238E27FC236}">
                <a16:creationId xmlns:a16="http://schemas.microsoft.com/office/drawing/2014/main" id="{BE65E3C9-C54F-426F-A52B-DD70097011D8}"/>
              </a:ext>
            </a:extLst>
          </p:cNvPr>
          <p:cNvSpPr/>
          <p:nvPr/>
        </p:nvSpPr>
        <p:spPr>
          <a:xfrm>
            <a:off x="6763044" y="185597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EC2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" name="Google Shape;42;p2">
            <a:extLst>
              <a:ext uri="{FF2B5EF4-FFF2-40B4-BE49-F238E27FC236}">
                <a16:creationId xmlns:a16="http://schemas.microsoft.com/office/drawing/2014/main" id="{8F97612C-8D64-429B-AC79-C1C62A858BA8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" name="Google Shape;43;p2">
            <a:extLst>
              <a:ext uri="{FF2B5EF4-FFF2-40B4-BE49-F238E27FC236}">
                <a16:creationId xmlns:a16="http://schemas.microsoft.com/office/drawing/2014/main" id="{2A1C087D-7284-409E-8121-A28A21C43982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" name="Google Shape;44;p2">
            <a:extLst>
              <a:ext uri="{FF2B5EF4-FFF2-40B4-BE49-F238E27FC236}">
                <a16:creationId xmlns:a16="http://schemas.microsoft.com/office/drawing/2014/main" id="{B8D047E9-364E-4418-A26C-C79DC792FF81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027EA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" name="Google Shape;45;p2">
            <a:extLst>
              <a:ext uri="{FF2B5EF4-FFF2-40B4-BE49-F238E27FC236}">
                <a16:creationId xmlns:a16="http://schemas.microsoft.com/office/drawing/2014/main" id="{3C1BEC41-6B9E-4650-AFD7-CA5DCD6A758F}"/>
              </a:ext>
            </a:extLst>
          </p:cNvPr>
          <p:cNvSpPr/>
          <p:nvPr/>
        </p:nvSpPr>
        <p:spPr>
          <a:xfrm>
            <a:off x="989555" y="19439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00AC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" name="Google Shape;46;p2">
            <a:extLst>
              <a:ext uri="{FF2B5EF4-FFF2-40B4-BE49-F238E27FC236}">
                <a16:creationId xmlns:a16="http://schemas.microsoft.com/office/drawing/2014/main" id="{905BD189-5D26-4F41-A0E5-B5FF0EC9BD07}"/>
              </a:ext>
            </a:extLst>
          </p:cNvPr>
          <p:cNvSpPr/>
          <p:nvPr/>
        </p:nvSpPr>
        <p:spPr>
          <a:xfrm>
            <a:off x="1404409" y="307274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68C1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" name="Google Shape;47;p2">
            <a:extLst>
              <a:ext uri="{FF2B5EF4-FFF2-40B4-BE49-F238E27FC236}">
                <a16:creationId xmlns:a16="http://schemas.microsoft.com/office/drawing/2014/main" id="{1E884490-58DB-4FC3-9C3F-55FA825C29CE}"/>
              </a:ext>
            </a:extLst>
          </p:cNvPr>
          <p:cNvSpPr/>
          <p:nvPr/>
        </p:nvSpPr>
        <p:spPr>
          <a:xfrm>
            <a:off x="3057405" y="3670933"/>
            <a:ext cx="1391401" cy="917701"/>
          </a:xfrm>
          <a:prstGeom prst="roundRect">
            <a:avLst>
              <a:gd name="adj" fmla="val 1031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" name="Google Shape;49;p2">
            <a:extLst>
              <a:ext uri="{FF2B5EF4-FFF2-40B4-BE49-F238E27FC236}">
                <a16:creationId xmlns:a16="http://schemas.microsoft.com/office/drawing/2014/main" id="{3833EDFE-582F-4D8F-8690-641729392FAC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" name="Google Shape;50;p2">
            <a:extLst>
              <a:ext uri="{FF2B5EF4-FFF2-40B4-BE49-F238E27FC236}">
                <a16:creationId xmlns:a16="http://schemas.microsoft.com/office/drawing/2014/main" id="{3B820433-DBD0-49A5-9013-E5CA453D35E1}"/>
              </a:ext>
            </a:extLst>
          </p:cNvPr>
          <p:cNvSpPr txBox="1"/>
          <p:nvPr/>
        </p:nvSpPr>
        <p:spPr>
          <a:xfrm>
            <a:off x="6911899" y="2242080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" name="Google Shape;51;p2">
            <a:extLst>
              <a:ext uri="{FF2B5EF4-FFF2-40B4-BE49-F238E27FC236}">
                <a16:creationId xmlns:a16="http://schemas.microsoft.com/office/drawing/2014/main" id="{725FD197-568A-43B0-AF4B-6ECD7381DF48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7" name="Google Shape;52;p2">
            <a:extLst>
              <a:ext uri="{FF2B5EF4-FFF2-40B4-BE49-F238E27FC236}">
                <a16:creationId xmlns:a16="http://schemas.microsoft.com/office/drawing/2014/main" id="{3FAE2764-7E59-4C00-9A3D-BB0DF564CBE1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" name="Google Shape;53;p2">
            <a:extLst>
              <a:ext uri="{FF2B5EF4-FFF2-40B4-BE49-F238E27FC236}">
                <a16:creationId xmlns:a16="http://schemas.microsoft.com/office/drawing/2014/main" id="{BE0A5E74-37F7-45E1-8664-41D400F977CC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" name="Google Shape;54;p2">
            <a:extLst>
              <a:ext uri="{FF2B5EF4-FFF2-40B4-BE49-F238E27FC236}">
                <a16:creationId xmlns:a16="http://schemas.microsoft.com/office/drawing/2014/main" id="{8538BE33-F4E4-459C-BD83-D83DDFD33A37}"/>
              </a:ext>
            </a:extLst>
          </p:cNvPr>
          <p:cNvSpPr txBox="1"/>
          <p:nvPr/>
        </p:nvSpPr>
        <p:spPr>
          <a:xfrm>
            <a:off x="1138362" y="23920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" name="Google Shape;55;p2">
            <a:extLst>
              <a:ext uri="{FF2B5EF4-FFF2-40B4-BE49-F238E27FC236}">
                <a16:creationId xmlns:a16="http://schemas.microsoft.com/office/drawing/2014/main" id="{594CF8B4-4EA2-47C5-A313-3B3B6CC21106}"/>
              </a:ext>
            </a:extLst>
          </p:cNvPr>
          <p:cNvSpPr txBox="1"/>
          <p:nvPr/>
        </p:nvSpPr>
        <p:spPr>
          <a:xfrm>
            <a:off x="1553216" y="3531097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" name="Google Shape;56;p2">
            <a:extLst>
              <a:ext uri="{FF2B5EF4-FFF2-40B4-BE49-F238E27FC236}">
                <a16:creationId xmlns:a16="http://schemas.microsoft.com/office/drawing/2014/main" id="{0EA8905A-EA43-46B8-B99C-FE1B27E58963}"/>
              </a:ext>
            </a:extLst>
          </p:cNvPr>
          <p:cNvSpPr txBox="1"/>
          <p:nvPr/>
        </p:nvSpPr>
        <p:spPr>
          <a:xfrm>
            <a:off x="3050688" y="4076450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עיבוד</a:t>
            </a:r>
            <a:r>
              <a:rPr lang="he-IL" sz="105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ניתוח נתונים וויזואליזציה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" name="Google Shape;57;p2">
            <a:extLst>
              <a:ext uri="{FF2B5EF4-FFF2-40B4-BE49-F238E27FC236}">
                <a16:creationId xmlns:a16="http://schemas.microsoft.com/office/drawing/2014/main" id="{FABC05FD-FB95-4254-B562-138509B7D141}"/>
              </a:ext>
            </a:extLst>
          </p:cNvPr>
          <p:cNvSpPr txBox="1"/>
          <p:nvPr/>
        </p:nvSpPr>
        <p:spPr>
          <a:xfrm>
            <a:off x="4066147" y="2402822"/>
            <a:ext cx="1093800" cy="4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</a:t>
            </a:r>
            <a:r>
              <a:rPr lang="he-IL" sz="12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-</a:t>
            </a:r>
            <a:r>
              <a:rPr lang="iw-IL" sz="12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אתיקה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58;p2" descr="Google Shape;91;p14">
            <a:extLst>
              <a:ext uri="{FF2B5EF4-FFF2-40B4-BE49-F238E27FC236}">
                <a16:creationId xmlns:a16="http://schemas.microsoft.com/office/drawing/2014/main" id="{CA13765E-0E3E-4ACB-87A0-6F1780A06C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4086" y="1992681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9;p2" descr="Google Shape;92;p14">
            <a:extLst>
              <a:ext uri="{FF2B5EF4-FFF2-40B4-BE49-F238E27FC236}">
                <a16:creationId xmlns:a16="http://schemas.microsoft.com/office/drawing/2014/main" id="{C6BE4EA5-BA48-4128-A6E7-D4242649DE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0;p2" descr="Google Shape;93;p14">
            <a:extLst>
              <a:ext uri="{FF2B5EF4-FFF2-40B4-BE49-F238E27FC236}">
                <a16:creationId xmlns:a16="http://schemas.microsoft.com/office/drawing/2014/main" id="{D8C028CF-ED86-4CF8-B2A3-806374F0C3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1;p2" descr="Google Shape;94;p14">
            <a:extLst>
              <a:ext uri="{FF2B5EF4-FFF2-40B4-BE49-F238E27FC236}">
                <a16:creationId xmlns:a16="http://schemas.microsoft.com/office/drawing/2014/main" id="{32E9322A-B3BC-4F1D-A27F-A4A043815E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2;p2" descr="Google Shape;95;p14">
            <a:extLst>
              <a:ext uri="{FF2B5EF4-FFF2-40B4-BE49-F238E27FC236}">
                <a16:creationId xmlns:a16="http://schemas.microsoft.com/office/drawing/2014/main" id="{2D39B49D-E0B0-488F-B798-FF22AAD7CD9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5571" y="20947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64;p2" descr="Google Shape;98;p14">
            <a:extLst>
              <a:ext uri="{FF2B5EF4-FFF2-40B4-BE49-F238E27FC236}">
                <a16:creationId xmlns:a16="http://schemas.microsoft.com/office/drawing/2014/main" id="{5F37163D-D96E-4AD7-B5B5-F758646FA44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5;p2" descr="Google Shape;99;p14">
            <a:extLst>
              <a:ext uri="{FF2B5EF4-FFF2-40B4-BE49-F238E27FC236}">
                <a16:creationId xmlns:a16="http://schemas.microsoft.com/office/drawing/2014/main" id="{AA372C88-C470-49A6-89D4-E74F7665970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68;p2" descr="תמונה 3">
            <a:extLst>
              <a:ext uri="{FF2B5EF4-FFF2-40B4-BE49-F238E27FC236}">
                <a16:creationId xmlns:a16="http://schemas.microsoft.com/office/drawing/2014/main" id="{6F560C94-2D8E-4344-8280-98D01401CAA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18832" y="3220500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9;p2" descr="תמונה 169">
            <a:extLst>
              <a:ext uri="{FF2B5EF4-FFF2-40B4-BE49-F238E27FC236}">
                <a16:creationId xmlns:a16="http://schemas.microsoft.com/office/drawing/2014/main" id="{DF576A96-0D73-442C-B135-0F4CF8DE1D9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76760" y="377973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47;p2">
            <a:extLst>
              <a:ext uri="{FF2B5EF4-FFF2-40B4-BE49-F238E27FC236}">
                <a16:creationId xmlns:a16="http://schemas.microsoft.com/office/drawing/2014/main" id="{9713DADA-7AA2-4844-97EF-B827E8CA1D60}"/>
              </a:ext>
            </a:extLst>
          </p:cNvPr>
          <p:cNvSpPr/>
          <p:nvPr/>
        </p:nvSpPr>
        <p:spPr>
          <a:xfrm>
            <a:off x="4771443" y="3675307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AE7F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0" name="Google Shape;56;p2">
            <a:extLst>
              <a:ext uri="{FF2B5EF4-FFF2-40B4-BE49-F238E27FC236}">
                <a16:creationId xmlns:a16="http://schemas.microsoft.com/office/drawing/2014/main" id="{1FEBF026-DA2D-4AA4-BC7B-1390C51015DC}"/>
              </a:ext>
            </a:extLst>
          </p:cNvPr>
          <p:cNvSpPr txBox="1"/>
          <p:nvPr/>
        </p:nvSpPr>
        <p:spPr>
          <a:xfrm>
            <a:off x="4871405" y="4157265"/>
            <a:ext cx="1186818" cy="34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he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כריית </a:t>
            </a: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נתונים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69;p2">
            <a:extLst>
              <a:ext uri="{FF2B5EF4-FFF2-40B4-BE49-F238E27FC236}">
                <a16:creationId xmlns:a16="http://schemas.microsoft.com/office/drawing/2014/main" id="{FC1ECEC1-273D-455E-B766-FCA247A4E0A1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290798" y="3845584"/>
            <a:ext cx="352663" cy="30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94744"/>
            <a:ext cx="1093800" cy="4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83;p3">
            <a:extLst>
              <a:ext uri="{FF2B5EF4-FFF2-40B4-BE49-F238E27FC236}">
                <a16:creationId xmlns:a16="http://schemas.microsoft.com/office/drawing/2014/main" id="{914BF54A-2ED8-4391-BA62-0690A32A4606}"/>
              </a:ext>
            </a:extLst>
          </p:cNvPr>
          <p:cNvSpPr/>
          <p:nvPr/>
        </p:nvSpPr>
        <p:spPr>
          <a:xfrm>
            <a:off x="6418205" y="30461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2" name="Google Shape;84;p3" descr="Google Shape;116;p15">
            <a:extLst>
              <a:ext uri="{FF2B5EF4-FFF2-40B4-BE49-F238E27FC236}">
                <a16:creationId xmlns:a16="http://schemas.microsoft.com/office/drawing/2014/main" id="{F7DD7926-F880-4824-834E-3C0A7ECDF54A}"/>
              </a:ext>
            </a:extLst>
          </p:cNvPr>
          <p:cNvPicPr preferRelativeResize="0"/>
          <p:nvPr/>
        </p:nvPicPr>
        <p:blipFill rotWithShape="1">
          <a:blip r:embed="rId7">
            <a:alphaModFix amt="40000"/>
          </a:blip>
          <a:srcRect/>
          <a:stretch/>
        </p:blipFill>
        <p:spPr>
          <a:xfrm>
            <a:off x="6959101" y="3205775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867260" y="18612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408302" y="2009536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2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3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102;p3">
            <a:extLst>
              <a:ext uri="{FF2B5EF4-FFF2-40B4-BE49-F238E27FC236}">
                <a16:creationId xmlns:a16="http://schemas.microsoft.com/office/drawing/2014/main" id="{E1B2BD15-350F-4889-A834-745CC6C537DF}"/>
              </a:ext>
            </a:extLst>
          </p:cNvPr>
          <p:cNvSpPr txBox="1"/>
          <p:nvPr/>
        </p:nvSpPr>
        <p:spPr>
          <a:xfrm>
            <a:off x="6567011" y="3455171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7016115" y="224736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הגדרת הבעיה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4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139;p4">
            <a:extLst>
              <a:ext uri="{FF2B5EF4-FFF2-40B4-BE49-F238E27FC236}">
                <a16:creationId xmlns:a16="http://schemas.microsoft.com/office/drawing/2014/main" id="{1F52421E-1A50-496B-B847-5B0E05FCDD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3;p3">
            <a:extLst>
              <a:ext uri="{FF2B5EF4-FFF2-40B4-BE49-F238E27FC236}">
                <a16:creationId xmlns:a16="http://schemas.microsoft.com/office/drawing/2014/main" id="{7B27D1C4-D59D-4FE1-AFF0-136A8C80E305}"/>
              </a:ext>
            </a:extLst>
          </p:cNvPr>
          <p:cNvSpPr txBox="1"/>
          <p:nvPr/>
        </p:nvSpPr>
        <p:spPr>
          <a:xfrm>
            <a:off x="3902620" y="1602314"/>
            <a:ext cx="4374531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מה הנושא שמעניין אותך?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מהי שאלת המחקר שמעניין אותך לחקור בנושא?</a:t>
            </a:r>
            <a:endParaRPr sz="1800" i="0" u="none" strike="noStrike" cap="none" dirty="0">
              <a:solidFill>
                <a:srgbClr val="232752"/>
              </a:solidFill>
              <a:latin typeface="Assistant SemiBold" pitchFamily="2" charset="-79"/>
              <a:ea typeface="Assistant ExtraBold"/>
              <a:cs typeface="Assistant SemiBold" pitchFamily="2" charset="-79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4501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45;p5">
            <a:extLst>
              <a:ext uri="{FF2B5EF4-FFF2-40B4-BE49-F238E27FC236}">
                <a16:creationId xmlns:a16="http://schemas.microsoft.com/office/drawing/2014/main" id="{22692855-5E45-4F36-ABB8-6FD6B15A7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39;p4">
            <a:extLst>
              <a:ext uri="{FF2B5EF4-FFF2-40B4-BE49-F238E27FC236}">
                <a16:creationId xmlns:a16="http://schemas.microsoft.com/office/drawing/2014/main" id="{29102472-3560-4E17-8246-A3C7134210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בועת דיבור: אליפסה 1">
            <a:extLst>
              <a:ext uri="{FF2B5EF4-FFF2-40B4-BE49-F238E27FC236}">
                <a16:creationId xmlns:a16="http://schemas.microsoft.com/office/drawing/2014/main" id="{DAD8A7BD-42EA-4544-AEC2-38BFA87AC633}"/>
              </a:ext>
            </a:extLst>
          </p:cNvPr>
          <p:cNvSpPr/>
          <p:nvPr/>
        </p:nvSpPr>
        <p:spPr>
          <a:xfrm flipH="1">
            <a:off x="4832606" y="1496171"/>
            <a:ext cx="2257611" cy="1337894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בועת דיבור: אליפסה 1">
            <a:extLst>
              <a:ext uri="{FF2B5EF4-FFF2-40B4-BE49-F238E27FC236}">
                <a16:creationId xmlns:a16="http://schemas.microsoft.com/office/drawing/2014/main" id="{7E82FFDD-7A4C-4D1A-AF78-FC7147001910}"/>
              </a:ext>
            </a:extLst>
          </p:cNvPr>
          <p:cNvSpPr/>
          <p:nvPr/>
        </p:nvSpPr>
        <p:spPr>
          <a:xfrm flipH="1">
            <a:off x="4906769" y="1568690"/>
            <a:ext cx="2109284" cy="1125159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06769" y="1852774"/>
            <a:ext cx="2113471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מה המצב?</a:t>
            </a:r>
            <a:endParaRPr sz="1800" b="1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8" name="בועת דיבור: אליפסה 1">
            <a:extLst>
              <a:ext uri="{FF2B5EF4-FFF2-40B4-BE49-F238E27FC236}">
                <a16:creationId xmlns:a16="http://schemas.microsoft.com/office/drawing/2014/main" id="{227BD119-A3DA-4602-93CA-CCF066D1AA7C}"/>
              </a:ext>
            </a:extLst>
          </p:cNvPr>
          <p:cNvSpPr/>
          <p:nvPr/>
        </p:nvSpPr>
        <p:spPr>
          <a:xfrm>
            <a:off x="2542100" y="514855"/>
            <a:ext cx="2257611" cy="1337894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בועת דיבור: אליפסה 1">
            <a:extLst>
              <a:ext uri="{FF2B5EF4-FFF2-40B4-BE49-F238E27FC236}">
                <a16:creationId xmlns:a16="http://schemas.microsoft.com/office/drawing/2014/main" id="{4E8820CC-2F8A-4AC0-9958-04C84108EC16}"/>
              </a:ext>
            </a:extLst>
          </p:cNvPr>
          <p:cNvSpPr/>
          <p:nvPr/>
        </p:nvSpPr>
        <p:spPr>
          <a:xfrm>
            <a:off x="2616263" y="587374"/>
            <a:ext cx="2109284" cy="1125159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sp>
        <p:nvSpPr>
          <p:cNvPr id="19" name="Google Shape;56;p3">
            <a:extLst>
              <a:ext uri="{FF2B5EF4-FFF2-40B4-BE49-F238E27FC236}">
                <a16:creationId xmlns:a16="http://schemas.microsoft.com/office/drawing/2014/main" id="{3440FE9B-F5EE-4C6A-B340-B5B886124B95}"/>
              </a:ext>
            </a:extLst>
          </p:cNvPr>
          <p:cNvSpPr txBox="1"/>
          <p:nvPr/>
        </p:nvSpPr>
        <p:spPr>
          <a:xfrm>
            <a:off x="2649158" y="803734"/>
            <a:ext cx="2113471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המצב</a:t>
            </a: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הכלכלי בארץ ממש טוב</a:t>
            </a:r>
            <a:endParaRPr sz="1800" b="1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39;p4">
            <a:extLst>
              <a:ext uri="{FF2B5EF4-FFF2-40B4-BE49-F238E27FC236}">
                <a16:creationId xmlns:a16="http://schemas.microsoft.com/office/drawing/2014/main" id="{29102472-3560-4E17-8246-A3C7134210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בועת דיבור: אליפסה 1">
            <a:extLst>
              <a:ext uri="{FF2B5EF4-FFF2-40B4-BE49-F238E27FC236}">
                <a16:creationId xmlns:a16="http://schemas.microsoft.com/office/drawing/2014/main" id="{241CF3AF-6D25-4961-9ECD-985C77BF2F50}"/>
              </a:ext>
            </a:extLst>
          </p:cNvPr>
          <p:cNvSpPr/>
          <p:nvPr/>
        </p:nvSpPr>
        <p:spPr>
          <a:xfrm>
            <a:off x="3341716" y="2320997"/>
            <a:ext cx="2498680" cy="1480755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בועת דיבור: אליפסה 1">
            <a:extLst>
              <a:ext uri="{FF2B5EF4-FFF2-40B4-BE49-F238E27FC236}">
                <a16:creationId xmlns:a16="http://schemas.microsoft.com/office/drawing/2014/main" id="{3F1B5172-5654-4356-9018-F6D3678242B6}"/>
              </a:ext>
            </a:extLst>
          </p:cNvPr>
          <p:cNvSpPr/>
          <p:nvPr/>
        </p:nvSpPr>
        <p:spPr>
          <a:xfrm>
            <a:off x="3431717" y="2399607"/>
            <a:ext cx="2334515" cy="1245304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pic>
        <p:nvPicPr>
          <p:cNvPr id="13" name="Google Shape;145;p5">
            <a:extLst>
              <a:ext uri="{FF2B5EF4-FFF2-40B4-BE49-F238E27FC236}">
                <a16:creationId xmlns:a16="http://schemas.microsoft.com/office/drawing/2014/main" id="{7F8B44DD-AF8F-45FA-B937-59E15324E5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7" name="בועת דיבור: אליפסה 1">
            <a:extLst>
              <a:ext uri="{FF2B5EF4-FFF2-40B4-BE49-F238E27FC236}">
                <a16:creationId xmlns:a16="http://schemas.microsoft.com/office/drawing/2014/main" id="{DAD8A7BD-42EA-4544-AEC2-38BFA87AC633}"/>
              </a:ext>
            </a:extLst>
          </p:cNvPr>
          <p:cNvSpPr/>
          <p:nvPr/>
        </p:nvSpPr>
        <p:spPr>
          <a:xfrm flipH="1">
            <a:off x="4746567" y="630680"/>
            <a:ext cx="2498680" cy="1480755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בועת דיבור: אליפסה 1">
            <a:extLst>
              <a:ext uri="{FF2B5EF4-FFF2-40B4-BE49-F238E27FC236}">
                <a16:creationId xmlns:a16="http://schemas.microsoft.com/office/drawing/2014/main" id="{7E82FFDD-7A4C-4D1A-AF78-FC7147001910}"/>
              </a:ext>
            </a:extLst>
          </p:cNvPr>
          <p:cNvSpPr/>
          <p:nvPr/>
        </p:nvSpPr>
        <p:spPr>
          <a:xfrm flipH="1">
            <a:off x="4836568" y="709290"/>
            <a:ext cx="2334515" cy="1245304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47089" y="818904"/>
            <a:ext cx="2113471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לא התכוונתי לשאול על המצב הכלכלי בארץ</a:t>
            </a:r>
            <a:endParaRPr sz="1800" b="1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19" name="Google Shape;56;p3">
            <a:extLst>
              <a:ext uri="{FF2B5EF4-FFF2-40B4-BE49-F238E27FC236}">
                <a16:creationId xmlns:a16="http://schemas.microsoft.com/office/drawing/2014/main" id="{3440FE9B-F5EE-4C6A-B340-B5B886124B95}"/>
              </a:ext>
            </a:extLst>
          </p:cNvPr>
          <p:cNvSpPr txBox="1"/>
          <p:nvPr/>
        </p:nvSpPr>
        <p:spPr>
          <a:xfrm>
            <a:off x="3524595" y="2586071"/>
            <a:ext cx="2146719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אה, גם המצב הביטחוני בארץ טוב</a:t>
            </a:r>
            <a:endParaRPr sz="1800" b="1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39;p4">
            <a:extLst>
              <a:ext uri="{FF2B5EF4-FFF2-40B4-BE49-F238E27FC236}">
                <a16:creationId xmlns:a16="http://schemas.microsoft.com/office/drawing/2014/main" id="{29102472-3560-4E17-8246-A3C7134210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בועת דיבור: אליפסה 1">
            <a:extLst>
              <a:ext uri="{FF2B5EF4-FFF2-40B4-BE49-F238E27FC236}">
                <a16:creationId xmlns:a16="http://schemas.microsoft.com/office/drawing/2014/main" id="{241CF3AF-6D25-4961-9ECD-985C77BF2F50}"/>
              </a:ext>
            </a:extLst>
          </p:cNvPr>
          <p:cNvSpPr/>
          <p:nvPr/>
        </p:nvSpPr>
        <p:spPr>
          <a:xfrm>
            <a:off x="3341716" y="2320997"/>
            <a:ext cx="2498680" cy="1480755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בועת דיבור: אליפסה 1">
            <a:extLst>
              <a:ext uri="{FF2B5EF4-FFF2-40B4-BE49-F238E27FC236}">
                <a16:creationId xmlns:a16="http://schemas.microsoft.com/office/drawing/2014/main" id="{3F1B5172-5654-4356-9018-F6D3678242B6}"/>
              </a:ext>
            </a:extLst>
          </p:cNvPr>
          <p:cNvSpPr/>
          <p:nvPr/>
        </p:nvSpPr>
        <p:spPr>
          <a:xfrm>
            <a:off x="3431717" y="2399607"/>
            <a:ext cx="2334515" cy="1245304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pic>
        <p:nvPicPr>
          <p:cNvPr id="13" name="Google Shape;145;p5">
            <a:extLst>
              <a:ext uri="{FF2B5EF4-FFF2-40B4-BE49-F238E27FC236}">
                <a16:creationId xmlns:a16="http://schemas.microsoft.com/office/drawing/2014/main" id="{7F8B44DD-AF8F-45FA-B937-59E15324E5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7" name="בועת דיבור: אליפסה 1">
            <a:extLst>
              <a:ext uri="{FF2B5EF4-FFF2-40B4-BE49-F238E27FC236}">
                <a16:creationId xmlns:a16="http://schemas.microsoft.com/office/drawing/2014/main" id="{DAD8A7BD-42EA-4544-AEC2-38BFA87AC633}"/>
              </a:ext>
            </a:extLst>
          </p:cNvPr>
          <p:cNvSpPr/>
          <p:nvPr/>
        </p:nvSpPr>
        <p:spPr>
          <a:xfrm flipH="1">
            <a:off x="4746567" y="501706"/>
            <a:ext cx="2498680" cy="1609729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105" h="1530924">
                <a:moveTo>
                  <a:pt x="255450" y="1530924"/>
                </a:moveTo>
                <a:cubicBezTo>
                  <a:pt x="349239" y="1440680"/>
                  <a:pt x="762204" y="1290051"/>
                  <a:pt x="726596" y="1208434"/>
                </a:cubicBezTo>
                <a:cubicBezTo>
                  <a:pt x="-273234" y="953372"/>
                  <a:pt x="-232984" y="296322"/>
                  <a:pt x="796538" y="66670"/>
                </a:cubicBezTo>
                <a:cubicBezTo>
                  <a:pt x="1121176" y="-5746"/>
                  <a:pt x="1494515" y="-19747"/>
                  <a:pt x="1841108" y="27496"/>
                </a:cubicBezTo>
                <a:cubicBezTo>
                  <a:pt x="2883264" y="169550"/>
                  <a:pt x="3205283" y="765254"/>
                  <a:pt x="2425524" y="1108609"/>
                </a:cubicBezTo>
                <a:cubicBezTo>
                  <a:pt x="2112488" y="1246449"/>
                  <a:pt x="1677134" y="1311943"/>
                  <a:pt x="1243830" y="1286380"/>
                </a:cubicBezTo>
                <a:lnTo>
                  <a:pt x="255450" y="1530924"/>
                </a:lnTo>
                <a:close/>
              </a:path>
            </a:pathLst>
          </a:custGeom>
          <a:noFill/>
          <a:ln>
            <a:solidFill>
              <a:srgbClr val="232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בועת דיבור: אליפסה 1">
            <a:extLst>
              <a:ext uri="{FF2B5EF4-FFF2-40B4-BE49-F238E27FC236}">
                <a16:creationId xmlns:a16="http://schemas.microsoft.com/office/drawing/2014/main" id="{7E82FFDD-7A4C-4D1A-AF78-FC7147001910}"/>
              </a:ext>
            </a:extLst>
          </p:cNvPr>
          <p:cNvSpPr/>
          <p:nvPr/>
        </p:nvSpPr>
        <p:spPr>
          <a:xfrm flipH="1">
            <a:off x="4836567" y="580708"/>
            <a:ext cx="2334515" cy="1353770"/>
          </a:xfrm>
          <a:custGeom>
            <a:avLst/>
            <a:gdLst>
              <a:gd name="connsiteX0" fmla="*/ 833408 w 2857366"/>
              <a:gd name="connsiteY0" fmla="*/ 1453285 h 1291809"/>
              <a:gd name="connsiteX1" fmla="*/ 726584 w 2857366"/>
              <a:gd name="connsiteY1" fmla="*/ 1208433 h 1291809"/>
              <a:gd name="connsiteX2" fmla="*/ 796526 w 2857366"/>
              <a:gd name="connsiteY2" fmla="*/ 66669 h 1291809"/>
              <a:gd name="connsiteX3" fmla="*/ 1841096 w 2857366"/>
              <a:gd name="connsiteY3" fmla="*/ 27495 h 1291809"/>
              <a:gd name="connsiteX4" fmla="*/ 2425512 w 2857366"/>
              <a:gd name="connsiteY4" fmla="*/ 1108608 h 1291809"/>
              <a:gd name="connsiteX5" fmla="*/ 1243818 w 2857366"/>
              <a:gd name="connsiteY5" fmla="*/ 1286379 h 1291809"/>
              <a:gd name="connsiteX6" fmla="*/ 833408 w 2857366"/>
              <a:gd name="connsiteY6" fmla="*/ 1453285 h 1291809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255450 w 2858105"/>
              <a:gd name="connsiteY0" fmla="*/ 1530924 h 1530924"/>
              <a:gd name="connsiteX1" fmla="*/ 726596 w 2858105"/>
              <a:gd name="connsiteY1" fmla="*/ 1208434 h 1530924"/>
              <a:gd name="connsiteX2" fmla="*/ 796538 w 2858105"/>
              <a:gd name="connsiteY2" fmla="*/ 66670 h 1530924"/>
              <a:gd name="connsiteX3" fmla="*/ 1841108 w 2858105"/>
              <a:gd name="connsiteY3" fmla="*/ 27496 h 1530924"/>
              <a:gd name="connsiteX4" fmla="*/ 2425524 w 2858105"/>
              <a:gd name="connsiteY4" fmla="*/ 1108609 h 1530924"/>
              <a:gd name="connsiteX5" fmla="*/ 1243830 w 2858105"/>
              <a:gd name="connsiteY5" fmla="*/ 1286380 h 1530924"/>
              <a:gd name="connsiteX6" fmla="*/ 255450 w 2858105"/>
              <a:gd name="connsiteY6" fmla="*/ 1530924 h 1530924"/>
              <a:gd name="connsiteX0" fmla="*/ 551774 w 2858105"/>
              <a:gd name="connsiteY0" fmla="*/ 1477356 h 1477356"/>
              <a:gd name="connsiteX1" fmla="*/ 726596 w 2858105"/>
              <a:gd name="connsiteY1" fmla="*/ 1208434 h 1477356"/>
              <a:gd name="connsiteX2" fmla="*/ 796538 w 2858105"/>
              <a:gd name="connsiteY2" fmla="*/ 66670 h 1477356"/>
              <a:gd name="connsiteX3" fmla="*/ 1841108 w 2858105"/>
              <a:gd name="connsiteY3" fmla="*/ 27496 h 1477356"/>
              <a:gd name="connsiteX4" fmla="*/ 2425524 w 2858105"/>
              <a:gd name="connsiteY4" fmla="*/ 1108609 h 1477356"/>
              <a:gd name="connsiteX5" fmla="*/ 1243830 w 2858105"/>
              <a:gd name="connsiteY5" fmla="*/ 1286380 h 1477356"/>
              <a:gd name="connsiteX6" fmla="*/ 551774 w 2858105"/>
              <a:gd name="connsiteY6" fmla="*/ 1477356 h 1477356"/>
              <a:gd name="connsiteX0" fmla="*/ 512264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12264 w 2858105"/>
              <a:gd name="connsiteY6" fmla="*/ 1441644 h 1441644"/>
              <a:gd name="connsiteX0" fmla="*/ 561651 w 2858105"/>
              <a:gd name="connsiteY0" fmla="*/ 1441644 h 1441644"/>
              <a:gd name="connsiteX1" fmla="*/ 726596 w 2858105"/>
              <a:gd name="connsiteY1" fmla="*/ 1208434 h 1441644"/>
              <a:gd name="connsiteX2" fmla="*/ 796538 w 2858105"/>
              <a:gd name="connsiteY2" fmla="*/ 66670 h 1441644"/>
              <a:gd name="connsiteX3" fmla="*/ 1841108 w 2858105"/>
              <a:gd name="connsiteY3" fmla="*/ 27496 h 1441644"/>
              <a:gd name="connsiteX4" fmla="*/ 2425524 w 2858105"/>
              <a:gd name="connsiteY4" fmla="*/ 1108609 h 1441644"/>
              <a:gd name="connsiteX5" fmla="*/ 1243830 w 2858105"/>
              <a:gd name="connsiteY5" fmla="*/ 1286380 h 1441644"/>
              <a:gd name="connsiteX6" fmla="*/ 561651 w 2858105"/>
              <a:gd name="connsiteY6" fmla="*/ 1441644 h 1441644"/>
              <a:gd name="connsiteX0" fmla="*/ 615606 w 2912060"/>
              <a:gd name="connsiteY0" fmla="*/ 1441644 h 1441644"/>
              <a:gd name="connsiteX1" fmla="*/ 780551 w 2912060"/>
              <a:gd name="connsiteY1" fmla="*/ 1208434 h 1441644"/>
              <a:gd name="connsiteX2" fmla="*/ 850493 w 2912060"/>
              <a:gd name="connsiteY2" fmla="*/ 66670 h 1441644"/>
              <a:gd name="connsiteX3" fmla="*/ 1895063 w 2912060"/>
              <a:gd name="connsiteY3" fmla="*/ 27496 h 1441644"/>
              <a:gd name="connsiteX4" fmla="*/ 2479479 w 2912060"/>
              <a:gd name="connsiteY4" fmla="*/ 1108609 h 1441644"/>
              <a:gd name="connsiteX5" fmla="*/ 1297785 w 2912060"/>
              <a:gd name="connsiteY5" fmla="*/ 1286380 h 1441644"/>
              <a:gd name="connsiteX6" fmla="*/ 615606 w 2912060"/>
              <a:gd name="connsiteY6" fmla="*/ 1441644 h 1441644"/>
              <a:gd name="connsiteX0" fmla="*/ 619093 w 2915547"/>
              <a:gd name="connsiteY0" fmla="*/ 1439332 h 1439332"/>
              <a:gd name="connsiteX1" fmla="*/ 784038 w 2915547"/>
              <a:gd name="connsiteY1" fmla="*/ 1206122 h 1439332"/>
              <a:gd name="connsiteX2" fmla="*/ 853980 w 2915547"/>
              <a:gd name="connsiteY2" fmla="*/ 64358 h 1439332"/>
              <a:gd name="connsiteX3" fmla="*/ 1898550 w 2915547"/>
              <a:gd name="connsiteY3" fmla="*/ 25184 h 1439332"/>
              <a:gd name="connsiteX4" fmla="*/ 2482966 w 2915547"/>
              <a:gd name="connsiteY4" fmla="*/ 1106297 h 1439332"/>
              <a:gd name="connsiteX5" fmla="*/ 1301272 w 2915547"/>
              <a:gd name="connsiteY5" fmla="*/ 1284068 h 1439332"/>
              <a:gd name="connsiteX6" fmla="*/ 619093 w 2915547"/>
              <a:gd name="connsiteY6" fmla="*/ 1439332 h 1439332"/>
              <a:gd name="connsiteX0" fmla="*/ 619093 w 2971942"/>
              <a:gd name="connsiteY0" fmla="*/ 1439332 h 1439332"/>
              <a:gd name="connsiteX1" fmla="*/ 784038 w 2971942"/>
              <a:gd name="connsiteY1" fmla="*/ 1206122 h 1439332"/>
              <a:gd name="connsiteX2" fmla="*/ 853980 w 2971942"/>
              <a:gd name="connsiteY2" fmla="*/ 64358 h 1439332"/>
              <a:gd name="connsiteX3" fmla="*/ 1898550 w 2971942"/>
              <a:gd name="connsiteY3" fmla="*/ 25184 h 1439332"/>
              <a:gd name="connsiteX4" fmla="*/ 2482966 w 2971942"/>
              <a:gd name="connsiteY4" fmla="*/ 1106297 h 1439332"/>
              <a:gd name="connsiteX5" fmla="*/ 1301272 w 2971942"/>
              <a:gd name="connsiteY5" fmla="*/ 1284068 h 1439332"/>
              <a:gd name="connsiteX6" fmla="*/ 619093 w 2971942"/>
              <a:gd name="connsiteY6" fmla="*/ 1439332 h 14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942" h="1439332">
                <a:moveTo>
                  <a:pt x="619093" y="1439332"/>
                </a:moveTo>
                <a:cubicBezTo>
                  <a:pt x="712882" y="1349088"/>
                  <a:pt x="819646" y="1287739"/>
                  <a:pt x="784038" y="1206122"/>
                </a:cubicBezTo>
                <a:cubicBezTo>
                  <a:pt x="-354076" y="879637"/>
                  <a:pt x="-185419" y="267226"/>
                  <a:pt x="853980" y="64358"/>
                </a:cubicBezTo>
                <a:cubicBezTo>
                  <a:pt x="1180437" y="641"/>
                  <a:pt x="1551957" y="-22059"/>
                  <a:pt x="1898550" y="25184"/>
                </a:cubicBezTo>
                <a:cubicBezTo>
                  <a:pt x="2940706" y="167238"/>
                  <a:pt x="3391131" y="709376"/>
                  <a:pt x="2482966" y="1106297"/>
                </a:cubicBezTo>
                <a:cubicBezTo>
                  <a:pt x="2169930" y="1244137"/>
                  <a:pt x="1734576" y="1309631"/>
                  <a:pt x="1301272" y="1284068"/>
                </a:cubicBezTo>
                <a:lnTo>
                  <a:pt x="619093" y="1439332"/>
                </a:lnTo>
                <a:close/>
              </a:path>
            </a:pathLst>
          </a:custGeom>
          <a:solidFill>
            <a:srgbClr val="FFCF3F"/>
          </a:solidFill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FEC224"/>
              </a:solidFill>
              <a:latin typeface="Calibri"/>
              <a:cs typeface="Calibri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846829" y="582728"/>
            <a:ext cx="2298156" cy="12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 rtl="1">
              <a:buClr>
                <a:schemeClr val="lt1"/>
              </a:buClr>
              <a:buSzPts val="1500"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פיתגורס, </a:t>
            </a:r>
          </a:p>
          <a:p>
            <a:pPr algn="ctr" rtl="1">
              <a:buClr>
                <a:schemeClr val="lt1"/>
              </a:buClr>
              <a:buSzPts val="1500"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תפסיק להגיד משפטים לא קשורים! </a:t>
            </a:r>
            <a:endParaRPr lang="he-IL" sz="18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algn="ctr" rtl="1">
              <a:buClr>
                <a:schemeClr val="lt1"/>
              </a:buClr>
              <a:buSzPts val="1500"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 מצבך?</a:t>
            </a:r>
            <a:endParaRPr lang="he-IL" sz="18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Google Shape;56;p3">
            <a:extLst>
              <a:ext uri="{FF2B5EF4-FFF2-40B4-BE49-F238E27FC236}">
                <a16:creationId xmlns:a16="http://schemas.microsoft.com/office/drawing/2014/main" id="{3440FE9B-F5EE-4C6A-B340-B5B886124B95}"/>
              </a:ext>
            </a:extLst>
          </p:cNvPr>
          <p:cNvSpPr txBox="1"/>
          <p:nvPr/>
        </p:nvSpPr>
        <p:spPr>
          <a:xfrm>
            <a:off x="3524595" y="2463301"/>
            <a:ext cx="2146719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buClr>
                <a:schemeClr val="lt1"/>
              </a:buClr>
              <a:buSzPts val="1500"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אה, אני מרוצה מהמצב הכלכלי והביטחוני בארץ</a:t>
            </a:r>
            <a:endParaRPr lang="he-IL" sz="18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21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A609308C-61E1-44A2-815A-FED708789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1;p8">
            <a:extLst>
              <a:ext uri="{FF2B5EF4-FFF2-40B4-BE49-F238E27FC236}">
                <a16:creationId xmlns:a16="http://schemas.microsoft.com/office/drawing/2014/main" id="{CE185C93-7686-439A-A9FA-030AD4425CC7}"/>
              </a:ext>
            </a:extLst>
          </p:cNvPr>
          <p:cNvSpPr txBox="1"/>
          <p:nvPr/>
        </p:nvSpPr>
        <p:spPr>
          <a:xfrm>
            <a:off x="4725749" y="1942599"/>
            <a:ext cx="2916643" cy="4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lang="he-IL" sz="18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מהן הסיבות למצב הנשרים?</a:t>
            </a:r>
            <a:endParaRPr sz="1800" b="0"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1" name="Google Shape;142;p8">
            <a:extLst>
              <a:ext uri="{FF2B5EF4-FFF2-40B4-BE49-F238E27FC236}">
                <a16:creationId xmlns:a16="http://schemas.microsoft.com/office/drawing/2014/main" id="{8414008F-3F8D-404B-A156-08E6B22295F1}"/>
              </a:ext>
            </a:extLst>
          </p:cNvPr>
          <p:cNvSpPr txBox="1"/>
          <p:nvPr/>
        </p:nvSpPr>
        <p:spPr>
          <a:xfrm>
            <a:off x="4361607" y="1154959"/>
            <a:ext cx="3735512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Assistant ExtraBold"/>
              </a:rPr>
              <a:t>שאלת חקר היא שאלה ממוקדת:</a:t>
            </a:r>
            <a:endParaRPr sz="2000" dirty="0"/>
          </a:p>
        </p:txBody>
      </p:sp>
      <p:sp>
        <p:nvSpPr>
          <p:cNvPr id="12" name="Google Shape;141;p8">
            <a:extLst>
              <a:ext uri="{FF2B5EF4-FFF2-40B4-BE49-F238E27FC236}">
                <a16:creationId xmlns:a16="http://schemas.microsoft.com/office/drawing/2014/main" id="{CCB1EACB-B7F4-409E-BEA3-175FB845EF7F}"/>
              </a:ext>
            </a:extLst>
          </p:cNvPr>
          <p:cNvSpPr txBox="1"/>
          <p:nvPr/>
        </p:nvSpPr>
        <p:spPr>
          <a:xfrm>
            <a:off x="4296871" y="2687066"/>
            <a:ext cx="3345521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lang="he-IL" sz="18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מהן הסיבות לכך שמצב הנשרים בסכנת הכחדה בישראל?</a:t>
            </a:r>
            <a:endParaRPr sz="1800" b="0" i="0" u="none" strike="noStrike" cap="none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pic>
        <p:nvPicPr>
          <p:cNvPr id="13" name="Google Shape;158;p8" descr="Image">
            <a:extLst>
              <a:ext uri="{FF2B5EF4-FFF2-40B4-BE49-F238E27FC236}">
                <a16:creationId xmlns:a16="http://schemas.microsoft.com/office/drawing/2014/main" id="{872A0631-41A5-41F6-91E9-B70832037D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891" y="2761436"/>
            <a:ext cx="317492" cy="3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0;p8" descr="Image">
            <a:extLst>
              <a:ext uri="{FF2B5EF4-FFF2-40B4-BE49-F238E27FC236}">
                <a16:creationId xmlns:a16="http://schemas.microsoft.com/office/drawing/2014/main" id="{268C77A7-5095-4877-A518-B56882DB95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5224" y="2043914"/>
            <a:ext cx="288211" cy="307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8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A609308C-61E1-44A2-815A-FED708789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0" y="991603"/>
            <a:ext cx="3139193" cy="372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1;p8">
            <a:extLst>
              <a:ext uri="{FF2B5EF4-FFF2-40B4-BE49-F238E27FC236}">
                <a16:creationId xmlns:a16="http://schemas.microsoft.com/office/drawing/2014/main" id="{CE185C93-7686-439A-A9FA-030AD4425CC7}"/>
              </a:ext>
            </a:extLst>
          </p:cNvPr>
          <p:cNvSpPr txBox="1"/>
          <p:nvPr/>
        </p:nvSpPr>
        <p:spPr>
          <a:xfrm>
            <a:off x="3898347" y="1408694"/>
            <a:ext cx="4389394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מהם היתרונות והחסרונות ב...</a:t>
            </a:r>
            <a:endParaRPr lang="he-IL"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מהם היתרונות והחסרונות בצפייה בתוכניות טלוויזיה?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EF7A3CC-3034-44C6-A51F-2733D8583B80}"/>
              </a:ext>
            </a:extLst>
          </p:cNvPr>
          <p:cNvSpPr/>
          <p:nvPr/>
        </p:nvSpPr>
        <p:spPr>
          <a:xfrm>
            <a:off x="2419519" y="583791"/>
            <a:ext cx="6332761" cy="73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8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שאלת החקר צריכה לכוון להסקת מסקנות או לתובנות חדשות. </a:t>
            </a:r>
          </a:p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8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הכוונה זאת עשויה להתבצע על ידי שימוש באחד מהמבנים הבאים:</a:t>
            </a:r>
          </a:p>
        </p:txBody>
      </p:sp>
      <p:sp>
        <p:nvSpPr>
          <p:cNvPr id="15" name="Google Shape;141;p8">
            <a:extLst>
              <a:ext uri="{FF2B5EF4-FFF2-40B4-BE49-F238E27FC236}">
                <a16:creationId xmlns:a16="http://schemas.microsoft.com/office/drawing/2014/main" id="{7F998976-7D4F-4EE3-86DF-FF14EB40FCA7}"/>
              </a:ext>
            </a:extLst>
          </p:cNvPr>
          <p:cNvSpPr txBox="1"/>
          <p:nvPr/>
        </p:nvSpPr>
        <p:spPr>
          <a:xfrm>
            <a:off x="3898347" y="2220576"/>
            <a:ext cx="4389394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r" rtl="1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האם קיים קשר בין ... לבין...</a:t>
            </a:r>
            <a:endParaRPr lang="he-IL"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האם קיים קשר בין ביצוע תרגול לבין הצלחה במבחן?</a:t>
            </a:r>
            <a:endParaRPr lang="he-IL"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Google Shape;141;p8">
            <a:extLst>
              <a:ext uri="{FF2B5EF4-FFF2-40B4-BE49-F238E27FC236}">
                <a16:creationId xmlns:a16="http://schemas.microsoft.com/office/drawing/2014/main" id="{F489B59E-C88D-49A0-9B88-5B753E326E9C}"/>
              </a:ext>
            </a:extLst>
          </p:cNvPr>
          <p:cNvSpPr txBox="1"/>
          <p:nvPr/>
        </p:nvSpPr>
        <p:spPr>
          <a:xfrm>
            <a:off x="3898347" y="3032458"/>
            <a:ext cx="4389394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מהן הסיבות ל...</a:t>
            </a:r>
            <a:endParaRPr lang="he-IL"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מהן הסיבות להצלחת קבוצת הריצה בתחרות המרוץ?</a:t>
            </a:r>
            <a:endParaRPr lang="he-IL"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Google Shape;141;p8">
            <a:extLst>
              <a:ext uri="{FF2B5EF4-FFF2-40B4-BE49-F238E27FC236}">
                <a16:creationId xmlns:a16="http://schemas.microsoft.com/office/drawing/2014/main" id="{96FD3E22-B6B6-4AA5-84DA-0E7BB516261D}"/>
              </a:ext>
            </a:extLst>
          </p:cNvPr>
          <p:cNvSpPr txBox="1"/>
          <p:nvPr/>
        </p:nvSpPr>
        <p:spPr>
          <a:xfrm>
            <a:off x="3898347" y="3844340"/>
            <a:ext cx="4389394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מהן הסיבות ל...</a:t>
            </a:r>
            <a:endParaRPr lang="he-IL" sz="1600"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lvl="0" algn="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מהן הסיבות להצלחת קבוצת הריצה בתחרות המרוץ?</a:t>
            </a:r>
            <a:endParaRPr lang="he-IL"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Google Shape;61;p6">
            <a:extLst>
              <a:ext uri="{FF2B5EF4-FFF2-40B4-BE49-F238E27FC236}">
                <a16:creationId xmlns:a16="http://schemas.microsoft.com/office/drawing/2014/main" id="{F1D46542-25E6-4B70-9C75-13A30D9EC280}"/>
              </a:ext>
            </a:extLst>
          </p:cNvPr>
          <p:cNvSpPr/>
          <p:nvPr/>
        </p:nvSpPr>
        <p:spPr>
          <a:xfrm flipH="1">
            <a:off x="8356110" y="1564890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D67D1235-4E13-426B-8551-0CCED4541E3C}"/>
              </a:ext>
            </a:extLst>
          </p:cNvPr>
          <p:cNvSpPr/>
          <p:nvPr/>
        </p:nvSpPr>
        <p:spPr>
          <a:xfrm flipH="1">
            <a:off x="8356110" y="2390278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6924BC6E-8DB9-4CB6-A362-C84E83944ED1}"/>
              </a:ext>
            </a:extLst>
          </p:cNvPr>
          <p:cNvSpPr/>
          <p:nvPr/>
        </p:nvSpPr>
        <p:spPr>
          <a:xfrm flipH="1">
            <a:off x="8356110" y="3191389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1;p6">
            <a:extLst>
              <a:ext uri="{FF2B5EF4-FFF2-40B4-BE49-F238E27FC236}">
                <a16:creationId xmlns:a16="http://schemas.microsoft.com/office/drawing/2014/main" id="{B8AE1C04-ECE3-43C3-8A33-DD654B6CD256}"/>
              </a:ext>
            </a:extLst>
          </p:cNvPr>
          <p:cNvSpPr/>
          <p:nvPr/>
        </p:nvSpPr>
        <p:spPr>
          <a:xfrm flipH="1">
            <a:off x="8356110" y="4016777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7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931</Words>
  <Application>Microsoft Office PowerPoint</Application>
  <PresentationFormat>‫הצגה על המסך (16:9)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Calibri</vt:lpstr>
      <vt:lpstr>Arial</vt:lpstr>
      <vt:lpstr>Assistant SemiBold</vt:lpstr>
      <vt:lpstr>Assistant</vt:lpstr>
      <vt:lpstr>Assistant ExtraBold</vt:lpstr>
      <vt:lpstr>Quattrocento Sans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44</cp:revision>
  <dcterms:modified xsi:type="dcterms:W3CDTF">2023-08-20T06:14:52Z</dcterms:modified>
</cp:coreProperties>
</file>