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Assistant SemiBold"/>
      <p:regular r:id="rId19"/>
      <p:bold r:id="rId20"/>
    </p:embeddedFont>
    <p:embeddedFont>
      <p:font typeface="Assistant"/>
      <p:regular r:id="rId21"/>
      <p:bold r:id="rId22"/>
    </p:embeddedFont>
    <p:embeddedFont>
      <p:font typeface="Assistant ExtraBold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4" roundtripDataSignature="AMtx7mgS6XJSJ+t6YTLNgRd5+bNBX32x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ssistantSemiBold-bold.fntdata"/><Relationship Id="rId11" Type="http://schemas.openxmlformats.org/officeDocument/2006/relationships/slide" Target="slides/slide7.xml"/><Relationship Id="rId22" Type="http://schemas.openxmlformats.org/officeDocument/2006/relationships/font" Target="fonts/Assistant-bold.fntdata"/><Relationship Id="rId10" Type="http://schemas.openxmlformats.org/officeDocument/2006/relationships/slide" Target="slides/slide6.xml"/><Relationship Id="rId21" Type="http://schemas.openxmlformats.org/officeDocument/2006/relationships/font" Target="fonts/Assistant-regular.fntdata"/><Relationship Id="rId13" Type="http://schemas.openxmlformats.org/officeDocument/2006/relationships/slide" Target="slides/slide9.xml"/><Relationship Id="rId24" Type="http://customschemas.google.com/relationships/presentationmetadata" Target="metadata"/><Relationship Id="rId12" Type="http://schemas.openxmlformats.org/officeDocument/2006/relationships/slide" Target="slides/slide8.xml"/><Relationship Id="rId23" Type="http://schemas.openxmlformats.org/officeDocument/2006/relationships/font" Target="fonts/AssistantExtra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AssistantSemiBold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9" name="Google Shape;139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7" name="Google Shape;147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הכי חשוב להיות בטוחים בנתונים שנציג. לשם כך יש לבצע בקרות ובדיקות רבות על הנתונים המוצגים לפני העברת הפרזנטציה.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Data Driven!</a:t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זהו מושג המתאר את התשוקה של אנשי הנתונים לניתוח הנתונים. ככל שאנו יותר מרותקים מהנתונים שאנו מציגים כך המסר יעבור לשומעים באופן טוב יותר ומשכנע יותר.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" name="Google Shape;165;p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w-IL"/>
              <a:t>כעת נצפה בסרט שמסביר את טכניקות המסירה נ"ס קתימב"ה:</a:t>
            </a:r>
            <a:endParaRPr/>
          </a:p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w-IL"/>
              <a:t>https://www.youtube.com/watch?v=QhlNQTnWA5w</a:t>
            </a:r>
            <a:endParaRPr/>
          </a:p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תרגול פרזנטציה יבוצע במסגרת תרגילי הסיכום של מחזור הנתונים. יחד עם זאת, כבר עתה נבצע תרגול קצר בחוברת האקסל  "פרזנטציה חלק ב' - תרגול”</a:t>
            </a:r>
            <a:endParaRPr/>
          </a:p>
        </p:txBody>
      </p:sp>
      <p:sp>
        <p:nvSpPr>
          <p:cNvPr id="172" name="Google Shape;17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1" algn="r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בשיעור הקודם למדנו </a:t>
            </a:r>
            <a:r>
              <a:rPr lang="iw-IL">
                <a:latin typeface="Arial"/>
                <a:ea typeface="Arial"/>
                <a:cs typeface="Arial"/>
                <a:sym typeface="Arial"/>
              </a:rPr>
              <a:t>שני</a:t>
            </a:r>
            <a:r>
              <a:rPr lang="iw-I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כלים משמעותיים להצגת מצגת שהתמקדו בבנייה נכונה של המצגת והשקפים: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1" algn="r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"Storytelling" - למדנו על מבנה מקובל להצגת נתונים בפני מקבלי החלטות.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כתיבת מצגת" – </a:t>
            </a:r>
            <a:r>
              <a:rPr lang="iw-IL">
                <a:latin typeface="Arial"/>
                <a:ea typeface="Arial"/>
                <a:cs typeface="Arial"/>
                <a:sym typeface="Arial"/>
              </a:rPr>
              <a:t>צפינו </a:t>
            </a:r>
            <a:r>
              <a:rPr lang="iw-I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באוסף סרטוני הסבר קצרים שנותנים טיפים מעולים לכתיבה נכונה של מצגת שנועדה להציג תובנות מנתונים</a:t>
            </a:r>
            <a:r>
              <a:rPr lang="iw-I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בשיעור זה נלמד ונתרגל כלי משמעותי לאופן העברת המצגת: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נ"ס קתימב"ה –  טכניקה להעברת תוכן בפני קהל </a:t>
            </a:r>
            <a:r>
              <a:rPr lang="iw-IL">
                <a:latin typeface="Arial"/>
                <a:ea typeface="Arial"/>
                <a:cs typeface="Arial"/>
                <a:sym typeface="Arial"/>
              </a:rPr>
              <a:t>ש</a:t>
            </a:r>
            <a:r>
              <a:rPr lang="iw-I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מסייעת להעביר את המצגת באופן מעניין שעשוי להגביר משמעותית את הקשב של הגורמים שמולם אנו מציגים.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" name="Google Shape;79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תחילה נסביר מהי טכניקת מסירה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" name="Google Shape;88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7" name="Google Shape;97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b="1" i="0" lang="iw-IL" sz="1400" u="none" cap="none" strike="noStrik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סרטון מצחיק ש</a:t>
            </a:r>
            <a:r>
              <a:rPr b="1" lang="iw-IL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מראה</a:t>
            </a:r>
            <a:r>
              <a:rPr b="1" i="0" lang="iw-IL" sz="1400" u="none" cap="none" strike="noStrik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 איך לא להתנסח כדי להעביר מסר בפרזנטציה:</a:t>
            </a:r>
            <a:endParaRPr b="1" i="0" sz="1400" u="none" cap="none" strike="noStrike">
              <a:solidFill>
                <a:srgbClr val="2021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b="1" i="0" lang="iw-IL" sz="1400" u="none" cap="none" strike="noStrik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https://www.youtube.com/watch?v=5RQvSMu7BdY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Google Shape;106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400"/>
              <a:buFont typeface="Arial"/>
              <a:buChar char="•"/>
            </a:pPr>
            <a:r>
              <a:rPr b="1" lang="iw-IL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סביבה - </a:t>
            </a:r>
            <a:r>
              <a:rPr lang="iw-I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מתייחסת למקום שבו מועברים התוכן, המסר או ההדרכה. יש להתאים את הסביבה שבה תועבר ההדרכה לקהל היעד שאליו היא מועברת. חשוב להתאים את הסביבה לאופי של קהל היעד.</a:t>
            </a:r>
            <a:endParaRPr>
              <a:solidFill>
                <a:srgbClr val="2021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b="1" i="0" lang="iw-IL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קול</a:t>
            </a:r>
            <a:r>
              <a:rPr b="0" i="0" lang="iw-IL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 -</a:t>
            </a:r>
            <a:r>
              <a:rPr i="0" lang="iw-IL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w-I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מתייחס לעוצמת הקול של המדריך, לטון, לשטף הדיבור ולניסוח והדיוק הדקדוקי והתחבירי.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b="1" i="0" lang="iw-IL" u="none" cap="none" strike="noStrik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תנועה</a:t>
            </a:r>
            <a:r>
              <a:rPr i="0" lang="iw-IL" u="none" cap="none" strike="noStrik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 - </a:t>
            </a:r>
            <a:r>
              <a:rPr lang="iw-I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מתייחסת לשימוש של המדריך במרחב ההדרכה ולמיקומו בעת ההדרכה - מרחק מהקהל, תזוזות (לעומת סטטיות) ועוד.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b="1" i="0" lang="iw-IL" sz="1400" u="none" cap="none" strike="noStrik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ידיים</a:t>
            </a:r>
            <a:r>
              <a:rPr b="0" i="0" lang="iw-IL" sz="1400" u="none" cap="none" strike="noStrik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 - מתייחס לאופן ההמחשה והביטוי באמצעות הידיים.</a:t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b="1" i="0" lang="iw-IL" sz="1400" u="none" cap="none" strike="noStrik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מבט</a:t>
            </a:r>
            <a:r>
              <a:rPr b="0" i="0" lang="iw-IL" sz="1400" u="none" cap="none" strike="noStrik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 - מתייחס לקשר העין של המדריך עם הקהל בעת ההדרכה.</a:t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b="1" i="0" lang="iw-IL" sz="1400" u="none" cap="none" strike="noStrik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ביטחון</a:t>
            </a:r>
            <a:r>
              <a:rPr b="0" i="0" lang="iw-IL" sz="1400" u="none" cap="none" strike="noStrik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 - </a:t>
            </a:r>
            <a:r>
              <a:rPr lang="iw-I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מתייחס לביטחון העצמי שמשדר המדריך בעת ההדרכה הן באופן אישי והן לגבי התוכן שהוא מעביר - באיזו מידה הוא בקיא בתכנים ומאמין בהם, באיזו מידה הוא עומד מאחורי הדברים.</a:t>
            </a:r>
            <a:endParaRPr b="0" i="0" sz="1400" u="none" cap="none" strike="noStrike">
              <a:solidFill>
                <a:srgbClr val="2021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b="1" i="0" lang="iw-IL" u="none" cap="none" strike="noStrik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התלהבות</a:t>
            </a:r>
            <a:r>
              <a:rPr i="0" lang="iw-IL" u="none" cap="none" strike="noStrik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 - </a:t>
            </a:r>
            <a:r>
              <a:rPr lang="iw-I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מתייחסת למידת האנרגיה של המדריך בעת העברת המסר - באיזו מידה הוא משלהב את הקהל, חש אותו ומצליח להעביר את המסר באופן מעניין ומרתק.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2021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4" name="Google Shape;114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2" name="Google Shape;122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0" name="Google Shape;130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2"/>
          <p:cNvSpPr/>
          <p:nvPr/>
        </p:nvSpPr>
        <p:spPr>
          <a:xfrm>
            <a:off x="-2699" y="2697"/>
            <a:ext cx="3561602" cy="199502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3" name="Google Shape;13;p22"/>
          <p:cNvSpPr txBox="1"/>
          <p:nvPr/>
        </p:nvSpPr>
        <p:spPr>
          <a:xfrm>
            <a:off x="7137317" y="56673"/>
            <a:ext cx="18798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 ExtraBold"/>
              <a:buNone/>
            </a:pPr>
            <a:r>
              <a:rPr b="0" i="0" lang="iw-IL" sz="13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פרזנטציה – חלק ב'</a:t>
            </a:r>
            <a:endParaRPr b="0" i="0" sz="1200" u="none" cap="none" strike="noStrike">
              <a:solidFill>
                <a:srgbClr val="2327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" name="Google Shape;14;p22"/>
          <p:cNvCxnSpPr/>
          <p:nvPr/>
        </p:nvCxnSpPr>
        <p:spPr>
          <a:xfrm>
            <a:off x="7658100" y="445209"/>
            <a:ext cx="1290525" cy="0"/>
          </a:xfrm>
          <a:prstGeom prst="straightConnector1">
            <a:avLst/>
          </a:prstGeom>
          <a:noFill/>
          <a:ln cap="flat" cmpd="sng" w="9525">
            <a:solidFill>
              <a:srgbClr val="918D8E"/>
            </a:solidFill>
            <a:prstDash val="dot"/>
            <a:round/>
            <a:headEnd len="sm" w="sm" type="none"/>
            <a:tailEnd len="sm" w="sm" type="none"/>
          </a:ln>
        </p:spPr>
      </p:cxnSp>
      <p:pic>
        <p:nvPicPr>
          <p:cNvPr descr="Google Shape;135;p15" id="15" name="Google Shape;15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351193">
            <a:off x="255009" y="4496940"/>
            <a:ext cx="511994" cy="30604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2"/>
          <p:cNvSpPr txBox="1"/>
          <p:nvPr>
            <p:ph idx="12" type="sldNum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 showMasterSp="0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7;p1" id="18" name="Google Shape;18;p23"/>
          <p:cNvPicPr preferRelativeResize="0"/>
          <p:nvPr/>
        </p:nvPicPr>
        <p:blipFill rotWithShape="1">
          <a:blip r:embed="rId2">
            <a:alphaModFix/>
          </a:blip>
          <a:srcRect b="25722" l="4362" r="4571" t="19277"/>
          <a:stretch/>
        </p:blipFill>
        <p:spPr>
          <a:xfrm>
            <a:off x="8062575" y="4375799"/>
            <a:ext cx="875051" cy="52847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3"/>
          <p:cNvSpPr/>
          <p:nvPr/>
        </p:nvSpPr>
        <p:spPr>
          <a:xfrm>
            <a:off x="0" y="5051375"/>
            <a:ext cx="9144000" cy="92101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0" name="Google Shape;20;p23"/>
          <p:cNvSpPr/>
          <p:nvPr/>
        </p:nvSpPr>
        <p:spPr>
          <a:xfrm>
            <a:off x="-2699" y="2697"/>
            <a:ext cx="3561602" cy="199502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1" name="Google Shape;21;p23"/>
          <p:cNvSpPr txBox="1"/>
          <p:nvPr/>
        </p:nvSpPr>
        <p:spPr>
          <a:xfrm>
            <a:off x="7137317" y="56673"/>
            <a:ext cx="18798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 ExtraBold"/>
              <a:buNone/>
            </a:pPr>
            <a:r>
              <a:rPr b="0" i="0" lang="iw-IL" sz="13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פרזנטציה – חלק ב'</a:t>
            </a:r>
            <a:endParaRPr b="0" i="0" sz="1200" u="none" cap="none" strike="noStrike">
              <a:solidFill>
                <a:srgbClr val="2327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" name="Google Shape;22;p23"/>
          <p:cNvCxnSpPr/>
          <p:nvPr/>
        </p:nvCxnSpPr>
        <p:spPr>
          <a:xfrm>
            <a:off x="7658100" y="445209"/>
            <a:ext cx="1290525" cy="0"/>
          </a:xfrm>
          <a:prstGeom prst="straightConnector1">
            <a:avLst/>
          </a:prstGeom>
          <a:noFill/>
          <a:ln cap="flat" cmpd="sng" w="9525">
            <a:solidFill>
              <a:srgbClr val="918D8E"/>
            </a:solidFill>
            <a:prstDash val="dot"/>
            <a:round/>
            <a:headEnd len="sm" w="sm" type="none"/>
            <a:tailEnd len="sm" w="sm" type="none"/>
          </a:ln>
        </p:spPr>
      </p:cxnSp>
      <p:pic>
        <p:nvPicPr>
          <p:cNvPr descr="Google Shape;135;p15" id="23" name="Google Shape;2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51193">
            <a:off x="255009" y="4496940"/>
            <a:ext cx="511994" cy="306046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3"/>
          <p:cNvSpPr txBox="1"/>
          <p:nvPr>
            <p:ph idx="12" type="sldNum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7;p1" id="6" name="Google Shape;6;p21"/>
          <p:cNvPicPr preferRelativeResize="0"/>
          <p:nvPr/>
        </p:nvPicPr>
        <p:blipFill rotWithShape="1">
          <a:blip r:embed="rId1">
            <a:alphaModFix/>
          </a:blip>
          <a:srcRect b="25722" l="4362" r="4571" t="19277"/>
          <a:stretch/>
        </p:blipFill>
        <p:spPr>
          <a:xfrm>
            <a:off x="8062575" y="4375799"/>
            <a:ext cx="875051" cy="5284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21"/>
          <p:cNvSpPr/>
          <p:nvPr/>
        </p:nvSpPr>
        <p:spPr>
          <a:xfrm>
            <a:off x="0" y="5051375"/>
            <a:ext cx="9144000" cy="92101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8" name="Google Shape;8;p21"/>
          <p:cNvSpPr txBox="1"/>
          <p:nvPr>
            <p:ph idx="12" type="sldNum"/>
          </p:nvPr>
        </p:nvSpPr>
        <p:spPr>
          <a:xfrm>
            <a:off x="150768" y="4533500"/>
            <a:ext cx="326310" cy="3479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9" name="Google Shape;9;p21"/>
          <p:cNvSpPr txBox="1"/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ssistant"/>
              <a:buNone/>
              <a:defRPr b="0" i="0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21"/>
          <p:cNvSpPr txBox="1"/>
          <p:nvPr>
            <p:ph idx="1" type="body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ssistant"/>
              <a:buNone/>
              <a:defRPr b="0" i="0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228600" lvl="1" marL="91440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ssistant"/>
              <a:buNone/>
              <a:defRPr b="0" i="0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indent="-228600" lvl="2" marL="137160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ssistant"/>
              <a:buNone/>
              <a:defRPr b="0" i="0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indent="-228600" lvl="3" marL="182880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ssistant"/>
              <a:buNone/>
              <a:defRPr b="0" i="0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indent="-228600" lvl="4" marL="228600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ssistant"/>
              <a:buNone/>
              <a:defRPr b="0" i="0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8.png"/><Relationship Id="rId13" Type="http://schemas.openxmlformats.org/officeDocument/2006/relationships/image" Target="../media/image12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7.png"/><Relationship Id="rId7" Type="http://schemas.openxmlformats.org/officeDocument/2006/relationships/image" Target="../media/image7.png"/><Relationship Id="rId8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"/>
          <p:cNvSpPr/>
          <p:nvPr/>
        </p:nvSpPr>
        <p:spPr>
          <a:xfrm>
            <a:off x="-5125" y="5051375"/>
            <a:ext cx="9144001" cy="92101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Google Shape;55;p13" id="30" name="Google Shape;30;p1"/>
          <p:cNvPicPr preferRelativeResize="0"/>
          <p:nvPr/>
        </p:nvPicPr>
        <p:blipFill rotWithShape="1">
          <a:blip r:embed="rId3">
            <a:alphaModFix/>
          </a:blip>
          <a:srcRect b="25722" l="4362" r="4571" t="19277"/>
          <a:stretch/>
        </p:blipFill>
        <p:spPr>
          <a:xfrm>
            <a:off x="6905262" y="612625"/>
            <a:ext cx="1442851" cy="87140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"/>
          <p:cNvSpPr txBox="1"/>
          <p:nvPr>
            <p:ph idx="12" type="sldNum"/>
          </p:nvPr>
        </p:nvSpPr>
        <p:spPr>
          <a:xfrm>
            <a:off x="174198" y="4533500"/>
            <a:ext cx="260930" cy="3479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/>
          </a:p>
        </p:txBody>
      </p:sp>
      <p:sp>
        <p:nvSpPr>
          <p:cNvPr id="32" name="Google Shape;32;p1"/>
          <p:cNvSpPr/>
          <p:nvPr/>
        </p:nvSpPr>
        <p:spPr>
          <a:xfrm>
            <a:off x="90899" y="4353924"/>
            <a:ext cx="8962202" cy="569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Google Shape;60;p13" id="33" name="Google Shape;3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173669">
            <a:off x="4795859" y="1031616"/>
            <a:ext cx="428726" cy="9461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62;p13" id="34" name="Google Shape;34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2133876">
            <a:off x="7689315" y="3988899"/>
            <a:ext cx="1117046" cy="667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4985" y="802113"/>
            <a:ext cx="4262195" cy="359427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"/>
          <p:cNvSpPr txBox="1"/>
          <p:nvPr/>
        </p:nvSpPr>
        <p:spPr>
          <a:xfrm>
            <a:off x="4693920" y="2036447"/>
            <a:ext cx="3752152" cy="1279649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02777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3600"/>
              <a:buFont typeface="Assistant ExtraBold"/>
              <a:buNone/>
            </a:pPr>
            <a:r>
              <a:rPr b="0" i="0" lang="iw-IL" sz="36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פרזנטציה – חלק ב'</a:t>
            </a:r>
            <a:br>
              <a:rPr b="0" i="0" lang="iw-IL" sz="36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</a:br>
            <a:r>
              <a:rPr b="0" i="0" lang="iw-IL" sz="3600" u="none" cap="none" strike="noStrike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מחזור הנתונים</a:t>
            </a:r>
            <a:endParaRPr b="0" i="0" sz="1200" u="none" cap="none" strike="noStrike">
              <a:solidFill>
                <a:srgbClr val="00ACE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1"/>
          <p:cNvSpPr/>
          <p:nvPr/>
        </p:nvSpPr>
        <p:spPr>
          <a:xfrm>
            <a:off x="7450453" y="33410"/>
            <a:ext cx="1585291" cy="5157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2"/>
          <p:cNvSpPr txBox="1"/>
          <p:nvPr>
            <p:ph idx="12" type="sldNum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rial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42" name="Google Shape;142;p32"/>
          <p:cNvSpPr txBox="1"/>
          <p:nvPr/>
        </p:nvSpPr>
        <p:spPr>
          <a:xfrm>
            <a:off x="3190461" y="687034"/>
            <a:ext cx="5523503" cy="588853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0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מבט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descr="Google Shape;60;p13" id="143" name="Google Shape;14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7394813" y="531469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2"/>
          <p:cNvSpPr txBox="1"/>
          <p:nvPr/>
        </p:nvSpPr>
        <p:spPr>
          <a:xfrm>
            <a:off x="1857900" y="1934852"/>
            <a:ext cx="5428200" cy="419157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מבט מתייחס לקשר העין של המדריך עם הקהל בעת ההדרכה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/>
          <p:nvPr>
            <p:ph idx="12" type="sldNum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rial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50" name="Google Shape;150;p33"/>
          <p:cNvSpPr txBox="1"/>
          <p:nvPr/>
        </p:nvSpPr>
        <p:spPr>
          <a:xfrm>
            <a:off x="3190461" y="687034"/>
            <a:ext cx="5523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0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ביטחון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51" name="Google Shape;151;p33"/>
          <p:cNvSpPr txBox="1"/>
          <p:nvPr/>
        </p:nvSpPr>
        <p:spPr>
          <a:xfrm>
            <a:off x="1887083" y="1901403"/>
            <a:ext cx="5523600" cy="124643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ביטחון מתייחס לביטחון העצמי שמשדר המדריך בעת ההדרכה </a:t>
            </a:r>
            <a:br>
              <a:rPr b="0" i="0" lang="iw-IL" sz="16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</a:br>
            <a:r>
              <a:rPr b="0" i="0" lang="iw-IL" sz="16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הן באופן אישי והן לגבי התוכן שהוא מעביר - באיזו מידה הוא </a:t>
            </a:r>
            <a:br>
              <a:rPr b="0" i="0" lang="iw-IL" sz="16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</a:br>
            <a:r>
              <a:rPr b="0" i="0" lang="iw-IL" sz="16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בקיא בתכנים ומאמין בהם, באיזו מידה הוא עומד מאחורי הדברים</a:t>
            </a:r>
            <a:endParaRPr b="0" i="0" sz="16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descr="Google Shape;60;p13" id="152" name="Google Shape;15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7044434" y="666901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3"/>
          <p:cNvSpPr txBox="1"/>
          <p:nvPr/>
        </p:nvSpPr>
        <p:spPr>
          <a:xfrm>
            <a:off x="1076769" y="3792807"/>
            <a:ext cx="3338787" cy="645629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20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הכי חשוב להיות בטוחים בנתונים שנציג!</a:t>
            </a:r>
            <a:endParaRPr b="1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4"/>
          <p:cNvSpPr txBox="1"/>
          <p:nvPr>
            <p:ph idx="12" type="sldNum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rial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59" name="Google Shape;159;p34"/>
          <p:cNvSpPr txBox="1"/>
          <p:nvPr/>
        </p:nvSpPr>
        <p:spPr>
          <a:xfrm>
            <a:off x="3190461" y="687034"/>
            <a:ext cx="5523503" cy="588853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0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התלהבות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descr="Google Shape;60;p13" id="160" name="Google Shape;16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6685511" y="458764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4"/>
          <p:cNvSpPr txBox="1"/>
          <p:nvPr/>
        </p:nvSpPr>
        <p:spPr>
          <a:xfrm>
            <a:off x="1341690" y="3792807"/>
            <a:ext cx="1772008" cy="70904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20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Data Driven!</a:t>
            </a:r>
            <a:endParaRPr b="1" i="0" sz="18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62" name="Google Shape;162;p34"/>
          <p:cNvSpPr txBox="1"/>
          <p:nvPr/>
        </p:nvSpPr>
        <p:spPr>
          <a:xfrm>
            <a:off x="1887083" y="1901403"/>
            <a:ext cx="5523600" cy="124643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התלהבות מתייחסת למידת האנרגיה של המדריך בעת העברת המסר - באיזו מידה הוא משלהב את הקהל, חש אותו </a:t>
            </a:r>
            <a:br>
              <a:rPr b="0" i="0" lang="iw-IL" sz="16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</a:br>
            <a:r>
              <a:rPr b="0" i="0" lang="iw-IL" sz="16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ומצליח להעביר את המסר באופן מעניין ומרתק.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5"/>
          <p:cNvSpPr txBox="1"/>
          <p:nvPr>
            <p:ph idx="12" type="sldNum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rial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descr="Google Shape;60;p13" id="168" name="Google Shape;16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703780" y="1801888"/>
            <a:ext cx="271944" cy="60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8314" y="776687"/>
            <a:ext cx="6448424" cy="3813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"/>
          <p:cNvSpPr txBox="1"/>
          <p:nvPr/>
        </p:nvSpPr>
        <p:spPr>
          <a:xfrm>
            <a:off x="-628651" y="955187"/>
            <a:ext cx="10322721" cy="20878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500"/>
              <a:buFont typeface="Assistant ExtraBold"/>
              <a:buNone/>
            </a:pPr>
            <a:r>
              <a:rPr b="0" i="0" lang="iw-IL" sz="11500" u="none" cap="none" strike="noStrike">
                <a:solidFill>
                  <a:srgbClr val="F2F2F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HANDS-ON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1"/>
          <p:cNvSpPr txBox="1"/>
          <p:nvPr/>
        </p:nvSpPr>
        <p:spPr>
          <a:xfrm>
            <a:off x="1095350" y="2629764"/>
            <a:ext cx="6873300" cy="7350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E6"/>
              </a:buClr>
              <a:buSzPts val="4000"/>
              <a:buFont typeface="Assistant ExtraBold"/>
              <a:buNone/>
            </a:pPr>
            <a:r>
              <a:rPr b="0" i="0" lang="iw-IL" sz="4000" u="none" cap="none" strike="noStrike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ניתוח נתונים לומדים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1"/>
          <p:cNvSpPr/>
          <p:nvPr/>
        </p:nvSpPr>
        <p:spPr>
          <a:xfrm>
            <a:off x="-5125" y="5051375"/>
            <a:ext cx="9144001" cy="92101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cxnSp>
        <p:nvCxnSpPr>
          <p:cNvPr id="177" name="Google Shape;177;p11"/>
          <p:cNvCxnSpPr/>
          <p:nvPr/>
        </p:nvCxnSpPr>
        <p:spPr>
          <a:xfrm>
            <a:off x="3923450" y="4587149"/>
            <a:ext cx="1217101" cy="1"/>
          </a:xfrm>
          <a:prstGeom prst="straightConnector1">
            <a:avLst/>
          </a:prstGeom>
          <a:noFill/>
          <a:ln cap="flat" cmpd="sng" w="28575">
            <a:solidFill>
              <a:srgbClr val="918D8E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78" name="Google Shape;178;p11"/>
          <p:cNvSpPr txBox="1"/>
          <p:nvPr>
            <p:ph idx="12" type="sldNum"/>
          </p:nvPr>
        </p:nvSpPr>
        <p:spPr>
          <a:xfrm>
            <a:off x="127106" y="4539850"/>
            <a:ext cx="308023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ExtraBold"/>
              <a:buNone/>
            </a:pPr>
            <a:fld id="{00000000-1234-1234-1234-123412341234}" type="slidenum">
              <a:rPr lang="iw-IL">
                <a:latin typeface="Assistant ExtraBold"/>
                <a:ea typeface="Assistant ExtraBold"/>
                <a:cs typeface="Assistant ExtraBold"/>
                <a:sym typeface="Assistant Extra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descr="Google Shape;439;p23" id="179" name="Google Shape;17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843806">
            <a:off x="645490" y="375003"/>
            <a:ext cx="428726" cy="9461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440;p23" id="180" name="Google Shape;18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133876">
            <a:off x="7538791" y="537309"/>
            <a:ext cx="1117045" cy="667702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1"/>
          <p:cNvSpPr txBox="1"/>
          <p:nvPr/>
        </p:nvSpPr>
        <p:spPr>
          <a:xfrm>
            <a:off x="1090225" y="3041269"/>
            <a:ext cx="6873300" cy="10718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5400"/>
              <a:buFont typeface="Assistant ExtraBold"/>
              <a:buNone/>
            </a:pPr>
            <a:r>
              <a:rPr b="0" i="0" lang="iw-IL" sz="54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HANDS-ON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442;p23" id="182" name="Google Shape;182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62250" y="862574"/>
            <a:ext cx="1929252" cy="1553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4"/>
          <p:cNvSpPr/>
          <p:nvPr/>
        </p:nvSpPr>
        <p:spPr>
          <a:xfrm>
            <a:off x="7450453" y="33410"/>
            <a:ext cx="1585291" cy="5157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4"/>
          <p:cNvSpPr/>
          <p:nvPr/>
        </p:nvSpPr>
        <p:spPr>
          <a:xfrm>
            <a:off x="1473150" y="952065"/>
            <a:ext cx="6077701" cy="3154501"/>
          </a:xfrm>
          <a:prstGeom prst="ellipse">
            <a:avLst/>
          </a:prstGeom>
          <a:noFill/>
          <a:ln cap="flat" cmpd="sng" w="19050">
            <a:solidFill>
              <a:srgbClr val="BFBFB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Google Shape;69;p14" id="44" name="Google Shape;4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6244" y="2192070"/>
            <a:ext cx="450136" cy="4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24"/>
          <p:cNvSpPr/>
          <p:nvPr/>
        </p:nvSpPr>
        <p:spPr>
          <a:xfrm>
            <a:off x="3917245" y="2129769"/>
            <a:ext cx="1391400" cy="917701"/>
          </a:xfrm>
          <a:prstGeom prst="roundRect">
            <a:avLst>
              <a:gd fmla="val 10318" name="adj"/>
            </a:avLst>
          </a:prstGeom>
          <a:solidFill>
            <a:srgbClr val="FFFFFF"/>
          </a:solidFill>
          <a:ln cap="flat" cmpd="sng" w="9525">
            <a:solidFill>
              <a:srgbClr val="918D8E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46" name="Google Shape;46;p24"/>
          <p:cNvSpPr/>
          <p:nvPr/>
        </p:nvSpPr>
        <p:spPr>
          <a:xfrm>
            <a:off x="5637200" y="3242398"/>
            <a:ext cx="1391401" cy="917701"/>
          </a:xfrm>
          <a:prstGeom prst="roundRect">
            <a:avLst>
              <a:gd fmla="val 10318" name="adj"/>
            </a:avLst>
          </a:prstGeom>
          <a:solidFill>
            <a:srgbClr val="E0A31D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E6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47" name="Google Shape;47;p24"/>
          <p:cNvSpPr txBox="1"/>
          <p:nvPr>
            <p:ph idx="12" type="sldNum"/>
          </p:nvPr>
        </p:nvSpPr>
        <p:spPr>
          <a:xfrm>
            <a:off x="177856" y="4539850"/>
            <a:ext cx="257272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ExtraBold"/>
              <a:buNone/>
            </a:pPr>
            <a:fld id="{00000000-1234-1234-1234-123412341234}" type="slidenum">
              <a:rPr lang="iw-IL">
                <a:latin typeface="Assistant ExtraBold"/>
                <a:ea typeface="Assistant ExtraBold"/>
                <a:cs typeface="Assistant ExtraBold"/>
                <a:sym typeface="Assistant Extra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descr="Google Shape;74;p14" id="48" name="Google Shape;4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78096" y="3402014"/>
            <a:ext cx="309415" cy="280077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24"/>
          <p:cNvSpPr/>
          <p:nvPr/>
        </p:nvSpPr>
        <p:spPr>
          <a:xfrm>
            <a:off x="6643045" y="2007478"/>
            <a:ext cx="1391401" cy="917701"/>
          </a:xfrm>
          <a:prstGeom prst="roundRect">
            <a:avLst>
              <a:gd fmla="val 10318" name="adj"/>
            </a:avLst>
          </a:prstGeom>
          <a:solidFill>
            <a:srgbClr val="FEC200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0" name="Google Shape;50;p24"/>
          <p:cNvSpPr/>
          <p:nvPr/>
        </p:nvSpPr>
        <p:spPr>
          <a:xfrm>
            <a:off x="5637255" y="792514"/>
            <a:ext cx="1391401" cy="917701"/>
          </a:xfrm>
          <a:prstGeom prst="roundRect">
            <a:avLst>
              <a:gd fmla="val 10318" name="adj"/>
            </a:avLst>
          </a:prstGeom>
          <a:solidFill>
            <a:srgbClr val="918D8E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ACE6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1" name="Google Shape;51;p24"/>
          <p:cNvSpPr/>
          <p:nvPr/>
        </p:nvSpPr>
        <p:spPr>
          <a:xfrm>
            <a:off x="3942908" y="471225"/>
            <a:ext cx="1391401" cy="917701"/>
          </a:xfrm>
          <a:prstGeom prst="roundRect">
            <a:avLst>
              <a:gd fmla="val 10318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B7B7B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2" name="Google Shape;52;p24"/>
          <p:cNvSpPr/>
          <p:nvPr/>
        </p:nvSpPr>
        <p:spPr>
          <a:xfrm>
            <a:off x="2164970" y="827904"/>
            <a:ext cx="1391401" cy="917701"/>
          </a:xfrm>
          <a:prstGeom prst="roundRect">
            <a:avLst>
              <a:gd fmla="val 10318" name="adj"/>
            </a:avLst>
          </a:prstGeom>
          <a:solidFill>
            <a:srgbClr val="027EAA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3" name="Google Shape;53;p24"/>
          <p:cNvSpPr/>
          <p:nvPr/>
        </p:nvSpPr>
        <p:spPr>
          <a:xfrm>
            <a:off x="1109562" y="2035125"/>
            <a:ext cx="1391401" cy="917700"/>
          </a:xfrm>
          <a:prstGeom prst="roundRect">
            <a:avLst>
              <a:gd fmla="val 10318" name="adj"/>
            </a:avLst>
          </a:prstGeom>
          <a:solidFill>
            <a:srgbClr val="00ACE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B7A9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4" name="Google Shape;54;p24"/>
          <p:cNvSpPr/>
          <p:nvPr/>
        </p:nvSpPr>
        <p:spPr>
          <a:xfrm>
            <a:off x="2164982" y="3242386"/>
            <a:ext cx="1391401" cy="917701"/>
          </a:xfrm>
          <a:prstGeom prst="roundRect">
            <a:avLst>
              <a:gd fmla="val 10318" name="adj"/>
            </a:avLst>
          </a:prstGeom>
          <a:solidFill>
            <a:srgbClr val="68C1EE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5" name="Google Shape;55;p24"/>
          <p:cNvSpPr/>
          <p:nvPr/>
        </p:nvSpPr>
        <p:spPr>
          <a:xfrm>
            <a:off x="3942922" y="3754558"/>
            <a:ext cx="1391401" cy="917701"/>
          </a:xfrm>
          <a:prstGeom prst="roundRect">
            <a:avLst>
              <a:gd fmla="val 10318" name="adj"/>
            </a:avLst>
          </a:prstGeom>
          <a:solidFill>
            <a:srgbClr val="AE7F1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56" name="Google Shape;56;p24"/>
          <p:cNvGrpSpPr/>
          <p:nvPr/>
        </p:nvGrpSpPr>
        <p:grpSpPr>
          <a:xfrm>
            <a:off x="1258369" y="953232"/>
            <a:ext cx="6627332" cy="3805152"/>
            <a:chOff x="1258369" y="953232"/>
            <a:chExt cx="6627332" cy="3805152"/>
          </a:xfrm>
        </p:grpSpPr>
        <p:sp>
          <p:nvSpPr>
            <p:cNvPr id="57" name="Google Shape;57;p24"/>
            <p:cNvSpPr txBox="1"/>
            <p:nvPr/>
          </p:nvSpPr>
          <p:spPr>
            <a:xfrm>
              <a:off x="5697226" y="3651410"/>
              <a:ext cx="1242595" cy="5077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91400" spcFirstLastPara="1" rIns="91400" wrap="square" tIns="91400">
              <a:sp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50"/>
                <a:buFont typeface="Assistant"/>
                <a:buNone/>
              </a:pPr>
              <a:r>
                <a:rPr b="1" i="0" lang="iw-IL" sz="1050" u="none" cap="none" strike="noStrike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Data cleaning &amp; integration</a:t>
              </a:r>
              <a:endParaRPr b="1" i="0" sz="1050" u="none" cap="none" strike="noStrik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58" name="Google Shape;58;p24"/>
            <p:cNvSpPr txBox="1"/>
            <p:nvPr/>
          </p:nvSpPr>
          <p:spPr>
            <a:xfrm>
              <a:off x="6791900" y="2393583"/>
              <a:ext cx="1093801" cy="5077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91400" spcFirstLastPara="1" rIns="91400" wrap="square" tIns="91400">
              <a:sp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Assistant"/>
                <a:buNone/>
              </a:pPr>
              <a:r>
                <a:rPr b="1" i="0" lang="iw-IL" sz="105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Collecting the relevant data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4"/>
            <p:cNvSpPr txBox="1"/>
            <p:nvPr/>
          </p:nvSpPr>
          <p:spPr>
            <a:xfrm>
              <a:off x="5786061" y="1201527"/>
              <a:ext cx="1093801" cy="5077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91400" spcFirstLastPara="1" rIns="91400" wrap="square" tIns="91400">
              <a:sp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Assistant"/>
                <a:buNone/>
              </a:pPr>
              <a:r>
                <a:rPr b="1" i="0" lang="iw-IL" sz="105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Search for information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4"/>
            <p:cNvSpPr txBox="1"/>
            <p:nvPr/>
          </p:nvSpPr>
          <p:spPr>
            <a:xfrm>
              <a:off x="4091713" y="953232"/>
              <a:ext cx="1093801" cy="5077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91400" spcFirstLastPara="1" rIns="91400" wrap="square" tIns="91400">
              <a:sp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Assistant"/>
                <a:buNone/>
              </a:pPr>
              <a:r>
                <a:rPr b="1" i="0" lang="iw-IL" sz="105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Defining the problem</a:t>
              </a:r>
              <a:endParaRPr b="1" i="0" sz="105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61" name="Google Shape;61;p24"/>
            <p:cNvSpPr txBox="1"/>
            <p:nvPr/>
          </p:nvSpPr>
          <p:spPr>
            <a:xfrm>
              <a:off x="2313776" y="1319478"/>
              <a:ext cx="1093801" cy="5077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91400" spcFirstLastPara="1" rIns="91400" wrap="square" tIns="91400">
              <a:sp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Assistant"/>
                <a:buNone/>
              </a:pPr>
              <a:r>
                <a:rPr b="1" i="0" lang="iw-IL" sz="105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Feedback and conclusions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4"/>
            <p:cNvSpPr txBox="1"/>
            <p:nvPr/>
          </p:nvSpPr>
          <p:spPr>
            <a:xfrm>
              <a:off x="1258369" y="2465400"/>
              <a:ext cx="1093801" cy="5077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91400" spcFirstLastPara="1" rIns="91400" wrap="square" tIns="91400">
              <a:sp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Assistant"/>
                <a:buNone/>
              </a:pPr>
              <a:r>
                <a:rPr b="1" i="0" lang="iw-IL" sz="105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Decision making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4"/>
            <p:cNvSpPr txBox="1"/>
            <p:nvPr/>
          </p:nvSpPr>
          <p:spPr>
            <a:xfrm>
              <a:off x="2204179" y="3700738"/>
              <a:ext cx="1203411" cy="5077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91400" spcFirstLastPara="1" rIns="91400" wrap="square" tIns="91400">
              <a:sp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Assistant"/>
                <a:buNone/>
              </a:pPr>
              <a:r>
                <a:rPr b="1" i="0" lang="iw-IL" sz="105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Presentation of Data the Insights</a:t>
              </a:r>
              <a:endParaRPr b="1" i="0" sz="105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64" name="Google Shape;64;p24"/>
            <p:cNvSpPr txBox="1"/>
            <p:nvPr/>
          </p:nvSpPr>
          <p:spPr>
            <a:xfrm>
              <a:off x="3936205" y="4089051"/>
              <a:ext cx="1400176" cy="6693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91400" spcFirstLastPara="1" rIns="91400" wrap="square" tIns="91400">
              <a:sp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Assistant"/>
                <a:buNone/>
              </a:pPr>
              <a:r>
                <a:rPr b="1" i="0" lang="iw-IL" sz="105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Data Processing, Analysis &amp; Visualization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" name="Google Shape;65;p24"/>
          <p:cNvSpPr txBox="1"/>
          <p:nvPr/>
        </p:nvSpPr>
        <p:spPr>
          <a:xfrm>
            <a:off x="3799642" y="2294482"/>
            <a:ext cx="1634207" cy="5500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200"/>
              <a:buFont typeface="Assistant ExtraBold"/>
              <a:buNone/>
            </a:pPr>
            <a:r>
              <a:rPr b="0" i="0" lang="iw-IL" sz="95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Information Ethics &amp;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200"/>
              <a:buFont typeface="Assistant ExtraBold"/>
              <a:buNone/>
            </a:pPr>
            <a:r>
              <a:rPr b="0" i="0" lang="iw-IL" sz="95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knowledge management</a:t>
            </a:r>
            <a:endParaRPr b="0" i="0" sz="950" u="none" cap="none" strike="noStrike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descr="Google Shape;91;p14" id="66" name="Google Shape;66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84087" y="2144184"/>
            <a:ext cx="309419" cy="2800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92;p14" id="67" name="Google Shape;67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56623" y="924473"/>
            <a:ext cx="352650" cy="3192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93;p14" id="68" name="Google Shape;68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62276" y="653950"/>
            <a:ext cx="352632" cy="319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94;p14" id="69" name="Google Shape;69;p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672981" y="952070"/>
            <a:ext cx="375370" cy="3397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95;p14" id="70" name="Google Shape;70;p2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45578" y="2185853"/>
            <a:ext cx="319221" cy="2889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99;p14" id="71" name="Google Shape;71;p2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598938" y="2544231"/>
            <a:ext cx="1093658" cy="7726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24"/>
          <p:cNvSpPr txBox="1"/>
          <p:nvPr/>
        </p:nvSpPr>
        <p:spPr>
          <a:xfrm>
            <a:off x="7299597" y="56674"/>
            <a:ext cx="1736147" cy="4308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E6"/>
              </a:buClr>
              <a:buSzPts val="1600"/>
              <a:buFont typeface="Assistant ExtraBold"/>
              <a:buNone/>
            </a:pPr>
            <a:r>
              <a:rPr b="0" i="0" lang="iw-IL" sz="1600" u="none" cap="none" strike="noStrike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DATA LIFECYCLE</a:t>
            </a:r>
            <a:endParaRPr b="0" i="0" sz="1600" u="none" cap="none" strike="noStrike">
              <a:solidFill>
                <a:srgbClr val="00ACE6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descr="תמונה 3" id="73" name="Google Shape;73;p2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679405" y="3390141"/>
            <a:ext cx="330672" cy="3190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תמונה 169" id="74" name="Google Shape;74;p2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462277" y="3863355"/>
            <a:ext cx="352663" cy="31922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4"/>
          <p:cNvSpPr/>
          <p:nvPr/>
        </p:nvSpPr>
        <p:spPr>
          <a:xfrm>
            <a:off x="0" y="192048"/>
            <a:ext cx="20840" cy="73103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0" i="0" lang="iw-IL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98;p14" id="76" name="Google Shape;76;p2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628711" y="1868414"/>
            <a:ext cx="1128479" cy="1056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5"/>
          <p:cNvSpPr txBox="1"/>
          <p:nvPr>
            <p:ph idx="12" type="sldNum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rial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82" name="Google Shape;82;p25"/>
          <p:cNvSpPr txBox="1"/>
          <p:nvPr/>
        </p:nvSpPr>
        <p:spPr>
          <a:xfrm>
            <a:off x="5913690" y="498212"/>
            <a:ext cx="2800274" cy="70718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0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טכניקות מסירה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83" name="Google Shape;83;p25"/>
          <p:cNvSpPr txBox="1"/>
          <p:nvPr/>
        </p:nvSpPr>
        <p:spPr>
          <a:xfrm>
            <a:off x="1256231" y="1312732"/>
            <a:ext cx="3331675" cy="1985098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טכניקת מסירה היא מושג מעולם ההדרכה והפרזנטציה.</a:t>
            </a:r>
            <a:endParaRPr b="0" i="0" sz="1600" u="none" cap="none" strike="noStrike">
              <a:solidFill>
                <a:srgbClr val="000000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טכניקות אלה כוללות מספר מיומנויות שמטרתן להעביר ידע או מידע כלשהו באופן ברור ומעניין יותר.</a:t>
            </a:r>
            <a:endParaRPr b="0" i="0" sz="1600" u="none" cap="none" strike="noStrike">
              <a:solidFill>
                <a:srgbClr val="000000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descr="shutterstock_1975936445.jpeg" id="84" name="Google Shape;84;p25"/>
          <p:cNvPicPr preferRelativeResize="0"/>
          <p:nvPr/>
        </p:nvPicPr>
        <p:blipFill rotWithShape="1">
          <a:blip r:embed="rId3">
            <a:alphaModFix/>
          </a:blip>
          <a:srcRect b="7135" l="19057" r="19058" t="7132"/>
          <a:stretch/>
        </p:blipFill>
        <p:spPr>
          <a:xfrm>
            <a:off x="4871104" y="1312732"/>
            <a:ext cx="3667653" cy="2852382"/>
          </a:xfrm>
          <a:custGeom>
            <a:rect b="b" l="l" r="r" t="t"/>
            <a:pathLst>
              <a:path extrusionOk="0" h="21600" w="21600">
                <a:moveTo>
                  <a:pt x="2099" y="0"/>
                </a:moveTo>
                <a:cubicBezTo>
                  <a:pt x="1483" y="0"/>
                  <a:pt x="1113" y="1"/>
                  <a:pt x="866" y="133"/>
                </a:cubicBezTo>
                <a:cubicBezTo>
                  <a:pt x="511" y="299"/>
                  <a:pt x="233" y="657"/>
                  <a:pt x="104" y="1114"/>
                </a:cubicBezTo>
                <a:cubicBezTo>
                  <a:pt x="1" y="1431"/>
                  <a:pt x="0" y="1907"/>
                  <a:pt x="0" y="2699"/>
                </a:cubicBezTo>
                <a:lnTo>
                  <a:pt x="0" y="18901"/>
                </a:lnTo>
                <a:cubicBezTo>
                  <a:pt x="0" y="19693"/>
                  <a:pt x="1" y="20169"/>
                  <a:pt x="104" y="20486"/>
                </a:cubicBezTo>
                <a:cubicBezTo>
                  <a:pt x="233" y="20943"/>
                  <a:pt x="511" y="21301"/>
                  <a:pt x="866" y="21467"/>
                </a:cubicBezTo>
                <a:cubicBezTo>
                  <a:pt x="1113" y="21599"/>
                  <a:pt x="1483" y="21600"/>
                  <a:pt x="2099" y="21600"/>
                </a:cubicBezTo>
                <a:lnTo>
                  <a:pt x="19501" y="21600"/>
                </a:lnTo>
                <a:cubicBezTo>
                  <a:pt x="20117" y="21600"/>
                  <a:pt x="20487" y="21599"/>
                  <a:pt x="20734" y="21467"/>
                </a:cubicBezTo>
                <a:cubicBezTo>
                  <a:pt x="21089" y="21301"/>
                  <a:pt x="21367" y="20943"/>
                  <a:pt x="21496" y="20486"/>
                </a:cubicBezTo>
                <a:cubicBezTo>
                  <a:pt x="21599" y="20169"/>
                  <a:pt x="21600" y="19693"/>
                  <a:pt x="21600" y="18901"/>
                </a:cubicBezTo>
                <a:lnTo>
                  <a:pt x="21600" y="2699"/>
                </a:lnTo>
                <a:cubicBezTo>
                  <a:pt x="21600" y="1907"/>
                  <a:pt x="21599" y="1431"/>
                  <a:pt x="21496" y="1114"/>
                </a:cubicBezTo>
                <a:cubicBezTo>
                  <a:pt x="21367" y="657"/>
                  <a:pt x="21089" y="299"/>
                  <a:pt x="20734" y="133"/>
                </a:cubicBezTo>
                <a:cubicBezTo>
                  <a:pt x="20487" y="1"/>
                  <a:pt x="20117" y="0"/>
                  <a:pt x="19501" y="0"/>
                </a:cubicBezTo>
                <a:lnTo>
                  <a:pt x="2099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descr="Google Shape;60;p13" id="85" name="Google Shape;8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173668">
            <a:off x="5907846" y="281784"/>
            <a:ext cx="271944" cy="600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6"/>
          <p:cNvSpPr txBox="1"/>
          <p:nvPr>
            <p:ph idx="12" type="sldNum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rial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91" name="Google Shape;91;p26"/>
          <p:cNvSpPr txBox="1"/>
          <p:nvPr/>
        </p:nvSpPr>
        <p:spPr>
          <a:xfrm>
            <a:off x="605243" y="1763867"/>
            <a:ext cx="3847375" cy="1615766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ניתן למנות את טכניקות המסירה הבסיסיות ביותר בראשי התיבות </a:t>
            </a:r>
            <a:r>
              <a:rPr b="0" i="0" lang="iw-IL" sz="1600" u="none" cap="none" strike="noStrike">
                <a:solidFill>
                  <a:srgbClr val="0070C0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נ"ס קתימב"ה </a:t>
            </a:r>
            <a:r>
              <a:rPr b="0" i="0" lang="iw-IL" sz="16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שפירושן: </a:t>
            </a:r>
            <a:endParaRPr/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iw-IL" sz="1600" u="none" cap="none" strike="noStrike">
                <a:solidFill>
                  <a:srgbClr val="0070C0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נ</a:t>
            </a:r>
            <a:r>
              <a:rPr b="0" i="0" lang="iw-IL" sz="16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יסוח, </a:t>
            </a:r>
            <a:r>
              <a:rPr b="1" i="0" lang="iw-IL" sz="1600" u="none" cap="none" strike="noStrike">
                <a:solidFill>
                  <a:srgbClr val="0070C0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ס</a:t>
            </a:r>
            <a:r>
              <a:rPr b="0" i="0" lang="iw-IL" sz="16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ביבה, </a:t>
            </a:r>
            <a:r>
              <a:rPr b="1" i="0" lang="iw-IL" sz="1600" u="none" cap="none" strike="noStrike">
                <a:solidFill>
                  <a:srgbClr val="0070C0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ק</a:t>
            </a:r>
            <a:r>
              <a:rPr b="0" i="0" lang="iw-IL" sz="16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ול, </a:t>
            </a:r>
            <a:r>
              <a:rPr b="1" i="0" lang="iw-IL" sz="1600" u="none" cap="none" strike="noStrike">
                <a:solidFill>
                  <a:srgbClr val="0070C0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ת</a:t>
            </a:r>
            <a:r>
              <a:rPr b="0" i="0" lang="iw-IL" sz="16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נועה, </a:t>
            </a:r>
            <a:r>
              <a:rPr b="1" i="0" lang="iw-IL" sz="1600" u="none" cap="none" strike="noStrike">
                <a:solidFill>
                  <a:srgbClr val="0070C0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י</a:t>
            </a:r>
            <a:r>
              <a:rPr b="0" i="0" lang="iw-IL" sz="16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דיים, </a:t>
            </a:r>
            <a:r>
              <a:rPr b="1" i="0" lang="iw-IL" sz="1600" u="none" cap="none" strike="noStrike">
                <a:solidFill>
                  <a:srgbClr val="0070C0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מ</a:t>
            </a:r>
            <a:r>
              <a:rPr b="0" i="0" lang="iw-IL" sz="16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בט, </a:t>
            </a:r>
            <a:r>
              <a:rPr b="1" i="0" lang="iw-IL" sz="1600" u="none" cap="none" strike="noStrike">
                <a:solidFill>
                  <a:srgbClr val="0070C0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ב</a:t>
            </a:r>
            <a:r>
              <a:rPr b="1" i="0" lang="iw-IL" sz="1600" u="none" cap="none" strike="noStrike">
                <a:solidFill>
                  <a:schemeClr val="dk1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י</a:t>
            </a:r>
            <a:r>
              <a:rPr b="0" i="0" lang="iw-IL" sz="16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טחון ו</a:t>
            </a:r>
            <a:r>
              <a:rPr b="1" i="0" lang="iw-IL" sz="1600" u="none" cap="none" strike="noStrike">
                <a:solidFill>
                  <a:srgbClr val="0070C0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ה</a:t>
            </a:r>
            <a:r>
              <a:rPr b="0" i="0" lang="iw-IL" sz="16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תלהבות / </a:t>
            </a:r>
            <a:r>
              <a:rPr b="1" i="0" lang="iw-IL" sz="1600" u="none" cap="none" strike="noStrike">
                <a:solidFill>
                  <a:srgbClr val="0070C0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ה</a:t>
            </a:r>
            <a:r>
              <a:rPr b="0" i="0" lang="iw-IL" sz="16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ופעה</a:t>
            </a:r>
            <a:endParaRPr b="0" i="0" sz="1600" u="none" cap="none" strike="noStrike">
              <a:solidFill>
                <a:srgbClr val="000000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descr="shutterstock_1975936445.jpeg" id="92" name="Google Shape;92;p26"/>
          <p:cNvPicPr preferRelativeResize="0"/>
          <p:nvPr/>
        </p:nvPicPr>
        <p:blipFill rotWithShape="1">
          <a:blip r:embed="rId3">
            <a:alphaModFix/>
          </a:blip>
          <a:srcRect b="7135" l="19057" r="19058" t="7132"/>
          <a:stretch/>
        </p:blipFill>
        <p:spPr>
          <a:xfrm>
            <a:off x="4871104" y="1312732"/>
            <a:ext cx="3667653" cy="2852382"/>
          </a:xfrm>
          <a:custGeom>
            <a:rect b="b" l="l" r="r" t="t"/>
            <a:pathLst>
              <a:path extrusionOk="0" h="21600" w="21600">
                <a:moveTo>
                  <a:pt x="2099" y="0"/>
                </a:moveTo>
                <a:cubicBezTo>
                  <a:pt x="1483" y="0"/>
                  <a:pt x="1113" y="1"/>
                  <a:pt x="866" y="133"/>
                </a:cubicBezTo>
                <a:cubicBezTo>
                  <a:pt x="511" y="299"/>
                  <a:pt x="233" y="657"/>
                  <a:pt x="104" y="1114"/>
                </a:cubicBezTo>
                <a:cubicBezTo>
                  <a:pt x="1" y="1431"/>
                  <a:pt x="0" y="1907"/>
                  <a:pt x="0" y="2699"/>
                </a:cubicBezTo>
                <a:lnTo>
                  <a:pt x="0" y="18901"/>
                </a:lnTo>
                <a:cubicBezTo>
                  <a:pt x="0" y="19693"/>
                  <a:pt x="1" y="20169"/>
                  <a:pt x="104" y="20486"/>
                </a:cubicBezTo>
                <a:cubicBezTo>
                  <a:pt x="233" y="20943"/>
                  <a:pt x="511" y="21301"/>
                  <a:pt x="866" y="21467"/>
                </a:cubicBezTo>
                <a:cubicBezTo>
                  <a:pt x="1113" y="21599"/>
                  <a:pt x="1483" y="21600"/>
                  <a:pt x="2099" y="21600"/>
                </a:cubicBezTo>
                <a:lnTo>
                  <a:pt x="19501" y="21600"/>
                </a:lnTo>
                <a:cubicBezTo>
                  <a:pt x="20117" y="21600"/>
                  <a:pt x="20487" y="21599"/>
                  <a:pt x="20734" y="21467"/>
                </a:cubicBezTo>
                <a:cubicBezTo>
                  <a:pt x="21089" y="21301"/>
                  <a:pt x="21367" y="20943"/>
                  <a:pt x="21496" y="20486"/>
                </a:cubicBezTo>
                <a:cubicBezTo>
                  <a:pt x="21599" y="20169"/>
                  <a:pt x="21600" y="19693"/>
                  <a:pt x="21600" y="18901"/>
                </a:cubicBezTo>
                <a:lnTo>
                  <a:pt x="21600" y="2699"/>
                </a:lnTo>
                <a:cubicBezTo>
                  <a:pt x="21600" y="1907"/>
                  <a:pt x="21599" y="1431"/>
                  <a:pt x="21496" y="1114"/>
                </a:cubicBezTo>
                <a:cubicBezTo>
                  <a:pt x="21367" y="657"/>
                  <a:pt x="21089" y="299"/>
                  <a:pt x="20734" y="133"/>
                </a:cubicBezTo>
                <a:cubicBezTo>
                  <a:pt x="20487" y="1"/>
                  <a:pt x="20117" y="0"/>
                  <a:pt x="19501" y="0"/>
                </a:cubicBezTo>
                <a:lnTo>
                  <a:pt x="2099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93" name="Google Shape;93;p26"/>
          <p:cNvSpPr txBox="1"/>
          <p:nvPr/>
        </p:nvSpPr>
        <p:spPr>
          <a:xfrm>
            <a:off x="5913690" y="498212"/>
            <a:ext cx="2800274" cy="70718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0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טכניקות מסירה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descr="Google Shape;60;p13" id="94" name="Google Shape;94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173668">
            <a:off x="5907846" y="281784"/>
            <a:ext cx="271944" cy="600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0920" y="776687"/>
            <a:ext cx="6448424" cy="381346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7"/>
          <p:cNvSpPr txBox="1"/>
          <p:nvPr>
            <p:ph idx="12" type="sldNum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rial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01" name="Google Shape;101;p27"/>
          <p:cNvSpPr txBox="1"/>
          <p:nvPr/>
        </p:nvSpPr>
        <p:spPr>
          <a:xfrm>
            <a:off x="3190461" y="687034"/>
            <a:ext cx="5523503" cy="588853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0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ניסוח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02" name="Google Shape;102;p27"/>
          <p:cNvSpPr txBox="1"/>
          <p:nvPr/>
        </p:nvSpPr>
        <p:spPr>
          <a:xfrm>
            <a:off x="518412" y="1767050"/>
            <a:ext cx="2913444" cy="1615766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ניסוח מתייחס לצורה שבה נאמרים הדברים, לתחביר, לבהירות הדברים שהועברו לקהל ולהתאמה של צורת ההעברה לקהל.</a:t>
            </a:r>
            <a:endParaRPr b="0" i="0" sz="16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descr="Google Shape;60;p13" id="103" name="Google Shape;10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173668">
            <a:off x="780368" y="1067998"/>
            <a:ext cx="271944" cy="600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8"/>
          <p:cNvSpPr txBox="1"/>
          <p:nvPr>
            <p:ph idx="12" type="sldNum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rial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09" name="Google Shape;109;p28"/>
          <p:cNvSpPr txBox="1"/>
          <p:nvPr/>
        </p:nvSpPr>
        <p:spPr>
          <a:xfrm>
            <a:off x="3190461" y="687034"/>
            <a:ext cx="5523503" cy="588853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0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סביבה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10" name="Google Shape;110;p28"/>
          <p:cNvSpPr txBox="1"/>
          <p:nvPr/>
        </p:nvSpPr>
        <p:spPr>
          <a:xfrm>
            <a:off x="2056397" y="1948533"/>
            <a:ext cx="5031206" cy="124643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סביבה מתייחסת למקום שבו מועברים התוכן, המסר או ההדרכה.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יש להתאים את הסביבה שבה תועבר ההדרכה לקהל היעד שאליו היא מועברת. חשוב להתאים את הסביבה לאופי של קהל היעד.</a:t>
            </a:r>
            <a:endParaRPr b="0" i="0" sz="16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descr="Google Shape;60;p13" id="111" name="Google Shape;11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6941885" y="536032"/>
            <a:ext cx="271944" cy="600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9"/>
          <p:cNvSpPr txBox="1"/>
          <p:nvPr>
            <p:ph idx="12" type="sldNum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rial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17" name="Google Shape;117;p29"/>
          <p:cNvSpPr txBox="1"/>
          <p:nvPr/>
        </p:nvSpPr>
        <p:spPr>
          <a:xfrm>
            <a:off x="3190461" y="687034"/>
            <a:ext cx="5523503" cy="588853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0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קול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descr="Google Shape;60;p13" id="118" name="Google Shape;11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7334993" y="676434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9"/>
          <p:cNvSpPr txBox="1"/>
          <p:nvPr/>
        </p:nvSpPr>
        <p:spPr>
          <a:xfrm>
            <a:off x="2307364" y="2010847"/>
            <a:ext cx="4563455" cy="877103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קול מתייחס לעוצמת הקול של המדריך, לטון, לשטף הדיבור ולניסוח והדיוק הדקדוקי והתחבירי.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/>
          <p:nvPr>
            <p:ph idx="12" type="sldNum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rial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25" name="Google Shape;125;p30"/>
          <p:cNvSpPr txBox="1"/>
          <p:nvPr/>
        </p:nvSpPr>
        <p:spPr>
          <a:xfrm>
            <a:off x="3190461" y="687034"/>
            <a:ext cx="5523503" cy="588853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0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תנועה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descr="Google Shape;60;p13" id="126" name="Google Shape;12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7056189" y="555250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30"/>
          <p:cNvSpPr txBox="1"/>
          <p:nvPr/>
        </p:nvSpPr>
        <p:spPr>
          <a:xfrm>
            <a:off x="2409914" y="1948533"/>
            <a:ext cx="4460905" cy="124643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תנועה מתייחסת לשימוש של המדריך במרחב ההדרכה ולמיקומו בעת ההדרכה - מרחק מהקהל, תזוזות (לעומת סטטיות) ועוד.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1"/>
          <p:cNvSpPr txBox="1"/>
          <p:nvPr>
            <p:ph idx="12" type="sldNum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rial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33" name="Google Shape;133;p31"/>
          <p:cNvSpPr txBox="1"/>
          <p:nvPr/>
        </p:nvSpPr>
        <p:spPr>
          <a:xfrm>
            <a:off x="3190461" y="687034"/>
            <a:ext cx="5523503" cy="588853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0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ידיים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34" name="Google Shape;134;p31"/>
          <p:cNvSpPr txBox="1"/>
          <p:nvPr/>
        </p:nvSpPr>
        <p:spPr>
          <a:xfrm>
            <a:off x="1857900" y="1671137"/>
            <a:ext cx="5428200" cy="507771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ידיים - מתייחס לאופן ההמחשה והביטוי באמצעות הידיים</a:t>
            </a:r>
            <a:endParaRPr b="0" i="0" sz="16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descr="Google Shape;60;p13" id="135" name="Google Shape;13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7242704" y="619983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31"/>
          <p:cNvSpPr txBox="1"/>
          <p:nvPr/>
        </p:nvSpPr>
        <p:spPr>
          <a:xfrm>
            <a:off x="2286000" y="2364449"/>
            <a:ext cx="4572000" cy="1200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חשוב לשמור על העברה מקצועית של המידע. כלומר, </a:t>
            </a:r>
            <a:br>
              <a:rPr b="0" i="0" lang="iw-IL" sz="16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</a:br>
            <a:r>
              <a:rPr b="0" i="0" lang="iw-IL" sz="16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לא עם המון נפנופי ידיים, ומצד שני לא סטטי מדי </a:t>
            </a:r>
            <a:br>
              <a:rPr b="0" i="0" lang="iw-IL" sz="16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</a:br>
            <a:r>
              <a:rPr b="0" i="0" lang="iw-IL" sz="16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כדי שיהיה מעניין.</a:t>
            </a:r>
            <a:endParaRPr b="0" i="0" sz="16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Asaf</dc:creator>
</cp:coreProperties>
</file>