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Assistant SemiBold"/>
      <p:regular r:id="rId29"/>
      <p:bold r:id="rId30"/>
    </p:embeddedFont>
    <p:embeddedFont>
      <p:font typeface="Assistant"/>
      <p:regular r:id="rId31"/>
      <p:bold r:id="rId32"/>
    </p:embeddedFont>
    <p:embeddedFont>
      <p:font typeface="Assistant ExtraBold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4" roundtripDataSignature="AMtx7mheAUoW55q5YyCj32b9F3fOHQtm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Sarit Ziv"/>
  <p:cmAuthor clrIdx="1" id="1" initials="" lastIdx="1" name="אסף אלקן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0B3456B-44EF-400A-9856-ED8434DF997F}">
  <a:tblStyle styleId="{50B3456B-44EF-400A-9856-ED8434DF997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DFD"/>
          </a:solidFill>
        </a:fill>
      </a:tcStyle>
    </a:wholeTbl>
    <a:band1H>
      <a:tcTxStyle b="off" i="off"/>
      <a:tcStyle>
        <a:fill>
          <a:solidFill>
            <a:srgbClr val="CDD8FB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8FB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AssistantSemiBol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ssistant-regular.fntdata"/><Relationship Id="rId30" Type="http://schemas.openxmlformats.org/officeDocument/2006/relationships/font" Target="fonts/AssistantSemiBold-bold.fntdata"/><Relationship Id="rId11" Type="http://schemas.openxmlformats.org/officeDocument/2006/relationships/slide" Target="slides/slide5.xml"/><Relationship Id="rId33" Type="http://schemas.openxmlformats.org/officeDocument/2006/relationships/font" Target="fonts/AssistantExtraBold-bold.fntdata"/><Relationship Id="rId10" Type="http://schemas.openxmlformats.org/officeDocument/2006/relationships/slide" Target="slides/slide4.xml"/><Relationship Id="rId32" Type="http://schemas.openxmlformats.org/officeDocument/2006/relationships/font" Target="fonts/Assistant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6-18T06:31:03.941">
    <p:pos x="6000" y="0"/>
    <p:text>נראה שחסרה פה תמונה של המצגת עצמה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zJBCEcQ"/>
      </p:ext>
    </p:extLst>
  </p:cm>
  <p:cm authorId="1" idx="1" dt="2023-06-18T06:31:03.941">
    <p:pos x="6000" y="0"/>
    <p:text>היי לא חסרה. אלה רק דוגמאות למצבים בהם הצבעים אינם תקינים על רגל אחת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zbw5c90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iw-IL"/>
              <a:t>3. מסקנות</a:t>
            </a:r>
            <a:r>
              <a:rPr lang="iw-IL"/>
              <a:t> 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בחלק זה נדרשת חשיבה אנליטית שמסיקה תובנות מתוך הממצאים שהוצגו.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המסקנות צריכות להיות מבוססות על הנתונים שהוצגו בממצאים.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יש להציג מסקנה לכל ממצא שהוצג.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iw-IL"/>
              <a:t>4. המלצות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iw-IL"/>
              <a:t>רשימת המלצות קצרה וממוקדת (</a:t>
            </a:r>
            <a:r>
              <a:rPr lang="iw-IL"/>
              <a:t>שתיים עד חמש</a:t>
            </a:r>
            <a:r>
              <a:rPr b="0" lang="iw-IL"/>
              <a:t> המלצות).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iw-IL"/>
              <a:t>על ההמלצות להתבסס על המסקנות שהוצגו.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Google Shape;180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הצגה זו יוצרת זרימה הגיונית וטובה של תוצרי מחקר הנתונים שביצענו ומשפרת מהותית את יכולת מנתח הנתונים להשפיע על מקבלי ההחלטות בארגון ולשכנע אותם להקשיב להמלצותיו ולקבל אותן.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כך מנתח הנתונים יכול להשפיע אסטרטגית על קבלת ההחלטות בארגון ולמלא את תפקידו.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סדר זה יהיה הסדר שבו נציג את הפרזנטציות בשלב התרגול המסכם של פרק מחזור הנתונים.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לאחר שעברנו על סדר הצגת הדברים במצגת, נעבור על ארבעה דגשים חשובים ליצירת התוכן בשקופיות עצמן.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Google Shape;208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על השקופית להיות ממוקדת ולא עמוסה בנתונים. ברוב המקרים נציג בכל שקופית גרף / טבלה אחת או שתיים ולא יותר.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לא להעמיס את השקופית בכל כך הרבה מידע ובטח שלא בכתב קטן שקשה לקרוא.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לא להעמיס את השקופית בכל כך הרבה מידע ובטח שלא בכתב קטן שקשה לקרוא.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Google Shape;240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יש להציג כמה שפחות מספרים / מידע אם אינם נחוצים - ככל שהצגת הנתונים תהיה יותר ממוקדת וקצרה כן ייטב.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בדוגמה שלעיל בעמודת "סטיית תקן" רואים הרבה ספרות אחרי הנקודה  - 9 ספרות אחרי הנקודה!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מנתח הנתונים אמור לשאול את עצמו אם 9 ספרות לאחר הנקודה הכרחיות להעברת המסר והממצאים שניתח.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כנראה לא... כנראה גם האפשרות השנייה שבה יש רק ספרה אחת אחרי הנקודה מתארת היטב את ההבדלים שבין סטיות התקן של הגיל שבין הקבוצות.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Google Shape;251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Google Shape;262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והכי חשוב: לבצע בקרות ובדיקות על הנתונים המוצגים במצגת!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בדוגמה שלעיל סך האחוזים גבוה מ-100% ואינו הגיוני.</a:t>
            </a:r>
            <a:endParaRPr/>
          </a:p>
          <a:p>
            <a: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/>
              <a:t>מחזור הנתונים - שיעור בנושא פרזנטציה </a:t>
            </a:r>
            <a:r>
              <a:rPr lang="iw-IL">
                <a:solidFill>
                  <a:schemeClr val="dk1"/>
                </a:solidFill>
              </a:rPr>
              <a:t>(</a:t>
            </a:r>
            <a:r>
              <a:rPr b="0" i="0" lang="iw-IL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Presentation of </a:t>
            </a:r>
            <a:r>
              <a:rPr b="0" lang="iw-IL" sz="14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Data the Insights)</a:t>
            </a:r>
            <a:endParaRPr>
              <a:solidFill>
                <a:schemeClr val="dk1"/>
              </a:solidFill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lang="iw-IL" sz="14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מנתח הנתונים אחסן אצלו את הנתונים, ניתח אותם, הכין אותם להצגהוכעת הגיע השלב המשמעותי שבו הוא מעביר את התובנות שהפיק הלאה - אל מקבלי ההחלטות בארגון.</a:t>
            </a:r>
            <a:endParaRPr>
              <a:solidFill>
                <a:schemeClr val="dk1"/>
              </a:solidFill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lang="iw-IL" sz="14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שלב זה במחזור הנתונים נקרא "פרזנטציה".</a:t>
            </a:r>
            <a:endParaRPr>
              <a:solidFill>
                <a:schemeClr val="dk1"/>
              </a:solidFill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" name="Google Shape;4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Google Shape;271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Google Shape;281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iw-IL"/>
              <a:t>משימת בית:</a:t>
            </a:r>
            <a:endParaRPr b="1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iw-IL"/>
              <a:t>יש לצפות בטיפים הבאים שברצף הסרטונים הבאים:</a:t>
            </a:r>
            <a:endParaRPr b="0"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להלן רשימת הסרטונים והקישורים שלהם: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42900" lvl="0" marL="5715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-IL"/>
              <a:t>איך מדייקים את המסר בשקופית? https://www.youtube.com/watch?v=4Aj-nT7fZHI&amp;list=PLvOBUEO1Dk20Kma9YCpZidBp6BFizaVs2&amp;index=2</a:t>
            </a:r>
            <a:endParaRPr/>
          </a:p>
          <a:p>
            <a:pPr indent="-342900" lvl="0" marL="5715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-IL"/>
              <a:t>העברת מסר בדרך יצירתית    https://www.youtube.com/watch?v=5m-id32FU4E&amp;list=PLvOBUEO1Dk20Kma9YCpZidBp6BFizaVs2&amp;index=3</a:t>
            </a:r>
            <a:endParaRPr/>
          </a:p>
          <a:p>
            <a:pPr indent="-342900" lvl="0" marL="5715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-IL"/>
              <a:t>גרפים יצירתיים   https://www.youtube.com/watch?v=SAkltDZde6c&amp;list=PLvOBUEO1Dk20Kma9YCpZidBp6BFizaVs2&amp;index=7</a:t>
            </a:r>
            <a:endParaRPr/>
          </a:p>
          <a:p>
            <a:pPr indent="-342900" lvl="0" marL="5715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-IL"/>
              <a:t>משווים בצורה מעניינת  https://www.youtube.com/watch?v=YJBaN0GT9XM&amp;list=PLvOBUEO1Dk20Kma9YCpZidBp6BFizaVs2&amp;index=9</a:t>
            </a:r>
            <a:endParaRPr/>
          </a:p>
          <a:p>
            <a:pPr indent="-342900" lvl="0" marL="5715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-IL"/>
              <a:t>שימוש בתמונות  https://www.youtube.com/watch?v=Jwaa3fdC5M8&amp;list=PLvOBUEO1Dk20Kma9YCpZidBp6BFizaVs2&amp;index=13</a:t>
            </a:r>
            <a:endParaRPr/>
          </a:p>
          <a:p>
            <a:pPr indent="-342900" lvl="0" marL="5715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-IL"/>
              <a:t>דרכים להצגת יתרונות וחסרונות   https://www.youtube.com/watch?v=d2hrq3VKr3E&amp;list=PLvOBUEO1Dk20Kma9YCpZidBp6BFizaVs2&amp;index=18</a:t>
            </a:r>
            <a:endParaRPr/>
          </a:p>
          <a:p>
            <a:pPr indent="-342900" lvl="0" marL="5715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-IL"/>
              <a:t>תכנון זמן נכון להנגשת פרזנטציה https://www.youtube.com/watch?v=Xpe_ECSj8yU&amp;list=PLvOBUEO1Dk20Kma9YCpZidBp6BFizaVs2&amp;index=51</a:t>
            </a:r>
            <a:endParaRPr/>
          </a:p>
          <a:p>
            <a:pPr indent="-342900" lvl="0" marL="5715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-IL"/>
              <a:t>מספרים כאלמנט גרפי https://www.youtube.com/watch?v=vIiom0RWIk0&amp;list=PLvOBUEO1Dk20Kma9YCpZidBp6BFizaVs2&amp;index=16</a:t>
            </a:r>
            <a:endParaRPr/>
          </a:p>
          <a:p>
            <a: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iw-IL"/>
              <a:t>המשך משימת בית</a:t>
            </a:r>
            <a:endParaRPr b="1"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יש לחלק את הכיתה ל-8 קבוצות. כל קבוצה תבחר סרטון אחד מתוך ה-8 שלעיל.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בשיעור הבא כל קבוצה תכין מצגת על הסרטון שצפתה בו ותציג אותה בכיתה.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288" name="Google Shape;28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lang="iw-IL" sz="14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"</a:t>
            </a:r>
            <a:r>
              <a:rPr b="0" i="0" lang="iw-IL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פרזנטציה" = הצגה של נושא מסוים על ידי מציג לקהל צופים.</a:t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9" name="Google Shape;7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לאחר שהבנו מהי פרזנטציה נדון בכיתה בשאלה - מהי פרזנטציה מוצלחת?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לאחר דיון קצר יש לחדד שפרזנטציה מוצלחת היא כזו שמשיגה את מטרתה: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 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iw-IL"/>
              <a:t>מטרת הפרזנטציה היא להעביר את התובנות שהושגו מניתוח הנתונים באופן יעיל וברור למקבלי ההחלטות בארגון.</a:t>
            </a:r>
            <a:endParaRPr b="1"/>
          </a:p>
        </p:txBody>
      </p:sp>
      <p:sp>
        <p:nvSpPr>
          <p:cNvPr id="90" name="Google Shape;90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במהלך שלב זה של מחזור הנתונים נלמד על שלושה כלים משמעותיים להצגת הנתונים כך שהתובנות שהפקנו יועברו היטב למקבלי ההחלטות: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42900" lvl="0" marL="5715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iw-IL"/>
              <a:t>Storytelling - נלמד על מבנה מקובל להצגת נתונים בפני מקבלי החלטות.</a:t>
            </a:r>
            <a:endParaRPr/>
          </a:p>
          <a:p>
            <a:pPr indent="-342900" lvl="0" marL="5715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-IL"/>
              <a:t>כתיבת מצגת - נ</a:t>
            </a:r>
            <a:r>
              <a:rPr lang="iw-IL">
                <a:solidFill>
                  <a:schemeClr val="dk1"/>
                </a:solidFill>
              </a:rPr>
              <a:t>צפה באוסף סרטוני הסבר קצרים שנותנים טיפים מעולים לכתיבה נכונה של מצגת שנועדה להציג תובנות מנתונים.</a:t>
            </a:r>
            <a:endParaRPr/>
          </a:p>
          <a:p>
            <a:pPr indent="-342900" lvl="0" marL="5715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-IL"/>
              <a:t>נ"ס קתימב"ה - נלמד ונתרגל טיפים חשובים להעברת תוכן בפני קהל.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Storytelling בעולם הנתונים מתאר את </a:t>
            </a:r>
            <a:r>
              <a:rPr b="0" i="0" lang="iw-IL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האופן שבו מוצגים הנתונים, המסקנות וההמלצות בפני מקבלי ההחלטות בארגון.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מנתח הנתונים המשתף את תוצאות הניתוח שביצע הוא כמו מספר סיפור: סיפור של הניתוח שביצע שבו הוא מתאר בקצרה את המסע שעשה, מהגדרת הבעיה ועד ההמלצות שלו. 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כמו כל סיפור טוב, גם כאן מנתח הנתונים מציג את תוצרי העבודה בצורה מעניינת.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בעולם שלנו, עולם הנתונים, הצגת הסיפור תהיה גם ממוקדת, עניינית ומקצועית.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בהתאם למטרת הפרזנטציה, הטיפ הטוב ביותר לבצע Storytelling הוא להכיר היטב ככל האפשר את האופן שבו מקבל ההחלטות רוצה לקבל את תוצרי מחקר הנתונים.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כך נגדיל את הסיכויים שהמסרים שלנו יעברו היטב, וצינור המידע של הנתונים בארגון יזרום כהלכה.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בנוסף, נלמד על סדר הצגת הדברים המקובל בפרזנטציה של תוצרי ניתוח נתונים:</a:t>
            </a:r>
            <a:endParaRPr/>
          </a:p>
          <a:p>
            <a:pPr indent="-342900" lvl="0" marL="5715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-IL"/>
              <a:t>רקע</a:t>
            </a:r>
            <a:endParaRPr/>
          </a:p>
          <a:p>
            <a:pPr indent="-342900" lvl="0" marL="5715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-IL"/>
              <a:t>ממצאים</a:t>
            </a:r>
            <a:endParaRPr/>
          </a:p>
          <a:p>
            <a:pPr indent="-342900" lvl="0" marL="5715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-IL"/>
              <a:t>מסקנות</a:t>
            </a:r>
            <a:endParaRPr/>
          </a:p>
          <a:p>
            <a:pPr indent="-342900" lvl="0" marL="5715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-IL"/>
              <a:t>המלצות</a:t>
            </a:r>
            <a:endParaRPr/>
          </a:p>
          <a:p>
            <a:pPr indent="-254000" lvl="0" marL="5715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בשקופיות הבאות נרחיב על כל שלב בהצגה.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  </a:t>
            </a:r>
            <a:endParaRPr/>
          </a:p>
          <a:p>
            <a:pPr indent="-342900" lvl="0" marL="5715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iw-IL"/>
              <a:t>רקע</a:t>
            </a:r>
            <a:r>
              <a:rPr lang="iw-IL"/>
              <a:t> </a:t>
            </a:r>
            <a:endParaRPr/>
          </a:p>
          <a:p>
            <a:pPr indent="0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נתאר בקצרה את הנושא או התחום שניתחנו. נציג את הבעיה שהגדרנו. נפרט גם את המוטיבציה שלנו לחקור את הנושא</a:t>
            </a:r>
            <a:endParaRPr/>
          </a:p>
          <a:p>
            <a:pPr indent="0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(לדוגמה, חיבור אישי לנושא, פערים עיקריים שקיימים בנושא או רשימת יתרונות קצרה וממוקדת שנוכל להפיק ממחקר הנתונים שאנו מבצעים).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iw-IL"/>
              <a:t>2. ממצאים</a:t>
            </a:r>
            <a:r>
              <a:rPr lang="iw-IL"/>
              <a:t> 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בחלק זה במצגת נציג גרפים / טבלאות שכיחויות / נתונים שניתחנו.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יש להקפיד להציג ניתוחים מובחרים, כלומר לא את כל הניתוחים שביצענו אלא רק את אלה שמצאנו בהם ממצאים מעניינים ורלוונטיים 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שמקדמים את "הסיפור" של הנתונים שאנחנו רוצים לספר ושיובילו אותנו למסקנות ולהמלצות שנציג בהמשך המצגת.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/>
          <p:nvPr/>
        </p:nvSpPr>
        <p:spPr>
          <a:xfrm>
            <a:off x="-2699" y="2697"/>
            <a:ext cx="3561602" cy="199502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" name="Google Shape;13;p22"/>
          <p:cNvSpPr txBox="1"/>
          <p:nvPr/>
        </p:nvSpPr>
        <p:spPr>
          <a:xfrm>
            <a:off x="7137317" y="56673"/>
            <a:ext cx="18798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b="0" i="0" lang="iw-IL" sz="13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פרזנטציה – חלק א'</a:t>
            </a:r>
            <a:endParaRPr b="0" i="0" sz="1200" u="none" cap="none" strike="noStrike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Google Shape;14;p22"/>
          <p:cNvCxnSpPr/>
          <p:nvPr/>
        </p:nvCxnSpPr>
        <p:spPr>
          <a:xfrm>
            <a:off x="7658100" y="445209"/>
            <a:ext cx="1290525" cy="0"/>
          </a:xfrm>
          <a:prstGeom prst="straightConnector1">
            <a:avLst/>
          </a:prstGeom>
          <a:noFill/>
          <a:ln cap="flat" cmpd="sng" w="952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descr="Google Shape;135;p15" id="15" name="Google Shape;1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2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showMasterSp="0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7;p1" id="18" name="Google Shape;18;p23"/>
          <p:cNvPicPr preferRelativeResize="0"/>
          <p:nvPr/>
        </p:nvPicPr>
        <p:blipFill rotWithShape="1">
          <a:blip r:embed="rId2">
            <a:alphaModFix/>
          </a:blip>
          <a:srcRect b="25722" l="4362" r="4571" t="19277"/>
          <a:stretch/>
        </p:blipFill>
        <p:spPr>
          <a:xfrm>
            <a:off x="8062575" y="4375799"/>
            <a:ext cx="875051" cy="5284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3"/>
          <p:cNvSpPr/>
          <p:nvPr/>
        </p:nvSpPr>
        <p:spPr>
          <a:xfrm>
            <a:off x="0" y="5051375"/>
            <a:ext cx="9144000" cy="92101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0" name="Google Shape;20;p23"/>
          <p:cNvSpPr/>
          <p:nvPr/>
        </p:nvSpPr>
        <p:spPr>
          <a:xfrm>
            <a:off x="-2699" y="2697"/>
            <a:ext cx="3561602" cy="199502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1" name="Google Shape;21;p23"/>
          <p:cNvSpPr txBox="1"/>
          <p:nvPr/>
        </p:nvSpPr>
        <p:spPr>
          <a:xfrm>
            <a:off x="7137317" y="56673"/>
            <a:ext cx="18798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b="0" i="0" lang="iw-IL" sz="13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פרזנטציה – חלק א'</a:t>
            </a:r>
            <a:endParaRPr b="0" i="0" sz="1200" u="none" cap="none" strike="noStrike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23"/>
          <p:cNvCxnSpPr/>
          <p:nvPr/>
        </p:nvCxnSpPr>
        <p:spPr>
          <a:xfrm>
            <a:off x="7658100" y="445209"/>
            <a:ext cx="1290525" cy="0"/>
          </a:xfrm>
          <a:prstGeom prst="straightConnector1">
            <a:avLst/>
          </a:prstGeom>
          <a:noFill/>
          <a:ln cap="flat" cmpd="sng" w="952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descr="Google Shape;135;p15" id="23" name="Google Shape;2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7;p1" id="6" name="Google Shape;6;p21"/>
          <p:cNvPicPr preferRelativeResize="0"/>
          <p:nvPr/>
        </p:nvPicPr>
        <p:blipFill rotWithShape="1">
          <a:blip r:embed="rId1">
            <a:alphaModFix/>
          </a:blip>
          <a:srcRect b="25722" l="4362" r="4571" t="19277"/>
          <a:stretch/>
        </p:blipFill>
        <p:spPr>
          <a:xfrm>
            <a:off x="8062575" y="4375799"/>
            <a:ext cx="875051" cy="5284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1"/>
          <p:cNvSpPr/>
          <p:nvPr/>
        </p:nvSpPr>
        <p:spPr>
          <a:xfrm>
            <a:off x="0" y="5051375"/>
            <a:ext cx="9144000" cy="92101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8" name="Google Shape;8;p21"/>
          <p:cNvSpPr txBox="1"/>
          <p:nvPr>
            <p:ph idx="12" type="sldNum"/>
          </p:nvPr>
        </p:nvSpPr>
        <p:spPr>
          <a:xfrm>
            <a:off x="150768" y="4533500"/>
            <a:ext cx="326310" cy="3479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9" name="Google Shape;9;p21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sistant"/>
              <a:buNone/>
              <a:defRPr b="0" i="0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"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sistant"/>
              <a:buNone/>
              <a:defRPr b="0" i="0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228600" lvl="1" marL="91440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sistant"/>
              <a:buNone/>
              <a:defRPr b="0" i="0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228600" lvl="2" marL="137160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sistant"/>
              <a:buNone/>
              <a:defRPr b="0" i="0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228600" lvl="3" marL="182880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sistant"/>
              <a:buNone/>
              <a:defRPr b="0" i="0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228600" lvl="4" marL="228600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sistant"/>
              <a:buNone/>
              <a:defRPr b="0" i="0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Relationship Id="rId7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omments" Target="../comments/comment1.xml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20.png"/><Relationship Id="rId13" Type="http://schemas.openxmlformats.org/officeDocument/2006/relationships/image" Target="../media/image26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5.png"/><Relationship Id="rId5" Type="http://schemas.openxmlformats.org/officeDocument/2006/relationships/image" Target="../media/image2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2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0" Type="http://schemas.openxmlformats.org/officeDocument/2006/relationships/hyperlink" Target="https://www.youtube.com/watch?v=vIiom0RWIk0&amp;list=PLvOBUEO1Dk20Kma9YCpZidBp6BFizaVs2&amp;index=16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youtube.com/watch?v=4Aj-nT7fZHI&amp;list=PLvOBUEO1Dk20Kma9YCpZidBp6BFizaVs2&amp;index=2" TargetMode="External"/><Relationship Id="rId4" Type="http://schemas.openxmlformats.org/officeDocument/2006/relationships/hyperlink" Target="https://www.youtube.com/watch?v=5m-id32FU4E&amp;list=PLvOBUEO1Dk20Kma9YCpZidBp6BFizaVs2&amp;index=3" TargetMode="External"/><Relationship Id="rId9" Type="http://schemas.openxmlformats.org/officeDocument/2006/relationships/hyperlink" Target="https://www.youtube.com/watch?v=Xpe_ECSj8yU&amp;list=PLvOBUEO1Dk20Kma9YCpZidBp6BFizaVs2&amp;index=51" TargetMode="External"/><Relationship Id="rId5" Type="http://schemas.openxmlformats.org/officeDocument/2006/relationships/hyperlink" Target="https://www.youtube.com/watch?v=SAkltDZde6c&amp;list=PLvOBUEO1Dk20Kma9YCpZidBp6BFizaVs2&amp;index=7" TargetMode="External"/><Relationship Id="rId6" Type="http://schemas.openxmlformats.org/officeDocument/2006/relationships/hyperlink" Target="https://www.youtube.com/watch?v=YJBaN0GT9XM&amp;list=PLvOBUEO1Dk20Kma9YCpZidBp6BFizaVs2&amp;index=9" TargetMode="External"/><Relationship Id="rId7" Type="http://schemas.openxmlformats.org/officeDocument/2006/relationships/hyperlink" Target="https://www.youtube.com/watch?v=Jwaa3fdC5M8&amp;list=PLvOBUEO1Dk20Kma9YCpZidBp6BFizaVs2&amp;index=13" TargetMode="External"/><Relationship Id="rId8" Type="http://schemas.openxmlformats.org/officeDocument/2006/relationships/hyperlink" Target="https://www.youtube.com/watch?v=d2hrq3VKr3E&amp;list=PLvOBUEO1Dk20Kma9YCpZidBp6BFizaVs2&amp;index=18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"/>
          <p:cNvSpPr/>
          <p:nvPr/>
        </p:nvSpPr>
        <p:spPr>
          <a:xfrm>
            <a:off x="-5125" y="5051375"/>
            <a:ext cx="9144001" cy="92101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55;p13" id="30" name="Google Shape;30;p1"/>
          <p:cNvPicPr preferRelativeResize="0"/>
          <p:nvPr/>
        </p:nvPicPr>
        <p:blipFill rotWithShape="1">
          <a:blip r:embed="rId3">
            <a:alphaModFix/>
          </a:blip>
          <a:srcRect b="25722" l="4362" r="4571" t="19277"/>
          <a:stretch/>
        </p:blipFill>
        <p:spPr>
          <a:xfrm>
            <a:off x="6905262" y="612625"/>
            <a:ext cx="1442851" cy="87140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"/>
          <p:cNvSpPr txBox="1"/>
          <p:nvPr>
            <p:ph idx="12" type="sldNum"/>
          </p:nvPr>
        </p:nvSpPr>
        <p:spPr>
          <a:xfrm>
            <a:off x="174198" y="4533500"/>
            <a:ext cx="260930" cy="3479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/>
          </a:p>
        </p:txBody>
      </p:sp>
      <p:sp>
        <p:nvSpPr>
          <p:cNvPr id="32" name="Google Shape;32;p1"/>
          <p:cNvSpPr/>
          <p:nvPr/>
        </p:nvSpPr>
        <p:spPr>
          <a:xfrm>
            <a:off x="90899" y="4353924"/>
            <a:ext cx="8962202" cy="569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60;p13" id="33" name="Google Shape;3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9">
            <a:off x="4792467" y="1125445"/>
            <a:ext cx="385444" cy="850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2;p13" id="34" name="Google Shape;3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133876">
            <a:off x="7689315" y="3988899"/>
            <a:ext cx="1117046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"/>
          <p:cNvSpPr txBox="1"/>
          <p:nvPr/>
        </p:nvSpPr>
        <p:spPr>
          <a:xfrm>
            <a:off x="4693920" y="2036447"/>
            <a:ext cx="3752152" cy="1279649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b="0" i="0" lang="iw-IL" sz="36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פרזנטציה – חלק א'</a:t>
            </a:r>
            <a:br>
              <a:rPr b="0" i="0" lang="iw-IL" sz="36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b="0" i="0" lang="iw-IL" sz="36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מחזור הנתונים</a:t>
            </a:r>
            <a:endParaRPr b="0" i="0" sz="1200" u="none" cap="none" strike="noStrike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7928" y="849614"/>
            <a:ext cx="3774062" cy="353919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"/>
          <p:cNvSpPr/>
          <p:nvPr/>
        </p:nvSpPr>
        <p:spPr>
          <a:xfrm>
            <a:off x="7450453" y="33410"/>
            <a:ext cx="1585291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64" name="Google Shape;164;p31"/>
          <p:cNvSpPr txBox="1"/>
          <p:nvPr/>
        </p:nvSpPr>
        <p:spPr>
          <a:xfrm>
            <a:off x="6445592" y="514456"/>
            <a:ext cx="2271983" cy="5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Storytelling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165" name="Google Shape;16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988280" y="241851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/>
          <p:cNvSpPr txBox="1"/>
          <p:nvPr/>
        </p:nvSpPr>
        <p:spPr>
          <a:xfrm>
            <a:off x="3587072" y="1485779"/>
            <a:ext cx="773551" cy="63617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iw-IL" sz="4200" u="none" cap="none" strike="noStrike">
                <a:solidFill>
                  <a:srgbClr val="918D8E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1"/>
          <p:cNvSpPr txBox="1"/>
          <p:nvPr/>
        </p:nvSpPr>
        <p:spPr>
          <a:xfrm>
            <a:off x="1504060" y="1751426"/>
            <a:ext cx="2046573" cy="655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פירוט תובנות המבוססות על הממצאים שהוצגו  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73" name="Google Shape;173;p32"/>
          <p:cNvSpPr txBox="1"/>
          <p:nvPr/>
        </p:nvSpPr>
        <p:spPr>
          <a:xfrm>
            <a:off x="6445592" y="514456"/>
            <a:ext cx="2271983" cy="5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Storytelling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174" name="Google Shape;17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988280" y="241851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2"/>
          <p:cNvSpPr txBox="1"/>
          <p:nvPr/>
        </p:nvSpPr>
        <p:spPr>
          <a:xfrm>
            <a:off x="3587072" y="2944280"/>
            <a:ext cx="773551" cy="63617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iw-IL" sz="42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2"/>
          <p:cNvSpPr txBox="1"/>
          <p:nvPr/>
        </p:nvSpPr>
        <p:spPr>
          <a:xfrm>
            <a:off x="1459250" y="3248919"/>
            <a:ext cx="2091384" cy="655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פירוט המלצות על בסיס המסקנות שהוצגו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77" name="Google Shape;177;p32"/>
          <p:cNvSpPr txBox="1"/>
          <p:nvPr/>
        </p:nvSpPr>
        <p:spPr>
          <a:xfrm>
            <a:off x="1278162" y="2969979"/>
            <a:ext cx="2272472" cy="41406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המלצות</a:t>
            </a:r>
            <a:endParaRPr b="1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83" name="Google Shape;183;p33"/>
          <p:cNvSpPr txBox="1"/>
          <p:nvPr/>
        </p:nvSpPr>
        <p:spPr>
          <a:xfrm>
            <a:off x="6445592" y="514456"/>
            <a:ext cx="2271983" cy="5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Storytelling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84" name="Google Shape;184;p33"/>
          <p:cNvSpPr txBox="1"/>
          <p:nvPr/>
        </p:nvSpPr>
        <p:spPr>
          <a:xfrm>
            <a:off x="3431991" y="1764720"/>
            <a:ext cx="1879737" cy="36238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60;p13" id="185" name="Google Shape;18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988280" y="241851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3"/>
          <p:cNvSpPr txBox="1"/>
          <p:nvPr/>
        </p:nvSpPr>
        <p:spPr>
          <a:xfrm>
            <a:off x="5653592" y="1764720"/>
            <a:ext cx="1879737" cy="36238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87" name="Google Shape;187;p33"/>
          <p:cNvSpPr txBox="1"/>
          <p:nvPr/>
        </p:nvSpPr>
        <p:spPr>
          <a:xfrm>
            <a:off x="7617540" y="1485779"/>
            <a:ext cx="773552" cy="63617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iw-IL" sz="4200" u="none" cap="none" strike="noStrike">
                <a:solidFill>
                  <a:srgbClr val="FEC224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3"/>
          <p:cNvSpPr txBox="1"/>
          <p:nvPr/>
        </p:nvSpPr>
        <p:spPr>
          <a:xfrm>
            <a:off x="7617540" y="2944280"/>
            <a:ext cx="773552" cy="63617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iw-IL" sz="42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3"/>
          <p:cNvSpPr txBox="1"/>
          <p:nvPr/>
        </p:nvSpPr>
        <p:spPr>
          <a:xfrm>
            <a:off x="5922544" y="1485779"/>
            <a:ext cx="1610785" cy="41406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רקע</a:t>
            </a:r>
            <a:endParaRPr b="1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90" name="Google Shape;190;p33"/>
          <p:cNvSpPr txBox="1"/>
          <p:nvPr/>
        </p:nvSpPr>
        <p:spPr>
          <a:xfrm>
            <a:off x="5398869" y="2969979"/>
            <a:ext cx="2134460" cy="41406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ממצאים</a:t>
            </a:r>
            <a:endParaRPr b="1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91" name="Google Shape;191;p33"/>
          <p:cNvSpPr txBox="1"/>
          <p:nvPr/>
        </p:nvSpPr>
        <p:spPr>
          <a:xfrm>
            <a:off x="5441945" y="3246003"/>
            <a:ext cx="2091384" cy="91403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הצגת ניתוחי נתונים נבחרים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באמצעות גרפים / טבלאות שכיחויות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92" name="Google Shape;192;p33"/>
          <p:cNvSpPr txBox="1"/>
          <p:nvPr/>
        </p:nvSpPr>
        <p:spPr>
          <a:xfrm>
            <a:off x="5005536" y="1771305"/>
            <a:ext cx="2527793" cy="655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הצגת הנושא והבעיה שהוגדרה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פירוט מניעים ומוטיבציה למחקר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3"/>
          <p:cNvSpPr txBox="1"/>
          <p:nvPr/>
        </p:nvSpPr>
        <p:spPr>
          <a:xfrm>
            <a:off x="3587072" y="1485779"/>
            <a:ext cx="773551" cy="63617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iw-IL" sz="4200" u="none" cap="none" strike="noStrike">
                <a:solidFill>
                  <a:srgbClr val="918D8E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3"/>
          <p:cNvSpPr txBox="1"/>
          <p:nvPr/>
        </p:nvSpPr>
        <p:spPr>
          <a:xfrm>
            <a:off x="3587072" y="2944280"/>
            <a:ext cx="773551" cy="63617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iw-IL" sz="42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1088167" y="1479005"/>
            <a:ext cx="2462467" cy="41406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מסקנות</a:t>
            </a:r>
            <a:endParaRPr b="1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1459250" y="3248919"/>
            <a:ext cx="2091384" cy="91403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פירוט המלצות על בסיס המסקנות שהוצגו שישמשו לקבלת ההחלטות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97" name="Google Shape;197;p33"/>
          <p:cNvSpPr txBox="1"/>
          <p:nvPr/>
        </p:nvSpPr>
        <p:spPr>
          <a:xfrm>
            <a:off x="1278162" y="2969979"/>
            <a:ext cx="2272472" cy="41406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המלצות</a:t>
            </a:r>
            <a:endParaRPr b="1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98" name="Google Shape;198;p33"/>
          <p:cNvSpPr txBox="1"/>
          <p:nvPr/>
        </p:nvSpPr>
        <p:spPr>
          <a:xfrm>
            <a:off x="1610672" y="1751426"/>
            <a:ext cx="1939962" cy="117256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פירוט תובנות המבוססות על הממצאים שהוצגו.</a:t>
            </a:r>
            <a:endParaRPr/>
          </a:p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יש להציג תובנה לכל ממצא שהוצג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04" name="Google Shape;204;p34"/>
          <p:cNvSpPr txBox="1"/>
          <p:nvPr/>
        </p:nvSpPr>
        <p:spPr>
          <a:xfrm>
            <a:off x="3180150" y="2007575"/>
            <a:ext cx="2783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דגשים חשובים!</a:t>
            </a:r>
            <a:endParaRPr b="0" i="0" sz="32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988280" y="241851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11" name="Google Shape;211;p35"/>
          <p:cNvSpPr txBox="1"/>
          <p:nvPr/>
        </p:nvSpPr>
        <p:spPr>
          <a:xfrm>
            <a:off x="365249" y="3795900"/>
            <a:ext cx="6545100" cy="70968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1. לא להעמיס יותר מדי את השקופית</a:t>
            </a:r>
            <a:endParaRPr b="0" i="0" sz="32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212" name="Google Shape;21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988280" y="241851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70020"/>
            <a:ext cx="7681626" cy="228010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6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219" name="Google Shape;21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5988280" y="241851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2107" y="252450"/>
            <a:ext cx="3186213" cy="191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61870" y="541917"/>
            <a:ext cx="2928105" cy="17568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2" name="Google Shape;222;p36"/>
          <p:cNvGraphicFramePr/>
          <p:nvPr/>
        </p:nvGraphicFramePr>
        <p:xfrm>
          <a:off x="6445593" y="68427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{50B3456B-44EF-400A-9856-ED8434DF997F}</a:tableStyleId>
              </a:tblPr>
              <a:tblGrid>
                <a:gridCol w="251925"/>
                <a:gridCol w="535900"/>
                <a:gridCol w="600025"/>
                <a:gridCol w="1058050"/>
              </a:tblGrid>
              <a:tr h="2422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iw-IL" sz="500" u="none" cap="none" strike="noStrike"/>
                        <a:t>טווח גילאים</a:t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iw-IL" sz="500" u="none" cap="none" strike="noStrike"/>
                        <a:t>ספירה של PassengerId</a:t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iw-IL" sz="500" u="none" cap="none" strike="noStrike"/>
                        <a:t>סכום של Transported_ind</a:t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iw-IL" sz="500" u="none" cap="none" strike="noStrike"/>
                        <a:t>אחוז כמות נוסעים שטיילו לממד אחר </a:t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80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iw-IL" sz="500" u="none" cap="none" strike="noStrike"/>
                        <a:t>0-12</a:t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iw-IL" sz="500" u="none" cap="none" strike="noStrike"/>
                        <a:t>1157</a:t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iw-IL" sz="500" u="none" cap="none" strike="noStrike"/>
                        <a:t>564</a:t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iw-IL" sz="500" u="none" cap="none" strike="noStrike"/>
                        <a:t>49%</a:t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b"/>
                </a:tc>
              </a:tr>
              <a:tr h="1615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iw-IL" sz="500" u="none" cap="none" strike="noStrike"/>
                        <a:t>מעל 13</a:t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iw-IL" sz="500" u="none" cap="none" strike="noStrike"/>
                        <a:t>11543</a:t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iw-IL" sz="500" u="none" cap="none" strike="noStrike"/>
                        <a:t>3724</a:t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iw-IL" sz="500" u="none" cap="none" strike="noStrike"/>
                        <a:t>32%</a:t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b"/>
                </a:tc>
              </a:tr>
              <a:tr h="807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iw-IL" sz="500" u="none" cap="none" strike="noStrike"/>
                        <a:t>ריק</a:t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iw-IL" sz="500" u="none" cap="none" strike="noStrike"/>
                        <a:t>270</a:t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iw-IL" sz="500" u="none" cap="none" strike="noStrike"/>
                        <a:t>90</a:t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iw-IL" sz="500" u="none" cap="none" strike="noStrike"/>
                        <a:t>33%</a:t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b"/>
                </a:tc>
              </a:tr>
              <a:tr h="1615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iw-IL" sz="500" u="none" cap="none" strike="noStrike"/>
                        <a:t>סך הכול</a:t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iw-IL" sz="500" u="none" cap="none" strike="noStrike"/>
                        <a:t>12970</a:t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iw-IL" sz="500" u="none" cap="none" strike="noStrike"/>
                        <a:t>4378</a:t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iw-IL" sz="500" u="none" cap="none" strike="noStrike"/>
                        <a:t>34%</a:t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b"/>
                </a:tc>
              </a:tr>
            </a:tbl>
          </a:graphicData>
        </a:graphic>
      </p:graphicFrame>
      <p:sp>
        <p:nvSpPr>
          <p:cNvPr id="223" name="Google Shape;223;p36"/>
          <p:cNvSpPr/>
          <p:nvPr/>
        </p:nvSpPr>
        <p:spPr>
          <a:xfrm>
            <a:off x="5857862" y="272421"/>
            <a:ext cx="329813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w-IL" sz="9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לאור הגרף לעיל, החלטתי לקבץ את נתון הגיל לטווחים ("קטגוריות"). טווחים אלה מוצגים בטבלה הבאה:</a:t>
            </a:r>
            <a:endParaRPr b="0" i="0" sz="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w-IL" sz="9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ניתן לראות מהטבלה לעיל שעד גיל 12 אחוז הנוסעים שבחר לטייל לממד אחר גבוה ועומד על 49%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4" name="Google Shape;224;p36"/>
          <p:cNvSpPr txBox="1"/>
          <p:nvPr/>
        </p:nvSpPr>
        <p:spPr>
          <a:xfrm>
            <a:off x="7840652" y="2392442"/>
            <a:ext cx="12098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w-IL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מעל 50% קונים יותר מ-20% וזאת בהשוואה לשנה קודמת ולשנה שלפניה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74723" y="3608520"/>
            <a:ext cx="1875772" cy="68625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6"/>
          <p:cNvSpPr/>
          <p:nvPr/>
        </p:nvSpPr>
        <p:spPr>
          <a:xfrm>
            <a:off x="2955189" y="2083779"/>
            <a:ext cx="1771247" cy="1221975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6"/>
          <p:cNvSpPr txBox="1"/>
          <p:nvPr/>
        </p:nvSpPr>
        <p:spPr>
          <a:xfrm>
            <a:off x="365259" y="4334237"/>
            <a:ext cx="6545100" cy="70968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1. לא להעמיס יותר מדי את השקופית</a:t>
            </a:r>
            <a:endParaRPr b="0" i="0" sz="32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233" name="Google Shape;23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988280" y="241851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8535" y="820415"/>
            <a:ext cx="4589990" cy="275767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7"/>
          <p:cNvSpPr txBox="1"/>
          <p:nvPr/>
        </p:nvSpPr>
        <p:spPr>
          <a:xfrm>
            <a:off x="2239350" y="3683800"/>
            <a:ext cx="4708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מהגרף לעיל ניתן לראות שהאחוז הגבוה ביותר של המטיילים הינם מכוכב Europa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ee Happy Face vector and picture" id="236" name="Google Shape;236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104" y="2739819"/>
            <a:ext cx="788302" cy="56494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7"/>
          <p:cNvSpPr txBox="1"/>
          <p:nvPr/>
        </p:nvSpPr>
        <p:spPr>
          <a:xfrm>
            <a:off x="365259" y="4334237"/>
            <a:ext cx="6545100" cy="70968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1. לא להעמיס יותר מדי את השקופית</a:t>
            </a:r>
            <a:endParaRPr b="0" i="0" sz="32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43" name="Google Shape;243;p38"/>
          <p:cNvSpPr txBox="1"/>
          <p:nvPr/>
        </p:nvSpPr>
        <p:spPr>
          <a:xfrm>
            <a:off x="613735" y="4312730"/>
            <a:ext cx="7486800" cy="70968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2. מינימום נתונים המתארים מקסימום מידע</a:t>
            </a:r>
            <a:endParaRPr b="0" i="0" sz="32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244" name="Google Shape;24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988280" y="241851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8"/>
          <p:cNvSpPr/>
          <p:nvPr/>
        </p:nvSpPr>
        <p:spPr>
          <a:xfrm>
            <a:off x="6930841" y="735287"/>
            <a:ext cx="1771247" cy="1221975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ee Happy Face vector and picture" id="246" name="Google Shape;24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3409" y="2903768"/>
            <a:ext cx="1148956" cy="8234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7" name="Google Shape;247;p38"/>
          <p:cNvGraphicFramePr/>
          <p:nvPr/>
        </p:nvGraphicFramePr>
        <p:xfrm>
          <a:off x="1632912" y="99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{50B3456B-44EF-400A-9856-ED8434DF997F}</a:tableStyleId>
              </a:tblPr>
              <a:tblGrid>
                <a:gridCol w="1651000"/>
                <a:gridCol w="1270000"/>
                <a:gridCol w="2527300"/>
              </a:tblGrid>
              <a:tr h="177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/>
                        <a:t>קבוצת כדורסל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/>
                        <a:t>ממוצע גיל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w-IL" sz="1400" u="none" cap="none" strike="noStrike"/>
                        <a:t>סטיית תקן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/>
                        <a:t>הפועל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/>
                        <a:t>26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w-IL" sz="1400" u="none" cap="none" strike="noStrike"/>
                        <a:t>0.326011374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/>
                        <a:t>מכבי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/>
                        <a:t>28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w-IL" sz="1400" u="none" cap="none" strike="noStrike"/>
                        <a:t>0.558846987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/>
                        <a:t>בית"ר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/>
                        <a:t>24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w-IL" sz="1400" u="none" cap="none" strike="noStrike"/>
                        <a:t>0.192434238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</a:tbl>
          </a:graphicData>
        </a:graphic>
      </p:graphicFrame>
      <p:graphicFrame>
        <p:nvGraphicFramePr>
          <p:cNvPr id="248" name="Google Shape;248;p38"/>
          <p:cNvGraphicFramePr/>
          <p:nvPr/>
        </p:nvGraphicFramePr>
        <p:xfrm>
          <a:off x="1616348" y="29122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{50B3456B-44EF-400A-9856-ED8434DF997F}</a:tableStyleId>
              </a:tblPr>
              <a:tblGrid>
                <a:gridCol w="1651000"/>
                <a:gridCol w="1270000"/>
                <a:gridCol w="2527300"/>
              </a:tblGrid>
              <a:tr h="177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/>
                        <a:t>קבוצת כדורסל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/>
                        <a:t>ממוצע גיל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w-IL" sz="1400" u="none" cap="none" strike="noStrike"/>
                        <a:t>סטיית תקן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/>
                        <a:t>הפועל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/>
                        <a:t>26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w-IL" sz="1400" u="none" cap="none" strike="noStrike"/>
                        <a:t>0.3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/>
                        <a:t>מכבי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/>
                        <a:t>28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w-IL" sz="1400" u="none" cap="none" strike="noStrike"/>
                        <a:t>0.6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/>
                        <a:t>בית"ר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/>
                        <a:t>24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w-IL" sz="1400" u="none" cap="none" strike="noStrike"/>
                        <a:t>0.2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54" name="Google Shape;254;p39"/>
          <p:cNvSpPr txBox="1"/>
          <p:nvPr/>
        </p:nvSpPr>
        <p:spPr>
          <a:xfrm>
            <a:off x="613735" y="4312730"/>
            <a:ext cx="7486800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3. להקפיד על צבעים שונים ואחידים לאורך המצגת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255" name="Google Shape;25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5988280" y="241851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9"/>
          <p:cNvSpPr/>
          <p:nvPr/>
        </p:nvSpPr>
        <p:spPr>
          <a:xfrm>
            <a:off x="6930841" y="735287"/>
            <a:ext cx="1771247" cy="1221975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ee Happy Face vector and picture" id="257" name="Google Shape;257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43409" y="2903768"/>
            <a:ext cx="1148956" cy="82340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9"/>
          <p:cNvSpPr txBox="1"/>
          <p:nvPr/>
        </p:nvSpPr>
        <p:spPr>
          <a:xfrm>
            <a:off x="109330" y="939887"/>
            <a:ext cx="6821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בשקופית אחת הצבע האדום מסמל את הנתון הכי גבוה ובזו שלאחריה הוא מסמן את הנתון הכי נמוך.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כל הצבעים במצגת הם אפורים.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9"/>
          <p:cNvSpPr txBox="1"/>
          <p:nvPr/>
        </p:nvSpPr>
        <p:spPr>
          <a:xfrm>
            <a:off x="92766" y="2841572"/>
            <a:ext cx="682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הצבע האדום מסמן את הנתון הכי נמוך באופן עקבי לאורך כל המצגת.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נעשה שימוש מגוון בצבעים כחול, אדום, צהוב וירוק.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65" name="Google Shape;265;p40"/>
          <p:cNvSpPr txBox="1"/>
          <p:nvPr/>
        </p:nvSpPr>
        <p:spPr>
          <a:xfrm>
            <a:off x="1060996" y="1958788"/>
            <a:ext cx="7486800" cy="70968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4. להציג נתונים תקינים ונכונים!</a:t>
            </a:r>
            <a:endParaRPr b="0" i="0" sz="32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266" name="Google Shape;26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988280" y="241851"/>
            <a:ext cx="271944" cy="6001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7" name="Google Shape;267;p40"/>
          <p:cNvGraphicFramePr/>
          <p:nvPr/>
        </p:nvGraphicFramePr>
        <p:xfrm>
          <a:off x="1828800" y="302631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{50B3456B-44EF-400A-9856-ED8434DF997F}</a:tableStyleId>
              </a:tblPr>
              <a:tblGrid>
                <a:gridCol w="2576675"/>
                <a:gridCol w="25766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אחוז מסך הכול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גברים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61%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נשים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/>
                        <a:t>56%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68" name="Google Shape;268;p40"/>
          <p:cNvSpPr/>
          <p:nvPr/>
        </p:nvSpPr>
        <p:spPr>
          <a:xfrm>
            <a:off x="3519856" y="3026319"/>
            <a:ext cx="1771247" cy="1221975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/>
          <p:nvPr/>
        </p:nvSpPr>
        <p:spPr>
          <a:xfrm>
            <a:off x="7450453" y="33410"/>
            <a:ext cx="1585291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4"/>
          <p:cNvSpPr/>
          <p:nvPr/>
        </p:nvSpPr>
        <p:spPr>
          <a:xfrm>
            <a:off x="1473150" y="952065"/>
            <a:ext cx="6077701" cy="3154501"/>
          </a:xfrm>
          <a:prstGeom prst="ellipse">
            <a:avLst/>
          </a:prstGeom>
          <a:noFill/>
          <a:ln cap="flat" cmpd="sng" w="19050">
            <a:solidFill>
              <a:srgbClr val="BFBFB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69;p14" id="44" name="Google Shape;4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6244" y="2192070"/>
            <a:ext cx="450136" cy="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4"/>
          <p:cNvSpPr/>
          <p:nvPr/>
        </p:nvSpPr>
        <p:spPr>
          <a:xfrm>
            <a:off x="3917245" y="2129769"/>
            <a:ext cx="1391400" cy="917701"/>
          </a:xfrm>
          <a:prstGeom prst="roundRect">
            <a:avLst>
              <a:gd fmla="val 10318" name="adj"/>
            </a:avLst>
          </a:prstGeom>
          <a:solidFill>
            <a:srgbClr val="FFFFFF"/>
          </a:solidFill>
          <a:ln cap="flat" cmpd="sng" w="952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6" name="Google Shape;46;p24"/>
          <p:cNvSpPr/>
          <p:nvPr/>
        </p:nvSpPr>
        <p:spPr>
          <a:xfrm>
            <a:off x="5637200" y="3242398"/>
            <a:ext cx="1391401" cy="917701"/>
          </a:xfrm>
          <a:prstGeom prst="roundRect">
            <a:avLst>
              <a:gd fmla="val 10318" name="adj"/>
            </a:avLst>
          </a:prstGeom>
          <a:solidFill>
            <a:srgbClr val="E0A31D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74;p14" id="47" name="Google Shape;4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8096" y="3402014"/>
            <a:ext cx="309415" cy="28007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4"/>
          <p:cNvSpPr/>
          <p:nvPr/>
        </p:nvSpPr>
        <p:spPr>
          <a:xfrm>
            <a:off x="6643045" y="2007478"/>
            <a:ext cx="1391401" cy="917701"/>
          </a:xfrm>
          <a:prstGeom prst="roundRect">
            <a:avLst>
              <a:gd fmla="val 10318" name="adj"/>
            </a:avLst>
          </a:prstGeom>
          <a:solidFill>
            <a:srgbClr val="FEC20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9" name="Google Shape;49;p24"/>
          <p:cNvSpPr/>
          <p:nvPr/>
        </p:nvSpPr>
        <p:spPr>
          <a:xfrm>
            <a:off x="5637255" y="792514"/>
            <a:ext cx="1391401" cy="917701"/>
          </a:xfrm>
          <a:prstGeom prst="roundRect">
            <a:avLst>
              <a:gd fmla="val 10318" name="adj"/>
            </a:avLst>
          </a:prstGeom>
          <a:solidFill>
            <a:srgbClr val="918D8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ACE6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0" name="Google Shape;50;p24"/>
          <p:cNvSpPr/>
          <p:nvPr/>
        </p:nvSpPr>
        <p:spPr>
          <a:xfrm>
            <a:off x="3942908" y="471225"/>
            <a:ext cx="1391401" cy="917701"/>
          </a:xfrm>
          <a:prstGeom prst="roundRect">
            <a:avLst>
              <a:gd fmla="val 10318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1" name="Google Shape;51;p24"/>
          <p:cNvSpPr/>
          <p:nvPr/>
        </p:nvSpPr>
        <p:spPr>
          <a:xfrm>
            <a:off x="2164970" y="827904"/>
            <a:ext cx="1391401" cy="917701"/>
          </a:xfrm>
          <a:prstGeom prst="roundRect">
            <a:avLst>
              <a:gd fmla="val 10318" name="adj"/>
            </a:avLst>
          </a:prstGeom>
          <a:solidFill>
            <a:srgbClr val="027EA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2" name="Google Shape;52;p24"/>
          <p:cNvSpPr/>
          <p:nvPr/>
        </p:nvSpPr>
        <p:spPr>
          <a:xfrm>
            <a:off x="1109562" y="2035125"/>
            <a:ext cx="1391401" cy="917700"/>
          </a:xfrm>
          <a:prstGeom prst="roundRect">
            <a:avLst>
              <a:gd fmla="val 10318" name="adj"/>
            </a:avLst>
          </a:prstGeom>
          <a:solidFill>
            <a:srgbClr val="00ACE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7A9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3" name="Google Shape;53;p24"/>
          <p:cNvSpPr/>
          <p:nvPr/>
        </p:nvSpPr>
        <p:spPr>
          <a:xfrm>
            <a:off x="2164982" y="3242386"/>
            <a:ext cx="1391401" cy="917701"/>
          </a:xfrm>
          <a:prstGeom prst="roundRect">
            <a:avLst>
              <a:gd fmla="val 10318" name="adj"/>
            </a:avLst>
          </a:prstGeom>
          <a:solidFill>
            <a:srgbClr val="68C1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4" name="Google Shape;54;p24"/>
          <p:cNvSpPr/>
          <p:nvPr/>
        </p:nvSpPr>
        <p:spPr>
          <a:xfrm>
            <a:off x="3942922" y="3754558"/>
            <a:ext cx="1391401" cy="917701"/>
          </a:xfrm>
          <a:prstGeom prst="roundRect">
            <a:avLst>
              <a:gd fmla="val 10318" name="adj"/>
            </a:avLst>
          </a:prstGeom>
          <a:solidFill>
            <a:srgbClr val="AE7F1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55" name="Google Shape;55;p24"/>
          <p:cNvGrpSpPr/>
          <p:nvPr/>
        </p:nvGrpSpPr>
        <p:grpSpPr>
          <a:xfrm>
            <a:off x="1258369" y="953232"/>
            <a:ext cx="6627332" cy="3805152"/>
            <a:chOff x="1258369" y="953232"/>
            <a:chExt cx="6627332" cy="3805152"/>
          </a:xfrm>
        </p:grpSpPr>
        <p:sp>
          <p:nvSpPr>
            <p:cNvPr id="56" name="Google Shape;56;p24"/>
            <p:cNvSpPr txBox="1"/>
            <p:nvPr/>
          </p:nvSpPr>
          <p:spPr>
            <a:xfrm>
              <a:off x="5697226" y="3651410"/>
              <a:ext cx="1242595" cy="507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Assistant"/>
                <a:buNone/>
              </a:pPr>
              <a:r>
                <a:rPr b="1" i="0" lang="iw-IL" sz="1050" u="none" cap="none" strike="noStrik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Data cleaning &amp; integration</a:t>
              </a:r>
              <a:endParaRPr b="1" i="0" sz="105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57" name="Google Shape;57;p24"/>
            <p:cNvSpPr txBox="1"/>
            <p:nvPr/>
          </p:nvSpPr>
          <p:spPr>
            <a:xfrm>
              <a:off x="6791900" y="2393583"/>
              <a:ext cx="1093801" cy="507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05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Collecting the relevant data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4"/>
            <p:cNvSpPr txBox="1"/>
            <p:nvPr/>
          </p:nvSpPr>
          <p:spPr>
            <a:xfrm>
              <a:off x="5786061" y="1201527"/>
              <a:ext cx="1093801" cy="507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05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Search for information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4"/>
            <p:cNvSpPr txBox="1"/>
            <p:nvPr/>
          </p:nvSpPr>
          <p:spPr>
            <a:xfrm>
              <a:off x="4091713" y="953232"/>
              <a:ext cx="1093801" cy="507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05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Defining the problem</a:t>
              </a:r>
              <a:endParaRPr b="1" i="0" sz="105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0" name="Google Shape;60;p24"/>
            <p:cNvSpPr txBox="1"/>
            <p:nvPr/>
          </p:nvSpPr>
          <p:spPr>
            <a:xfrm>
              <a:off x="2313776" y="1319478"/>
              <a:ext cx="1093801" cy="507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05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Feedback and conclusions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4"/>
            <p:cNvSpPr txBox="1"/>
            <p:nvPr/>
          </p:nvSpPr>
          <p:spPr>
            <a:xfrm>
              <a:off x="1258369" y="2465400"/>
              <a:ext cx="1093801" cy="507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05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Decision making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4"/>
            <p:cNvSpPr txBox="1"/>
            <p:nvPr/>
          </p:nvSpPr>
          <p:spPr>
            <a:xfrm>
              <a:off x="2204179" y="3700738"/>
              <a:ext cx="1203411" cy="507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05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Presentation of Data the Insights</a:t>
              </a:r>
              <a:endParaRPr b="1" i="0" sz="105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3" name="Google Shape;63;p24"/>
            <p:cNvSpPr txBox="1"/>
            <p:nvPr/>
          </p:nvSpPr>
          <p:spPr>
            <a:xfrm>
              <a:off x="3936205" y="4089051"/>
              <a:ext cx="1400176" cy="669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05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Data Processing, Analysis &amp; Visualization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24"/>
          <p:cNvSpPr txBox="1"/>
          <p:nvPr/>
        </p:nvSpPr>
        <p:spPr>
          <a:xfrm>
            <a:off x="3799642" y="2294482"/>
            <a:ext cx="1634207" cy="5500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200"/>
              <a:buFont typeface="Assistant ExtraBold"/>
              <a:buNone/>
            </a:pPr>
            <a:r>
              <a:rPr b="0" i="0" lang="iw-IL" sz="95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Information Ethics &amp;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200"/>
              <a:buFont typeface="Assistant ExtraBold"/>
              <a:buNone/>
            </a:pPr>
            <a:r>
              <a:rPr b="0" i="0" lang="iw-IL" sz="95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knowledge management</a:t>
            </a:r>
            <a:endParaRPr b="0" i="0" sz="95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91;p14" id="65" name="Google Shape;6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84087" y="2144184"/>
            <a:ext cx="309419" cy="280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2;p14" id="66" name="Google Shape;66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56623" y="924473"/>
            <a:ext cx="352650" cy="319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3;p14" id="67" name="Google Shape;67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62276" y="653950"/>
            <a:ext cx="352632" cy="31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4;p14" id="68" name="Google Shape;68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72981" y="952070"/>
            <a:ext cx="375370" cy="3397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5;p14" id="69" name="Google Shape;69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45578" y="2185853"/>
            <a:ext cx="319221" cy="2889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9;p14" id="70" name="Google Shape;70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98938" y="2544231"/>
            <a:ext cx="1093658" cy="7726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4"/>
          <p:cNvSpPr txBox="1"/>
          <p:nvPr/>
        </p:nvSpPr>
        <p:spPr>
          <a:xfrm>
            <a:off x="7299597" y="56674"/>
            <a:ext cx="1736147" cy="4308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1600"/>
              <a:buFont typeface="Assistant ExtraBold"/>
              <a:buNone/>
            </a:pPr>
            <a:r>
              <a:rPr b="0" i="0" lang="iw-IL" sz="16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DATA LIFECYCLE</a:t>
            </a:r>
            <a:endParaRPr b="0" i="0" sz="1600" u="none" cap="none" strike="noStrike">
              <a:solidFill>
                <a:srgbClr val="00ACE6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תמונה 3" id="72" name="Google Shape;72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679405" y="3390141"/>
            <a:ext cx="330672" cy="319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169" id="73" name="Google Shape;73;p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462277" y="3863355"/>
            <a:ext cx="352663" cy="31922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4"/>
          <p:cNvSpPr/>
          <p:nvPr/>
        </p:nvSpPr>
        <p:spPr>
          <a:xfrm>
            <a:off x="0" y="192048"/>
            <a:ext cx="20840" cy="73103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iw-IL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98;p14" id="75" name="Google Shape;75;p2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628711" y="1868414"/>
            <a:ext cx="1128479" cy="105676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4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74" name="Google Shape;274;p41"/>
          <p:cNvSpPr txBox="1"/>
          <p:nvPr/>
        </p:nvSpPr>
        <p:spPr>
          <a:xfrm>
            <a:off x="282021" y="2466164"/>
            <a:ext cx="7486800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3. להקפיד על צבעים שונים ואחידים לאורך המצגת.</a:t>
            </a:r>
            <a:endParaRPr b="0" i="0" sz="24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275" name="Google Shape;27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988280" y="241851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1"/>
          <p:cNvSpPr txBox="1"/>
          <p:nvPr/>
        </p:nvSpPr>
        <p:spPr>
          <a:xfrm>
            <a:off x="275803" y="3131606"/>
            <a:ext cx="7486800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4. להציג נתונים תקינים ונכונים!</a:t>
            </a:r>
            <a:endParaRPr b="0" i="0" sz="24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277" name="Google Shape;277;p41"/>
          <p:cNvSpPr txBox="1"/>
          <p:nvPr/>
        </p:nvSpPr>
        <p:spPr>
          <a:xfrm>
            <a:off x="265869" y="1753639"/>
            <a:ext cx="7486800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2. מינימום נתונים המתארים מקסימום מידע.</a:t>
            </a:r>
            <a:endParaRPr b="0" i="0" sz="24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278" name="Google Shape;278;p41"/>
          <p:cNvSpPr txBox="1"/>
          <p:nvPr/>
        </p:nvSpPr>
        <p:spPr>
          <a:xfrm>
            <a:off x="1877064" y="1100921"/>
            <a:ext cx="5854500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1. לא להעמיס יותר מדי את השקופית.</a:t>
            </a:r>
            <a:endParaRPr b="0" i="0" sz="24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84" name="Google Shape;284;p42"/>
          <p:cNvSpPr txBox="1"/>
          <p:nvPr/>
        </p:nvSpPr>
        <p:spPr>
          <a:xfrm>
            <a:off x="676354" y="763297"/>
            <a:ext cx="7503371" cy="3985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1. איך מדייקים את המסר בשקופית?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	 </a:t>
            </a:r>
            <a:r>
              <a:rPr b="0" i="0" lang="iw-IL" sz="1100" u="sng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https://www.youtube.com/watch?v=4Aj-nT7fZHI&amp;list=PLvOBUEO1Dk20Kma9YCpZidBp6BFizaVs2&amp;index=2</a:t>
            </a:r>
            <a:endParaRPr b="0" i="0" sz="1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2. העברת מסר בדרך יצירתית :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  </a:t>
            </a:r>
            <a:r>
              <a:rPr b="0" i="0" lang="iw-IL" sz="1100" u="sng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https://www.youtube.com/watch?v=5m-id32FU4E&amp;list=PLvOBUEO1Dk20Kma9YCpZidBp6BFizaVs2&amp;index=3</a:t>
            </a:r>
            <a:endParaRPr b="0" i="0" sz="1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	</a:t>
            </a:r>
            <a:endParaRPr b="0" i="0" sz="1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3. גרפים יצירתיים  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	 </a:t>
            </a:r>
            <a:r>
              <a:rPr b="0" i="0" lang="iw-IL" sz="1100" u="sng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https://www.youtube.com/watch?v=SAkltDZde6c&amp;list=PLvOBUEO1Dk20Kma9YCpZidBp6BFizaVs2&amp;index=7</a:t>
            </a:r>
            <a:endParaRPr b="0" i="0" sz="1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4. משווים בצורה מעניינת  </a:t>
            </a:r>
            <a:r>
              <a:rPr b="0" i="0" lang="iw-IL" sz="1100" u="sng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https://www.youtube.com/watch?v=YJBaN0GT9XM&amp;list=PLvOBUEO1Dk20Kma9YCpZidBp6BFizaVs2&amp;index=9</a:t>
            </a:r>
            <a:endParaRPr b="0" i="0" sz="1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	</a:t>
            </a:r>
            <a:endParaRPr b="0" i="0" sz="1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5. שימוש בתמונות  </a:t>
            </a:r>
            <a:r>
              <a:rPr b="0" i="0" lang="iw-IL" sz="1100" u="sng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https://www.youtube.com/watch?v=Jwaa3fdC5M8&amp;list=PLvOBUEO1Dk20Kma9YCpZidBp6BFizaVs2&amp;index=13</a:t>
            </a:r>
            <a:endParaRPr b="0" i="0" sz="1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	</a:t>
            </a:r>
            <a:endParaRPr b="0" i="0" sz="1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6. דרכים להצגת יתרונות וחסרונות   </a:t>
            </a:r>
            <a:r>
              <a:rPr b="0" i="0" lang="iw-IL" sz="1100" u="sng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https://www.youtube.com/watch?v=d2hrq3VKr3E&amp;list=PLvOBUEO1Dk20Kma9YCpZidBp6BFizaVs2&amp;index=18</a:t>
            </a:r>
            <a:r>
              <a:rPr b="0" i="0" lang="iw-IL" sz="1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7. תכנון זמן נכון להנגשת פרזנטציה 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sng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https://www.youtube.com/watch?v=Xpe_ECSj8yU&amp;list=PLvOBUEO1Dk20Kma9YCpZidBp6BFizaVs2&amp;index=51</a:t>
            </a:r>
            <a:r>
              <a:rPr b="0" i="0" lang="iw-IL" sz="1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8. מספרים כאלמנט גרפי</a:t>
            </a:r>
            <a:endParaRPr b="0" i="0" sz="1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	 </a:t>
            </a:r>
            <a:r>
              <a:rPr b="0" i="0" lang="iw-IL" sz="1100" u="sng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https://www.youtube.com/watch?v=vIiom0RWIk0&amp;list=PLvOBUEO1Dk20Kma9YCpZidBp6BFizaVs2&amp;index=16</a:t>
            </a:r>
            <a:r>
              <a:rPr b="0" i="0" lang="iw-IL" sz="1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	</a:t>
            </a:r>
            <a:endParaRPr b="0" i="0" sz="1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85" name="Google Shape;285;p42"/>
          <p:cNvSpPr txBox="1"/>
          <p:nvPr/>
        </p:nvSpPr>
        <p:spPr>
          <a:xfrm>
            <a:off x="1984097" y="317082"/>
            <a:ext cx="4887884" cy="44621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b="0" i="0" lang="iw-IL" sz="20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יש לצפות בבית בסרטונים הקצרים הבאים:</a:t>
            </a:r>
            <a:endParaRPr b="0" i="0" sz="20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"/>
          <p:cNvSpPr txBox="1"/>
          <p:nvPr/>
        </p:nvSpPr>
        <p:spPr>
          <a:xfrm>
            <a:off x="-628651" y="955187"/>
            <a:ext cx="10322721" cy="2087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b="0" i="0" lang="iw-IL" sz="11500" u="none" cap="none" strike="noStrik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1"/>
          <p:cNvSpPr txBox="1"/>
          <p:nvPr/>
        </p:nvSpPr>
        <p:spPr>
          <a:xfrm>
            <a:off x="1095350" y="2629764"/>
            <a:ext cx="6873300" cy="7350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b="0" i="0" lang="iw-IL" sz="40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1"/>
          <p:cNvSpPr/>
          <p:nvPr/>
        </p:nvSpPr>
        <p:spPr>
          <a:xfrm>
            <a:off x="-5125" y="5051375"/>
            <a:ext cx="9144001" cy="92101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293" name="Google Shape;293;p11"/>
          <p:cNvCxnSpPr/>
          <p:nvPr/>
        </p:nvCxnSpPr>
        <p:spPr>
          <a:xfrm>
            <a:off x="3923450" y="4587149"/>
            <a:ext cx="1217101" cy="1"/>
          </a:xfrm>
          <a:prstGeom prst="straightConnector1">
            <a:avLst/>
          </a:prstGeom>
          <a:noFill/>
          <a:ln cap="flat" cmpd="sng" w="2857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94" name="Google Shape;294;p11"/>
          <p:cNvSpPr txBox="1"/>
          <p:nvPr>
            <p:ph idx="12" type="sldNum"/>
          </p:nvPr>
        </p:nvSpPr>
        <p:spPr>
          <a:xfrm>
            <a:off x="127106" y="4539850"/>
            <a:ext cx="308023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ExtraBold"/>
              <a:buNone/>
            </a:pPr>
            <a:fld id="{00000000-1234-1234-1234-123412341234}" type="slidenum">
              <a:rPr lang="iw-IL">
                <a:latin typeface="Assistant ExtraBold"/>
                <a:ea typeface="Assistant ExtraBold"/>
                <a:cs typeface="Assistant ExtraBold"/>
                <a:sym typeface="Assistant Extra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439;p23" id="295" name="Google Shape;29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843806">
            <a:off x="645490" y="375003"/>
            <a:ext cx="428726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40;p23" id="296" name="Google Shape;29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1"/>
          <p:cNvSpPr txBox="1"/>
          <p:nvPr/>
        </p:nvSpPr>
        <p:spPr>
          <a:xfrm>
            <a:off x="1090225" y="3041269"/>
            <a:ext cx="6873300" cy="1071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b="0" i="0" lang="iw-IL" sz="54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442;p23" id="298" name="Google Shape;29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2250" y="862574"/>
            <a:ext cx="1929252" cy="1553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/>
        </p:nvSpPr>
        <p:spPr>
          <a:xfrm>
            <a:off x="5197123" y="2655999"/>
            <a:ext cx="3250710" cy="7607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4800"/>
              <a:buFont typeface="Assistant ExtraBold"/>
              <a:buNone/>
            </a:pPr>
            <a:r>
              <a:rPr b="0" i="0" lang="iw-IL" sz="36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מהי פרזנטציה?</a:t>
            </a:r>
            <a:endParaRPr b="0" i="0" sz="3600" u="none" cap="none" strike="noStrike">
              <a:solidFill>
                <a:srgbClr val="03AC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9"/>
          <p:cNvSpPr/>
          <p:nvPr/>
        </p:nvSpPr>
        <p:spPr>
          <a:xfrm>
            <a:off x="-5125" y="5051375"/>
            <a:ext cx="9144001" cy="92101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55;p13" id="83" name="Google Shape;83;p19"/>
          <p:cNvPicPr preferRelativeResize="0"/>
          <p:nvPr/>
        </p:nvPicPr>
        <p:blipFill rotWithShape="1">
          <a:blip r:embed="rId3">
            <a:alphaModFix/>
          </a:blip>
          <a:srcRect b="25722" l="4362" r="4571" t="19277"/>
          <a:stretch/>
        </p:blipFill>
        <p:spPr>
          <a:xfrm>
            <a:off x="6905262" y="612625"/>
            <a:ext cx="1442851" cy="87140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174198" y="4533500"/>
            <a:ext cx="260930" cy="3479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85" name="Google Shape;85;p19"/>
          <p:cNvSpPr/>
          <p:nvPr/>
        </p:nvSpPr>
        <p:spPr>
          <a:xfrm>
            <a:off x="90899" y="4353924"/>
            <a:ext cx="8962202" cy="569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60;p13" id="86" name="Google Shape;8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9">
            <a:off x="5894556" y="1237179"/>
            <a:ext cx="428726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6167" y="800986"/>
            <a:ext cx="4081258" cy="3765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/>
          <p:nvPr/>
        </p:nvSpPr>
        <p:spPr>
          <a:xfrm>
            <a:off x="4990166" y="2571750"/>
            <a:ext cx="3250710" cy="13369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4800"/>
              <a:buFont typeface="Assistant ExtraBold"/>
              <a:buNone/>
            </a:pPr>
            <a:r>
              <a:rPr b="0" i="0" lang="iw-IL" sz="36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מהי פרזנטציה </a:t>
            </a:r>
            <a:r>
              <a:rPr b="0" i="0" lang="iw-IL" sz="36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מוצלחת?</a:t>
            </a:r>
            <a:endParaRPr b="0" i="0" sz="36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5"/>
          <p:cNvSpPr/>
          <p:nvPr/>
        </p:nvSpPr>
        <p:spPr>
          <a:xfrm>
            <a:off x="-5125" y="5051375"/>
            <a:ext cx="9144001" cy="92101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55;p13" id="94" name="Google Shape;94;p25"/>
          <p:cNvPicPr preferRelativeResize="0"/>
          <p:nvPr/>
        </p:nvPicPr>
        <p:blipFill rotWithShape="1">
          <a:blip r:embed="rId3">
            <a:alphaModFix/>
          </a:blip>
          <a:srcRect b="25722" l="4362" r="4571" t="19277"/>
          <a:stretch/>
        </p:blipFill>
        <p:spPr>
          <a:xfrm>
            <a:off x="6905262" y="612625"/>
            <a:ext cx="1442851" cy="87140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5"/>
          <p:cNvSpPr txBox="1"/>
          <p:nvPr>
            <p:ph idx="12" type="sldNum"/>
          </p:nvPr>
        </p:nvSpPr>
        <p:spPr>
          <a:xfrm>
            <a:off x="174198" y="4533500"/>
            <a:ext cx="260930" cy="3479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96" name="Google Shape;96;p25"/>
          <p:cNvSpPr/>
          <p:nvPr/>
        </p:nvSpPr>
        <p:spPr>
          <a:xfrm>
            <a:off x="90899" y="4353924"/>
            <a:ext cx="8962202" cy="569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60;p13" id="97" name="Google Shape;9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9">
            <a:off x="5894556" y="1237179"/>
            <a:ext cx="428726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6167" y="800986"/>
            <a:ext cx="4081258" cy="3765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4" name="Google Shape;104;p26"/>
          <p:cNvSpPr/>
          <p:nvPr/>
        </p:nvSpPr>
        <p:spPr>
          <a:xfrm>
            <a:off x="1718633" y="1974136"/>
            <a:ext cx="1585385" cy="1585385"/>
          </a:xfrm>
          <a:prstGeom prst="ellipse">
            <a:avLst/>
          </a:prstGeom>
          <a:solidFill>
            <a:srgbClr val="FEC224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6"/>
          <p:cNvSpPr txBox="1"/>
          <p:nvPr/>
        </p:nvSpPr>
        <p:spPr>
          <a:xfrm>
            <a:off x="1705933" y="2525332"/>
            <a:ext cx="1610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נ"ס קתימב"</a:t>
            </a:r>
            <a:r>
              <a:rPr lang="iw-IL" sz="180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6"/>
          <p:cNvSpPr/>
          <p:nvPr/>
        </p:nvSpPr>
        <p:spPr>
          <a:xfrm>
            <a:off x="3772484" y="1974136"/>
            <a:ext cx="1585385" cy="15853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6"/>
          <p:cNvSpPr txBox="1"/>
          <p:nvPr/>
        </p:nvSpPr>
        <p:spPr>
          <a:xfrm>
            <a:off x="3759784" y="2525332"/>
            <a:ext cx="1610785" cy="48299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Storytelling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6"/>
          <p:cNvSpPr/>
          <p:nvPr/>
        </p:nvSpPr>
        <p:spPr>
          <a:xfrm>
            <a:off x="5826334" y="1974136"/>
            <a:ext cx="1585385" cy="1585385"/>
          </a:xfrm>
          <a:prstGeom prst="ellipse">
            <a:avLst/>
          </a:prstGeom>
          <a:solidFill>
            <a:srgbClr val="918D8E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6"/>
          <p:cNvSpPr txBox="1"/>
          <p:nvPr/>
        </p:nvSpPr>
        <p:spPr>
          <a:xfrm>
            <a:off x="5813634" y="2525332"/>
            <a:ext cx="1610785" cy="48299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כתיבת מצגת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60;p13" id="110" name="Google Shape;11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456129" y="291744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/>
          <p:nvPr/>
        </p:nvSpPr>
        <p:spPr>
          <a:xfrm>
            <a:off x="2227811" y="1204599"/>
            <a:ext cx="4688378" cy="44621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b="0" i="0" lang="iw-IL" sz="20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כלים שנלמד ליצירת פרזנטציה מוצלחת</a:t>
            </a:r>
            <a:endParaRPr b="0" i="0" sz="20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Steve Jobs PNG" id="117" name="Google Shape;117;p27"/>
          <p:cNvPicPr preferRelativeResize="0"/>
          <p:nvPr/>
        </p:nvPicPr>
        <p:blipFill rotWithShape="1">
          <a:blip r:embed="rId3">
            <a:alphaModFix/>
          </a:blip>
          <a:srcRect b="0" l="3803" r="3803" t="0"/>
          <a:stretch/>
        </p:blipFill>
        <p:spPr>
          <a:xfrm>
            <a:off x="212107" y="185614"/>
            <a:ext cx="5395321" cy="363892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7"/>
          <p:cNvSpPr txBox="1"/>
          <p:nvPr/>
        </p:nvSpPr>
        <p:spPr>
          <a:xfrm>
            <a:off x="3769927" y="1130334"/>
            <a:ext cx="373628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 most powerful  person in the world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</a:t>
            </a: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story teller</a:t>
            </a: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Steve Jobs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24" name="Google Shape;124;p28"/>
          <p:cNvSpPr txBox="1"/>
          <p:nvPr/>
        </p:nvSpPr>
        <p:spPr>
          <a:xfrm>
            <a:off x="6445592" y="514456"/>
            <a:ext cx="2271983" cy="5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Storytelling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25" name="Google Shape;125;p28"/>
          <p:cNvSpPr txBox="1"/>
          <p:nvPr/>
        </p:nvSpPr>
        <p:spPr>
          <a:xfrm>
            <a:off x="5653592" y="1764720"/>
            <a:ext cx="1879737" cy="36238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6" name="Google Shape;126;p28"/>
          <p:cNvSpPr txBox="1"/>
          <p:nvPr/>
        </p:nvSpPr>
        <p:spPr>
          <a:xfrm>
            <a:off x="7617540" y="1485779"/>
            <a:ext cx="773552" cy="63617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iw-IL" sz="4200" u="none" cap="none" strike="noStrike">
                <a:solidFill>
                  <a:srgbClr val="FEC224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8"/>
          <p:cNvSpPr txBox="1"/>
          <p:nvPr/>
        </p:nvSpPr>
        <p:spPr>
          <a:xfrm>
            <a:off x="7617540" y="2944280"/>
            <a:ext cx="773552" cy="63617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iw-IL" sz="42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8"/>
          <p:cNvSpPr txBox="1"/>
          <p:nvPr/>
        </p:nvSpPr>
        <p:spPr>
          <a:xfrm>
            <a:off x="3587072" y="1485779"/>
            <a:ext cx="773551" cy="63617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iw-IL" sz="4200" u="none" cap="none" strike="noStrike">
                <a:solidFill>
                  <a:srgbClr val="918D8E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8"/>
          <p:cNvSpPr txBox="1"/>
          <p:nvPr/>
        </p:nvSpPr>
        <p:spPr>
          <a:xfrm>
            <a:off x="3587072" y="2944280"/>
            <a:ext cx="773551" cy="63617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iw-IL" sz="42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8"/>
          <p:cNvSpPr txBox="1"/>
          <p:nvPr/>
        </p:nvSpPr>
        <p:spPr>
          <a:xfrm>
            <a:off x="5922544" y="1485779"/>
            <a:ext cx="1610785" cy="41406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רקע</a:t>
            </a:r>
            <a:endParaRPr b="1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1" name="Google Shape;131;p28"/>
          <p:cNvSpPr txBox="1"/>
          <p:nvPr/>
        </p:nvSpPr>
        <p:spPr>
          <a:xfrm>
            <a:off x="5398869" y="2969979"/>
            <a:ext cx="2134460" cy="41406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ממצאים</a:t>
            </a:r>
            <a:endParaRPr b="1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2" name="Google Shape;132;p28"/>
          <p:cNvSpPr txBox="1"/>
          <p:nvPr/>
        </p:nvSpPr>
        <p:spPr>
          <a:xfrm>
            <a:off x="1088167" y="1479005"/>
            <a:ext cx="2462467" cy="41406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מסקנות</a:t>
            </a:r>
            <a:endParaRPr b="1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3" name="Google Shape;133;p28"/>
          <p:cNvSpPr txBox="1"/>
          <p:nvPr/>
        </p:nvSpPr>
        <p:spPr>
          <a:xfrm>
            <a:off x="1459250" y="3248919"/>
            <a:ext cx="2091384" cy="655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פירוט המלצות על בסיס המסקנות שהוצגו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4" name="Google Shape;134;p28"/>
          <p:cNvSpPr txBox="1"/>
          <p:nvPr/>
        </p:nvSpPr>
        <p:spPr>
          <a:xfrm>
            <a:off x="1278162" y="2969979"/>
            <a:ext cx="2272472" cy="41406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המלצות</a:t>
            </a:r>
            <a:endParaRPr b="1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60;p13" id="135" name="Google Shape;13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886734" y="352859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8"/>
          <p:cNvSpPr txBox="1"/>
          <p:nvPr/>
        </p:nvSpPr>
        <p:spPr>
          <a:xfrm>
            <a:off x="1538244" y="1751426"/>
            <a:ext cx="2012390" cy="655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פירוט תובנות המבוססות על הממצאים שהוצגו  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7" name="Google Shape;137;p28"/>
          <p:cNvSpPr txBox="1"/>
          <p:nvPr/>
        </p:nvSpPr>
        <p:spPr>
          <a:xfrm>
            <a:off x="5441945" y="3246003"/>
            <a:ext cx="2091384" cy="3969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הצגת ניתוחי נתונים נבחרים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5005536" y="1771305"/>
            <a:ext cx="2527793" cy="3969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הצגת הנושא והבעיה שהוגדרה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44" name="Google Shape;144;p29"/>
          <p:cNvSpPr txBox="1"/>
          <p:nvPr/>
        </p:nvSpPr>
        <p:spPr>
          <a:xfrm>
            <a:off x="6445592" y="514456"/>
            <a:ext cx="2271983" cy="5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Storytelling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145" name="Google Shape;14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988280" y="241851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9"/>
          <p:cNvSpPr txBox="1"/>
          <p:nvPr/>
        </p:nvSpPr>
        <p:spPr>
          <a:xfrm>
            <a:off x="7617540" y="1485779"/>
            <a:ext cx="773552" cy="63617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iw-IL" sz="4200" u="none" cap="none" strike="noStrike">
                <a:solidFill>
                  <a:srgbClr val="FEC224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9"/>
          <p:cNvSpPr txBox="1"/>
          <p:nvPr/>
        </p:nvSpPr>
        <p:spPr>
          <a:xfrm>
            <a:off x="5922544" y="1485779"/>
            <a:ext cx="1610785" cy="41406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רקע</a:t>
            </a:r>
            <a:endParaRPr b="1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5005536" y="1771305"/>
            <a:ext cx="2527793" cy="3969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הצגת הנושא והבעיה שהוגדרה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54" name="Google Shape;154;p30"/>
          <p:cNvSpPr txBox="1"/>
          <p:nvPr/>
        </p:nvSpPr>
        <p:spPr>
          <a:xfrm>
            <a:off x="6445592" y="514456"/>
            <a:ext cx="2271983" cy="5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Storytelling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155" name="Google Shape;15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988280" y="241851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0"/>
          <p:cNvSpPr txBox="1"/>
          <p:nvPr/>
        </p:nvSpPr>
        <p:spPr>
          <a:xfrm>
            <a:off x="7617540" y="2944280"/>
            <a:ext cx="773552" cy="63617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iw-IL" sz="42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0"/>
          <p:cNvSpPr txBox="1"/>
          <p:nvPr/>
        </p:nvSpPr>
        <p:spPr>
          <a:xfrm>
            <a:off x="5398869" y="2969979"/>
            <a:ext cx="2134460" cy="41406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ממצאים</a:t>
            </a:r>
            <a:endParaRPr b="1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5441945" y="3246003"/>
            <a:ext cx="2091384" cy="3969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הצגת ניתוחי נתונים נבחרים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Asaf</dc:creator>
</cp:coreProperties>
</file>