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embeddedFontLst>
    <p:embeddedFont>
      <p:font typeface="Varela Round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jfhsGym2zUw4hHtW8gxlqLF4LS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VarelaRound-regular.fntdata"/><Relationship Id="rId14" Type="http://schemas.openxmlformats.org/officeDocument/2006/relationships/slide" Target="slides/slide10.xml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2" name="Google Shape;22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7" name="Google Shape;19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6" name="Google Shape;216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">
  <p:cSld name="שער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3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3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3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13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7" name="Google Shape;77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8" name="Google Shape;78;p2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5" name="Google Shape;85;p23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24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4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5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5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יעור שכבה ושם המורה">
  <p:cSld name="השיעור שכבה ושם המורה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4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4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fmla="val 50000" name="adj"/>
            </a:avLst>
          </a:prstGeom>
          <a:solidFill>
            <a:srgbClr val="BDE68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4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4"/>
          <p:cNvSpPr txBox="1"/>
          <p:nvPr>
            <p:ph idx="1" type="subTitle"/>
          </p:nvPr>
        </p:nvSpPr>
        <p:spPr>
          <a:xfrm>
            <a:off x="1" y="2918492"/>
            <a:ext cx="12192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29" name="Google Shape;29;p14"/>
          <p:cNvSpPr txBox="1"/>
          <p:nvPr>
            <p:ph idx="2" type="body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556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42900" lvl="3" marL="18288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42900" lvl="4" marL="22860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4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>
  <p:cSld name="כותרת ותוכן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sz="4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" type="body"/>
          </p:nvPr>
        </p:nvSpPr>
        <p:spPr>
          <a:xfrm>
            <a:off x="515274" y="1195757"/>
            <a:ext cx="8031962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556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42900" lvl="3" marL="18288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42900" lvl="4" marL="22860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5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5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5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5" name="Google Shape;45;p1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4" name="Google Shape;64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6" name="Google Shape;66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בקרה ומשילות 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 txBox="1"/>
          <p:nvPr>
            <p:ph idx="1" type="subTitle"/>
          </p:nvPr>
        </p:nvSpPr>
        <p:spPr>
          <a:xfrm>
            <a:off x="1" y="2760416"/>
            <a:ext cx="12192000" cy="70364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מקצוע: ניתוח ואיתור מידע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 txBox="1"/>
          <p:nvPr>
            <p:ph idx="2" type="body"/>
          </p:nvPr>
        </p:nvSpPr>
        <p:spPr>
          <a:xfrm>
            <a:off x="0" y="3747393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המורה: ד"ר אלון הסגל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381000"/>
            <a:ext cx="2915650" cy="291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11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11"/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6" name="Google Shape;226;p11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נוהל 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8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3"/>
          <p:cNvSpPr txBox="1"/>
          <p:nvPr>
            <p:ph idx="4294967295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1" marL="928747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משילות נתונים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1" marL="928747" rtl="1" algn="r">
              <a:lnSpc>
                <a:spcPct val="2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בקרה על נתונים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1" marL="928747" rtl="1" algn="r">
              <a:lnSpc>
                <a:spcPct val="2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470021" y="239019"/>
            <a:ext cx="961401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Proxima Nova"/>
              <a:buNone/>
            </a:pPr>
            <a:r>
              <a:rPr b="0" i="0" lang="iw-IL" sz="4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מדוע משילות נתונים? Data Governance</a:t>
            </a:r>
            <a:endParaRPr b="0" sz="40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16546" y="1875454"/>
            <a:ext cx="8750736" cy="2490594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4"/>
          <p:cNvSpPr txBox="1"/>
          <p:nvPr/>
        </p:nvSpPr>
        <p:spPr>
          <a:xfrm>
            <a:off x="-2780632" y="5889649"/>
            <a:ext cx="69839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https://www.bdo.co.il/he-il/home-he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/>
          <p:nvPr>
            <p:ph type="title"/>
          </p:nvPr>
        </p:nvSpPr>
        <p:spPr>
          <a:xfrm>
            <a:off x="2" y="213094"/>
            <a:ext cx="1093861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Proxima Nova"/>
              <a:buNone/>
            </a:pPr>
            <a:r>
              <a:rPr b="0" i="0" lang="iw-IL" sz="4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קטלוג נתונים ארגוני Data Catalog))</a:t>
            </a:r>
            <a:endParaRPr b="0" sz="40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6" name="Google Shape;126;p5"/>
          <p:cNvGrpSpPr/>
          <p:nvPr/>
        </p:nvGrpSpPr>
        <p:grpSpPr>
          <a:xfrm>
            <a:off x="3724974" y="1179585"/>
            <a:ext cx="3040341" cy="4678159"/>
            <a:chOff x="2517489" y="920"/>
            <a:chExt cx="3040341" cy="4678159"/>
          </a:xfrm>
        </p:grpSpPr>
        <p:sp>
          <p:nvSpPr>
            <p:cNvPr id="127" name="Google Shape;127;p5"/>
            <p:cNvSpPr/>
            <p:nvPr/>
          </p:nvSpPr>
          <p:spPr>
            <a:xfrm rot="3683211">
              <a:off x="3482540" y="3309583"/>
              <a:ext cx="869952" cy="31904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28" name="Google Shape;128;p5"/>
            <p:cNvSpPr/>
            <p:nvPr/>
          </p:nvSpPr>
          <p:spPr>
            <a:xfrm rot="1312663">
              <a:off x="3961197" y="2682227"/>
              <a:ext cx="621391" cy="31904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29" name="Google Shape;129;p5"/>
            <p:cNvSpPr/>
            <p:nvPr/>
          </p:nvSpPr>
          <p:spPr>
            <a:xfrm rot="-1312663">
              <a:off x="3961197" y="1965868"/>
              <a:ext cx="621391" cy="31904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30" name="Google Shape;130;p5"/>
            <p:cNvSpPr/>
            <p:nvPr/>
          </p:nvSpPr>
          <p:spPr>
            <a:xfrm rot="-3683211">
              <a:off x="3482540" y="1338511"/>
              <a:ext cx="869952" cy="31904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31" name="Google Shape;131;p5"/>
            <p:cNvSpPr/>
            <p:nvPr/>
          </p:nvSpPr>
          <p:spPr>
            <a:xfrm>
              <a:off x="2517489" y="1477597"/>
              <a:ext cx="1724805" cy="1724805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3856181" y="920"/>
              <a:ext cx="1034883" cy="1034883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5"/>
            <p:cNvSpPr txBox="1"/>
            <p:nvPr/>
          </p:nvSpPr>
          <p:spPr>
            <a:xfrm>
              <a:off x="4007736" y="152475"/>
              <a:ext cx="731773" cy="73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6350" spcFirstLastPara="1" rIns="6350" wrap="square" tIns="63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-IL" sz="1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קטלוג מרכזי מעודכן וזמין של הנתונים בארגון.</a:t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4522947" y="1155792"/>
              <a:ext cx="1034883" cy="1034883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5"/>
            <p:cNvSpPr txBox="1"/>
            <p:nvPr/>
          </p:nvSpPr>
          <p:spPr>
            <a:xfrm>
              <a:off x="4674502" y="1307347"/>
              <a:ext cx="731773" cy="73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6350" spcFirstLastPara="1" rIns="6350" wrap="square" tIns="63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-IL" sz="1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ריכוז נתונים מבוזרים בין מערכות שונות ובין בסיסי נתונים שונים </a:t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4522947" y="2489324"/>
              <a:ext cx="1034883" cy="1034883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5"/>
            <p:cNvSpPr txBox="1"/>
            <p:nvPr/>
          </p:nvSpPr>
          <p:spPr>
            <a:xfrm>
              <a:off x="4674502" y="2640879"/>
              <a:ext cx="731773" cy="73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6350" spcFirstLastPara="1" rIns="6350" wrap="square" tIns="63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-IL" sz="1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מקורות והיסטוריית הנתונים Data Lineage))</a:t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3856181" y="3644196"/>
              <a:ext cx="1034883" cy="1034883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5"/>
            <p:cNvSpPr txBox="1"/>
            <p:nvPr/>
          </p:nvSpPr>
          <p:spPr>
            <a:xfrm>
              <a:off x="4007736" y="3795751"/>
              <a:ext cx="731773" cy="73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6350" spcFirstLastPara="1" rIns="6350" wrap="square" tIns="63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-IL" sz="1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ניקוי נתונים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 txBox="1"/>
          <p:nvPr>
            <p:ph type="title"/>
          </p:nvPr>
        </p:nvSpPr>
        <p:spPr>
          <a:xfrm>
            <a:off x="2" y="213094"/>
            <a:ext cx="10699334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Proxima Nova"/>
              <a:buNone/>
            </a:pPr>
            <a:r>
              <a:rPr b="0" i="0" lang="iw-IL" sz="4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מילון מונחים עסקי Business Glossary) )</a:t>
            </a:r>
            <a:endParaRPr b="0" sz="40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5" name="Google Shape;145;p6"/>
          <p:cNvGrpSpPr/>
          <p:nvPr/>
        </p:nvGrpSpPr>
        <p:grpSpPr>
          <a:xfrm>
            <a:off x="2835922" y="1272670"/>
            <a:ext cx="4049676" cy="4679997"/>
            <a:chOff x="910592" y="1"/>
            <a:chExt cx="4049676" cy="4679997"/>
          </a:xfrm>
        </p:grpSpPr>
        <p:sp>
          <p:nvSpPr>
            <p:cNvPr id="146" name="Google Shape;146;p6"/>
            <p:cNvSpPr/>
            <p:nvPr/>
          </p:nvSpPr>
          <p:spPr>
            <a:xfrm rot="2563190">
              <a:off x="2730414" y="3281801"/>
              <a:ext cx="705959" cy="5044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BA612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47" name="Google Shape;147;p6"/>
            <p:cNvSpPr/>
            <p:nvPr/>
          </p:nvSpPr>
          <p:spPr>
            <a:xfrm>
              <a:off x="2824066" y="2314775"/>
              <a:ext cx="785515" cy="5044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BA612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48" name="Google Shape;148;p6"/>
            <p:cNvSpPr/>
            <p:nvPr/>
          </p:nvSpPr>
          <p:spPr>
            <a:xfrm rot="-2563190">
              <a:off x="2730414" y="1347749"/>
              <a:ext cx="705959" cy="5044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BA612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49" name="Google Shape;149;p6"/>
            <p:cNvSpPr/>
            <p:nvPr/>
          </p:nvSpPr>
          <p:spPr>
            <a:xfrm>
              <a:off x="910592" y="1214427"/>
              <a:ext cx="2251145" cy="2251145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3163538" y="1"/>
              <a:ext cx="1350687" cy="1350687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6"/>
            <p:cNvSpPr txBox="1"/>
            <p:nvPr/>
          </p:nvSpPr>
          <p:spPr>
            <a:xfrm>
              <a:off x="3361342" y="197805"/>
              <a:ext cx="955079" cy="955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iw-IL" sz="1600" u="none" cap="none" strike="noStrike">
                  <a:solidFill>
                    <a:schemeClr val="lt1"/>
                  </a:solidFill>
                  <a:latin typeface="Varela Round"/>
                  <a:ea typeface="Varela Round"/>
                  <a:cs typeface="Varela Round"/>
                  <a:sym typeface="Varela Round"/>
                </a:rPr>
                <a:t>המשמעות העיסקית של הנתונים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3609581" y="1664656"/>
              <a:ext cx="1350687" cy="1350687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6"/>
            <p:cNvSpPr txBox="1"/>
            <p:nvPr/>
          </p:nvSpPr>
          <p:spPr>
            <a:xfrm>
              <a:off x="3807385" y="1862460"/>
              <a:ext cx="955079" cy="955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iw-IL" sz="1600" u="none" cap="none" strike="noStrike">
                  <a:solidFill>
                    <a:schemeClr val="lt1"/>
                  </a:solidFill>
                  <a:latin typeface="Varela Round"/>
                  <a:ea typeface="Varela Round"/>
                  <a:cs typeface="Varela Round"/>
                  <a:sym typeface="Varela Round"/>
                </a:rPr>
                <a:t>שימוש אחיד במושגי המידע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3163538" y="3329311"/>
              <a:ext cx="1350687" cy="1350687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6"/>
            <p:cNvSpPr txBox="1"/>
            <p:nvPr/>
          </p:nvSpPr>
          <p:spPr>
            <a:xfrm>
              <a:off x="3361342" y="3527115"/>
              <a:ext cx="955079" cy="955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iw-IL" sz="1600" u="none" cap="none" strike="noStrike">
                  <a:solidFill>
                    <a:schemeClr val="lt1"/>
                  </a:solidFill>
                  <a:latin typeface="Varela Round"/>
                  <a:ea typeface="Varela Round"/>
                  <a:cs typeface="Varela Round"/>
                  <a:sym typeface="Varela Round"/>
                </a:rPr>
                <a:t>שימוש במידע לנושאים ידועים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" name="Google Shape;156;p6"/>
          <p:cNvGrpSpPr/>
          <p:nvPr/>
        </p:nvGrpSpPr>
        <p:grpSpPr>
          <a:xfrm>
            <a:off x="5286672" y="1470462"/>
            <a:ext cx="1401243" cy="4284510"/>
            <a:chOff x="3361342" y="197805"/>
            <a:chExt cx="1401243" cy="4284510"/>
          </a:xfrm>
        </p:grpSpPr>
        <p:sp>
          <p:nvSpPr>
            <p:cNvPr id="157" name="Google Shape;157;p6"/>
            <p:cNvSpPr txBox="1"/>
            <p:nvPr/>
          </p:nvSpPr>
          <p:spPr>
            <a:xfrm>
              <a:off x="3361342" y="197805"/>
              <a:ext cx="955200" cy="95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iw-IL" sz="1600" u="none" cap="none" strike="noStrike">
                  <a:solidFill>
                    <a:schemeClr val="lt1"/>
                  </a:solidFill>
                  <a:latin typeface="Varela Round"/>
                  <a:ea typeface="Varela Round"/>
                  <a:cs typeface="Varela Round"/>
                  <a:sym typeface="Varela Round"/>
                </a:rPr>
                <a:t>המשמעות העיסקית של הנתונים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6"/>
            <p:cNvSpPr txBox="1"/>
            <p:nvPr/>
          </p:nvSpPr>
          <p:spPr>
            <a:xfrm>
              <a:off x="3807385" y="1862460"/>
              <a:ext cx="955200" cy="95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iw-IL" sz="1600" u="none" cap="none" strike="noStrike">
                  <a:solidFill>
                    <a:schemeClr val="lt1"/>
                  </a:solidFill>
                  <a:latin typeface="Varela Round"/>
                  <a:ea typeface="Varela Round"/>
                  <a:cs typeface="Varela Round"/>
                  <a:sym typeface="Varela Round"/>
                </a:rPr>
                <a:t>שימוש אחיד במושגי המידע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6"/>
            <p:cNvSpPr txBox="1"/>
            <p:nvPr/>
          </p:nvSpPr>
          <p:spPr>
            <a:xfrm>
              <a:off x="3361342" y="3527115"/>
              <a:ext cx="955200" cy="95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iw-IL" sz="1600" u="none" cap="none" strike="noStrike">
                  <a:solidFill>
                    <a:schemeClr val="lt1"/>
                  </a:solidFill>
                  <a:latin typeface="Varela Round"/>
                  <a:ea typeface="Varela Round"/>
                  <a:cs typeface="Varela Round"/>
                  <a:sym typeface="Varela Round"/>
                </a:rPr>
                <a:t>שימוש במידע לנושאים ידועים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/>
          <p:nvPr>
            <p:ph type="title"/>
          </p:nvPr>
        </p:nvSpPr>
        <p:spPr>
          <a:xfrm>
            <a:off x="2" y="213094"/>
            <a:ext cx="1135736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Proxima Nova"/>
              <a:buNone/>
            </a:pPr>
            <a:r>
              <a:rPr b="0" i="0" lang="iw-IL" sz="4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ניהול נתוני אב Master Data Management) )</a:t>
            </a:r>
            <a:endParaRPr b="0" sz="40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5" name="Google Shape;165;p7"/>
          <p:cNvGrpSpPr/>
          <p:nvPr/>
        </p:nvGrpSpPr>
        <p:grpSpPr>
          <a:xfrm>
            <a:off x="3425582" y="1187213"/>
            <a:ext cx="4049676" cy="4679997"/>
            <a:chOff x="910592" y="1"/>
            <a:chExt cx="4049676" cy="4679997"/>
          </a:xfrm>
        </p:grpSpPr>
        <p:sp>
          <p:nvSpPr>
            <p:cNvPr id="166" name="Google Shape;166;p7"/>
            <p:cNvSpPr/>
            <p:nvPr/>
          </p:nvSpPr>
          <p:spPr>
            <a:xfrm rot="2563190">
              <a:off x="2730414" y="3281801"/>
              <a:ext cx="705959" cy="5044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67" name="Google Shape;167;p7"/>
            <p:cNvSpPr/>
            <p:nvPr/>
          </p:nvSpPr>
          <p:spPr>
            <a:xfrm>
              <a:off x="2824066" y="2314775"/>
              <a:ext cx="785515" cy="5044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68" name="Google Shape;168;p7"/>
            <p:cNvSpPr/>
            <p:nvPr/>
          </p:nvSpPr>
          <p:spPr>
            <a:xfrm rot="-2563190">
              <a:off x="2730414" y="1347749"/>
              <a:ext cx="705959" cy="5044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69" name="Google Shape;169;p7"/>
            <p:cNvSpPr/>
            <p:nvPr/>
          </p:nvSpPr>
          <p:spPr>
            <a:xfrm>
              <a:off x="910592" y="1214427"/>
              <a:ext cx="2251145" cy="2251145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3163538" y="1"/>
              <a:ext cx="1350687" cy="1350687"/>
            </a:xfrm>
            <a:prstGeom prst="ellipse">
              <a:avLst/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7"/>
            <p:cNvSpPr txBox="1"/>
            <p:nvPr/>
          </p:nvSpPr>
          <p:spPr>
            <a:xfrm>
              <a:off x="3361342" y="197805"/>
              <a:ext cx="955079" cy="955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iw-IL" sz="1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ניהול נתונים לפי לקוח, פריט, ספק, עובד ועוד.</a:t>
              </a:r>
              <a:endPara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3609581" y="1664656"/>
              <a:ext cx="1350687" cy="1350687"/>
            </a:xfrm>
            <a:prstGeom prst="ellipse">
              <a:avLst/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7"/>
            <p:cNvSpPr txBox="1"/>
            <p:nvPr/>
          </p:nvSpPr>
          <p:spPr>
            <a:xfrm>
              <a:off x="3807385" y="1862460"/>
              <a:ext cx="955079" cy="955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iw-IL" sz="1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כל הנתונים הקשורים לישות אב כלשהי מנוהלים במקום אחד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3163538" y="3329311"/>
              <a:ext cx="1350687" cy="1350687"/>
            </a:xfrm>
            <a:prstGeom prst="ellipse">
              <a:avLst/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7"/>
            <p:cNvSpPr txBox="1"/>
            <p:nvPr/>
          </p:nvSpPr>
          <p:spPr>
            <a:xfrm>
              <a:off x="3361342" y="3527115"/>
              <a:ext cx="955079" cy="955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iw-IL" sz="1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בסיס הנתונים המרכזי מזין וניזון מכל יתר המערכות בארגון.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8"/>
          <p:cNvSpPr txBox="1"/>
          <p:nvPr>
            <p:ph type="title"/>
          </p:nvPr>
        </p:nvSpPr>
        <p:spPr>
          <a:xfrm>
            <a:off x="1" y="213094"/>
            <a:ext cx="1072497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3600"/>
              <a:buFont typeface="Varela Round"/>
              <a:buNone/>
            </a:pPr>
            <a:r>
              <a:rPr b="0" i="0" lang="iw-IL" sz="36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הנג</a:t>
            </a:r>
            <a:r>
              <a:rPr b="0" lang="iw-IL" sz="36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שת (Delivery) נתונים </a:t>
            </a:r>
            <a:r>
              <a:rPr b="0" i="0" lang="iw-IL" sz="36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איכותיים Data Quality) )</a:t>
            </a:r>
            <a:endParaRPr b="0" sz="36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1" name="Google Shape;181;p8"/>
          <p:cNvGrpSpPr/>
          <p:nvPr/>
        </p:nvGrpSpPr>
        <p:grpSpPr>
          <a:xfrm>
            <a:off x="4337669" y="895244"/>
            <a:ext cx="3293344" cy="5067510"/>
            <a:chOff x="1472301" y="2470"/>
            <a:chExt cx="3293344" cy="5067510"/>
          </a:xfrm>
        </p:grpSpPr>
        <p:sp>
          <p:nvSpPr>
            <p:cNvPr id="182" name="Google Shape;182;p8"/>
            <p:cNvSpPr/>
            <p:nvPr/>
          </p:nvSpPr>
          <p:spPr>
            <a:xfrm rot="3683549">
              <a:off x="2517961" y="3582788"/>
              <a:ext cx="941851" cy="4187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568935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83" name="Google Shape;183;p8"/>
            <p:cNvSpPr/>
            <p:nvPr/>
          </p:nvSpPr>
          <p:spPr>
            <a:xfrm rot="1312830">
              <a:off x="3036530" y="2903265"/>
              <a:ext cx="672464" cy="4187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568935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84" name="Google Shape;184;p8"/>
            <p:cNvSpPr/>
            <p:nvPr/>
          </p:nvSpPr>
          <p:spPr>
            <a:xfrm rot="-1312830">
              <a:off x="3036530" y="2127306"/>
              <a:ext cx="672464" cy="4187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568935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85" name="Google Shape;185;p8"/>
            <p:cNvSpPr/>
            <p:nvPr/>
          </p:nvSpPr>
          <p:spPr>
            <a:xfrm rot="-3683549">
              <a:off x="2517961" y="1447783"/>
              <a:ext cx="941851" cy="41879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568935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86" name="Google Shape;186;p8"/>
            <p:cNvSpPr/>
            <p:nvPr/>
          </p:nvSpPr>
          <p:spPr>
            <a:xfrm>
              <a:off x="1472301" y="1601843"/>
              <a:ext cx="1868764" cy="1868764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2922173" y="2470"/>
              <a:ext cx="1121258" cy="1121258"/>
            </a:xfrm>
            <a:prstGeom prst="ellipse">
              <a:avLst/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8"/>
            <p:cNvSpPr txBox="1"/>
            <p:nvPr/>
          </p:nvSpPr>
          <p:spPr>
            <a:xfrm>
              <a:off x="3086377" y="166674"/>
              <a:ext cx="792850" cy="792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6350" spcFirstLastPara="1" rIns="6350" wrap="square" tIns="63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-IL" sz="1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נתונים שלמים ורלוונטיים - Data Integrity</a:t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3644387" y="1253382"/>
              <a:ext cx="1121258" cy="1121258"/>
            </a:xfrm>
            <a:prstGeom prst="ellipse">
              <a:avLst/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8"/>
            <p:cNvSpPr txBox="1"/>
            <p:nvPr/>
          </p:nvSpPr>
          <p:spPr>
            <a:xfrm>
              <a:off x="3808591" y="1417586"/>
              <a:ext cx="792850" cy="792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6350" spcFirstLastPara="1" rIns="6350" wrap="square" tIns="63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-IL" sz="1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בדיקת נכונות ומהימנות הנתונים בהתאמה לפעילות הארגונית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3644387" y="2697810"/>
              <a:ext cx="1121258" cy="1121258"/>
            </a:xfrm>
            <a:prstGeom prst="ellipse">
              <a:avLst/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8"/>
            <p:cNvSpPr txBox="1"/>
            <p:nvPr/>
          </p:nvSpPr>
          <p:spPr>
            <a:xfrm>
              <a:off x="3808591" y="2862014"/>
              <a:ext cx="792850" cy="792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6350" spcFirstLastPara="1" rIns="6350" wrap="square" tIns="63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-IL" sz="1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נתונים מונגשים ליישומים התפעוליים והאנליטיים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8"/>
            <p:cNvSpPr/>
            <p:nvPr/>
          </p:nvSpPr>
          <p:spPr>
            <a:xfrm>
              <a:off x="2922173" y="3948722"/>
              <a:ext cx="1121258" cy="1121258"/>
            </a:xfrm>
            <a:prstGeom prst="ellipse">
              <a:avLst/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8"/>
            <p:cNvSpPr txBox="1"/>
            <p:nvPr/>
          </p:nvSpPr>
          <p:spPr>
            <a:xfrm>
              <a:off x="3086377" y="4112926"/>
              <a:ext cx="792850" cy="792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6350" spcFirstLastPara="1" rIns="6350" wrap="square" tIns="63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iw-IL" sz="1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נתונים מונגשים לצוותי פיתוח, למנהלים ולעובדים בזמן ובמקום הנדרש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"/>
          <p:cNvSpPr txBox="1"/>
          <p:nvPr>
            <p:ph type="title"/>
          </p:nvPr>
        </p:nvSpPr>
        <p:spPr>
          <a:xfrm>
            <a:off x="2" y="213094"/>
            <a:ext cx="105113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Proxima Nova"/>
              <a:buNone/>
            </a:pPr>
            <a:r>
              <a:rPr b="0" i="0" lang="iw-IL" sz="4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אבטחת נתונים Data Security))</a:t>
            </a:r>
            <a:endParaRPr b="0" sz="40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0" name="Google Shape;200;p9"/>
          <p:cNvGrpSpPr/>
          <p:nvPr/>
        </p:nvGrpSpPr>
        <p:grpSpPr>
          <a:xfrm>
            <a:off x="4579004" y="1189283"/>
            <a:ext cx="3039047" cy="4675854"/>
            <a:chOff x="1670043" y="2072"/>
            <a:chExt cx="3039047" cy="4675854"/>
          </a:xfrm>
        </p:grpSpPr>
        <p:sp>
          <p:nvSpPr>
            <p:cNvPr id="201" name="Google Shape;201;p9"/>
            <p:cNvSpPr/>
            <p:nvPr/>
          </p:nvSpPr>
          <p:spPr>
            <a:xfrm rot="3681185">
              <a:off x="2633014" y="3306072"/>
              <a:ext cx="872323" cy="38583"/>
            </a:xfrm>
            <a:custGeom>
              <a:rect b="b" l="l" r="r" t="t"/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12700">
              <a:solidFill>
                <a:srgbClr val="CA970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02" name="Google Shape;202;p9"/>
            <p:cNvSpPr/>
            <p:nvPr/>
          </p:nvSpPr>
          <p:spPr>
            <a:xfrm rot="1311666">
              <a:off x="3111024" y="2678770"/>
              <a:ext cx="624651" cy="38583"/>
            </a:xfrm>
            <a:custGeom>
              <a:rect b="b" l="l" r="r" t="t"/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12700">
              <a:solidFill>
                <a:srgbClr val="CA970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03" name="Google Shape;203;p9"/>
            <p:cNvSpPr/>
            <p:nvPr/>
          </p:nvSpPr>
          <p:spPr>
            <a:xfrm rot="-1311666">
              <a:off x="3111024" y="1962645"/>
              <a:ext cx="624651" cy="38583"/>
            </a:xfrm>
            <a:custGeom>
              <a:rect b="b" l="l" r="r" t="t"/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12700">
              <a:solidFill>
                <a:srgbClr val="CA970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04" name="Google Shape;204;p9"/>
            <p:cNvSpPr/>
            <p:nvPr/>
          </p:nvSpPr>
          <p:spPr>
            <a:xfrm rot="-3681185">
              <a:off x="2633014" y="1335343"/>
              <a:ext cx="872323" cy="38583"/>
            </a:xfrm>
            <a:custGeom>
              <a:rect b="b" l="l" r="r" t="t"/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12700">
              <a:solidFill>
                <a:srgbClr val="CA9700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05" name="Google Shape;205;p9"/>
            <p:cNvSpPr/>
            <p:nvPr/>
          </p:nvSpPr>
          <p:spPr>
            <a:xfrm>
              <a:off x="1670043" y="1479152"/>
              <a:ext cx="1721694" cy="1721694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9"/>
            <p:cNvSpPr/>
            <p:nvPr/>
          </p:nvSpPr>
          <p:spPr>
            <a:xfrm>
              <a:off x="3009388" y="2072"/>
              <a:ext cx="1033016" cy="1033016"/>
            </a:xfrm>
            <a:prstGeom prst="ellipse">
              <a:avLst/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9"/>
            <p:cNvSpPr txBox="1"/>
            <p:nvPr/>
          </p:nvSpPr>
          <p:spPr>
            <a:xfrm>
              <a:off x="3160670" y="153354"/>
              <a:ext cx="730452" cy="7304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iw-IL" sz="11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שמירת פרטיות הנתונים Data Masking))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9"/>
            <p:cNvSpPr/>
            <p:nvPr/>
          </p:nvSpPr>
          <p:spPr>
            <a:xfrm>
              <a:off x="3676074" y="1156805"/>
              <a:ext cx="1033016" cy="1033016"/>
            </a:xfrm>
            <a:prstGeom prst="ellipse">
              <a:avLst/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9"/>
            <p:cNvSpPr txBox="1"/>
            <p:nvPr/>
          </p:nvSpPr>
          <p:spPr>
            <a:xfrm>
              <a:off x="3827356" y="1308087"/>
              <a:ext cx="730452" cy="7304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iw-IL" sz="11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מתן גישה לנתונים לגורמים המורשים בלבד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9"/>
            <p:cNvSpPr/>
            <p:nvPr/>
          </p:nvSpPr>
          <p:spPr>
            <a:xfrm>
              <a:off x="3676074" y="2490177"/>
              <a:ext cx="1033016" cy="1033016"/>
            </a:xfrm>
            <a:prstGeom prst="ellipse">
              <a:avLst/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9"/>
            <p:cNvSpPr txBox="1"/>
            <p:nvPr/>
          </p:nvSpPr>
          <p:spPr>
            <a:xfrm>
              <a:off x="3827356" y="2641459"/>
              <a:ext cx="730452" cy="7304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iw-IL" sz="11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מניעת גניבת נתונים, דלף נתונים ושימוש לא מורשה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9"/>
            <p:cNvSpPr/>
            <p:nvPr/>
          </p:nvSpPr>
          <p:spPr>
            <a:xfrm>
              <a:off x="3009388" y="3644910"/>
              <a:ext cx="1033016" cy="1033016"/>
            </a:xfrm>
            <a:prstGeom prst="ellipse">
              <a:avLst/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9"/>
            <p:cNvSpPr txBox="1"/>
            <p:nvPr/>
          </p:nvSpPr>
          <p:spPr>
            <a:xfrm>
              <a:off x="3160670" y="3796192"/>
              <a:ext cx="730452" cy="7304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iw-IL" sz="11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גיבוש נהלים וסטנדרטים מחייבים לניהול הנתונים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0"/>
          <p:cNvSpPr txBox="1"/>
          <p:nvPr>
            <p:ph type="title"/>
          </p:nvPr>
        </p:nvSpPr>
        <p:spPr>
          <a:xfrm>
            <a:off x="1" y="213094"/>
            <a:ext cx="9964395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תרגול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0"/>
          <p:cNvSpPr txBox="1"/>
          <p:nvPr>
            <p:ph idx="1" type="body"/>
          </p:nvPr>
        </p:nvSpPr>
        <p:spPr>
          <a:xfrm>
            <a:off x="515274" y="1195757"/>
            <a:ext cx="8031962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מה, לדעתכם, צריך ארגון הרוצה להגיע למשילות נתונים ברמה גבוהה לעשות?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בתשובתכם היעזרו בנושאים הבאים: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1" algn="r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נושאי הדרכה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1" algn="r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קביעת סטנדרטים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1" algn="r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מינוי בעלי תפקידים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1" algn="r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רכישת טכנולוגיות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1" algn="r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תגמולים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2020-09-20T09:45:35Z</dcterms:created>
  <dc:creator>Ron Hasgall</dc:creator>
</cp:coreProperties>
</file>