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12192000" cy="6858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Varela Round" panose="020B0604020202020204" charset="-79"/>
      <p:regular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1">
          <p15:clr>
            <a:srgbClr val="A4A3A4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7" roundtripDataSignature="AMtx7mgnh0CfPTkeec3XVlriWrwNhM1E8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80" y="66"/>
      </p:cViewPr>
      <p:guideLst>
        <p:guide orient="horz" pos="2160"/>
        <p:guide pos="384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customschemas.google.com/relationships/presentationmetadata" Target="meta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1588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iw-I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1" name="Google Shape;7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723b253401_2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8" name="Google Shape;168;g723b253401_2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9" name="Google Shape;169;g723b253401_2_20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iw-IL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723b253401_2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9" name="Google Shape;179;g723b253401_2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0" name="Google Shape;180;g723b253401_2_11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iw-IL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723b253401_2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0" name="Google Shape;190;g723b253401_2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91" name="Google Shape;191;g723b253401_2_28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iw-IL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723b253401_2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1" name="Google Shape;201;g723b253401_2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2" name="Google Shape;202;g723b253401_2_37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iw-IL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723b253401_2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2" name="Google Shape;212;g723b253401_2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3" name="Google Shape;213;g723b253401_2_45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iw-IL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723b253401_2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3" name="Google Shape;223;g723b253401_2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4" name="Google Shape;224;g723b253401_2_53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iw-IL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723b253401_2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4" name="Google Shape;234;g723b253401_2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5" name="Google Shape;235;g723b253401_2_61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iw-IL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9" name="Google Shape;7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5" name="Google Shape;8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723b253401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1" name="Google Shape;91;g723b253401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2" name="Google Shape;92;g723b253401_0_8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iw-IL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723b253401_2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7" name="Google Shape;157;g723b253401_2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8" name="Google Shape;158;g723b253401_2_3:notes"/>
          <p:cNvSpPr txBox="1">
            <a:spLocks noGrp="1"/>
          </p:cNvSpPr>
          <p:nvPr>
            <p:ph type="sldNum" idx="12"/>
          </p:nvPr>
        </p:nvSpPr>
        <p:spPr>
          <a:xfrm>
            <a:off x="1588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iw-IL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השיעור שכבה ושם המורה">
  <p:cSld name="השיעור שכבה ושם המורה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7"/>
          <p:cNvSpPr/>
          <p:nvPr/>
        </p:nvSpPr>
        <p:spPr>
          <a:xfrm>
            <a:off x="212943" y="1396870"/>
            <a:ext cx="13177381" cy="2978963"/>
          </a:xfrm>
          <a:prstGeom prst="roundRect">
            <a:avLst>
              <a:gd name="adj" fmla="val 50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w-IL" sz="1800" b="0" i="0" u="none" strike="noStrike" cap="none">
                <a:solidFill>
                  <a:schemeClr val="lt1"/>
                </a:solidFill>
                <a:latin typeface="Varela Round"/>
                <a:ea typeface="Varela Round"/>
                <a:cs typeface="Varela Round"/>
                <a:sym typeface="Varela Round"/>
              </a:rPr>
              <a:t>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17"/>
          <p:cNvSpPr txBox="1">
            <a:spLocks noGrp="1"/>
          </p:cNvSpPr>
          <p:nvPr>
            <p:ph type="ctrTitle"/>
          </p:nvPr>
        </p:nvSpPr>
        <p:spPr>
          <a:xfrm>
            <a:off x="1" y="1640910"/>
            <a:ext cx="12192000" cy="12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1"/>
              <a:buFont typeface="Varela Round"/>
              <a:buNone/>
              <a:defRPr sz="6601" b="1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7"/>
          <p:cNvSpPr/>
          <p:nvPr/>
        </p:nvSpPr>
        <p:spPr>
          <a:xfrm>
            <a:off x="7329949" y="6155858"/>
            <a:ext cx="5333866" cy="5576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6" name="Google Shape;26;p17"/>
          <p:cNvSpPr/>
          <p:nvPr/>
        </p:nvSpPr>
        <p:spPr>
          <a:xfrm>
            <a:off x="9501144" y="5870968"/>
            <a:ext cx="3049656" cy="205899"/>
          </a:xfrm>
          <a:prstGeom prst="roundRect">
            <a:avLst>
              <a:gd name="adj" fmla="val 50000"/>
            </a:avLst>
          </a:prstGeom>
          <a:solidFill>
            <a:srgbClr val="BDE68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7" name="Google Shape;27;p17"/>
          <p:cNvSpPr/>
          <p:nvPr/>
        </p:nvSpPr>
        <p:spPr>
          <a:xfrm>
            <a:off x="-501113" y="163632"/>
            <a:ext cx="1428110" cy="322428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28" name="Google Shape;28;p17"/>
          <p:cNvSpPr txBox="1">
            <a:spLocks noGrp="1"/>
          </p:cNvSpPr>
          <p:nvPr>
            <p:ph type="subTitle" idx="1"/>
          </p:nvPr>
        </p:nvSpPr>
        <p:spPr>
          <a:xfrm>
            <a:off x="1" y="2895892"/>
            <a:ext cx="12192000" cy="7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spAutoFit/>
          </a:bodyPr>
          <a:lstStyle>
            <a:lvl1pPr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None/>
              <a:defRPr sz="40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ct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2pPr>
            <a:lvl3pPr lvl="2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3pPr>
            <a:lvl4pPr lvl="3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4pPr>
            <a:lvl5pPr lvl="4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5pPr>
            <a:lvl6pPr lvl="5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6pPr>
            <a:lvl7pPr lvl="6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7pPr>
            <a:lvl8pPr lvl="7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8pPr>
            <a:lvl9pPr lvl="8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9pPr>
          </a:lstStyle>
          <a:p>
            <a:endParaRPr/>
          </a:p>
        </p:txBody>
      </p:sp>
      <p:sp>
        <p:nvSpPr>
          <p:cNvPr id="29" name="Google Shape;29;p17"/>
          <p:cNvSpPr txBox="1">
            <a:spLocks noGrp="1"/>
          </p:cNvSpPr>
          <p:nvPr>
            <p:ph type="body" idx="2"/>
          </p:nvPr>
        </p:nvSpPr>
        <p:spPr>
          <a:xfrm>
            <a:off x="0" y="3734824"/>
            <a:ext cx="12191999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  <a:defRPr sz="32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228600" algn="ct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  <a:defRPr sz="32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81000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lvl="3" indent="-355600" algn="r" rtl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–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lvl="4" indent="-355600" algn="r" rtl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»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lvl="5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17"/>
          <p:cNvSpPr/>
          <p:nvPr/>
        </p:nvSpPr>
        <p:spPr>
          <a:xfrm>
            <a:off x="10059465" y="87232"/>
            <a:ext cx="2768857" cy="451249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 כותרות ותוכן">
  <p:cSld name="2 כותרות ותוכן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8"/>
          <p:cNvSpPr txBox="1">
            <a:spLocks noGrp="1"/>
          </p:cNvSpPr>
          <p:nvPr>
            <p:ph type="title"/>
          </p:nvPr>
        </p:nvSpPr>
        <p:spPr>
          <a:xfrm>
            <a:off x="2549769" y="213094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  <a:defRPr sz="4400" b="1" i="0" u="none" strike="noStrike" cap="none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8"/>
          <p:cNvSpPr txBox="1">
            <a:spLocks noGrp="1"/>
          </p:cNvSpPr>
          <p:nvPr>
            <p:ph type="body" idx="1"/>
          </p:nvPr>
        </p:nvSpPr>
        <p:spPr>
          <a:xfrm>
            <a:off x="515275" y="1185681"/>
            <a:ext cx="8306992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lvl="0" indent="-228600" algn="r" rtl="1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  <a:defRPr sz="2800" b="1">
                <a:solidFill>
                  <a:srgbClr val="12B4BC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228600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4" name="Google Shape;34;p18"/>
          <p:cNvSpPr txBox="1">
            <a:spLocks noGrp="1"/>
          </p:cNvSpPr>
          <p:nvPr>
            <p:ph type="body" idx="2"/>
          </p:nvPr>
        </p:nvSpPr>
        <p:spPr>
          <a:xfrm>
            <a:off x="515273" y="1725682"/>
            <a:ext cx="8031963" cy="4152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81000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–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42900" algn="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r" rtl="1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35" name="Google Shape;35;p18"/>
          <p:cNvSpPr/>
          <p:nvPr/>
        </p:nvSpPr>
        <p:spPr>
          <a:xfrm>
            <a:off x="9664804" y="5699022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6" name="Google Shape;36;p18"/>
          <p:cNvSpPr/>
          <p:nvPr/>
        </p:nvSpPr>
        <p:spPr>
          <a:xfrm>
            <a:off x="-260562" y="181684"/>
            <a:ext cx="2598822" cy="21681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7" name="Google Shape;37;p18"/>
          <p:cNvSpPr/>
          <p:nvPr/>
        </p:nvSpPr>
        <p:spPr>
          <a:xfrm>
            <a:off x="-488825" y="468418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38" name="Google Shape;38;p18"/>
          <p:cNvSpPr/>
          <p:nvPr/>
        </p:nvSpPr>
        <p:spPr>
          <a:xfrm>
            <a:off x="9010091" y="6104087"/>
            <a:ext cx="3755593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פרק חדש">
  <p:cSld name="פרק חדש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9"/>
          <p:cNvSpPr/>
          <p:nvPr/>
        </p:nvSpPr>
        <p:spPr>
          <a:xfrm>
            <a:off x="212943" y="1396870"/>
            <a:ext cx="13177381" cy="2978963"/>
          </a:xfrm>
          <a:prstGeom prst="roundRect">
            <a:avLst>
              <a:gd name="adj" fmla="val 50000"/>
            </a:avLst>
          </a:prstGeom>
          <a:solidFill>
            <a:srgbClr val="D8D8D8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w-IL" sz="1800" b="0" i="0" u="none" strike="noStrike" cap="none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rPr>
              <a:t>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19"/>
          <p:cNvSpPr txBox="1">
            <a:spLocks noGrp="1"/>
          </p:cNvSpPr>
          <p:nvPr>
            <p:ph type="ctrTitle"/>
          </p:nvPr>
        </p:nvSpPr>
        <p:spPr>
          <a:xfrm>
            <a:off x="1" y="1666940"/>
            <a:ext cx="12192000" cy="12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6601"/>
              <a:buFont typeface="Varela Round"/>
              <a:buNone/>
              <a:defRPr sz="6601" b="1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9"/>
          <p:cNvSpPr txBox="1">
            <a:spLocks noGrp="1"/>
          </p:cNvSpPr>
          <p:nvPr>
            <p:ph type="subTitle" idx="1"/>
          </p:nvPr>
        </p:nvSpPr>
        <p:spPr>
          <a:xfrm>
            <a:off x="1" y="2918493"/>
            <a:ext cx="12192000" cy="642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spAutoFit/>
          </a:bodyPr>
          <a:lstStyle>
            <a:lvl1pPr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2800"/>
              <a:buNone/>
              <a:defRPr sz="3200" b="1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ctr" rtl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2pPr>
            <a:lvl3pPr lvl="2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3pPr>
            <a:lvl4pPr lvl="3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4pPr>
            <a:lvl5pPr lvl="4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5pPr>
            <a:lvl6pPr lvl="5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6pPr>
            <a:lvl7pPr lvl="6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7pPr>
            <a:lvl8pPr lvl="7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8pPr>
            <a:lvl9pPr lvl="8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3700"/>
            </a:lvl9pPr>
          </a:lstStyle>
          <a:p>
            <a:endParaRPr/>
          </a:p>
        </p:txBody>
      </p:sp>
      <p:sp>
        <p:nvSpPr>
          <p:cNvPr id="43" name="Google Shape;43;p19"/>
          <p:cNvSpPr/>
          <p:nvPr/>
        </p:nvSpPr>
        <p:spPr>
          <a:xfrm>
            <a:off x="9664804" y="5699022"/>
            <a:ext cx="476681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44" name="Google Shape;44;p19"/>
          <p:cNvSpPr/>
          <p:nvPr/>
        </p:nvSpPr>
        <p:spPr>
          <a:xfrm>
            <a:off x="-260562" y="181684"/>
            <a:ext cx="2598822" cy="216817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45" name="Google Shape;45;p19"/>
          <p:cNvSpPr/>
          <p:nvPr/>
        </p:nvSpPr>
        <p:spPr>
          <a:xfrm>
            <a:off x="-488825" y="468418"/>
            <a:ext cx="2969302" cy="369516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46" name="Google Shape;46;p19"/>
          <p:cNvSpPr/>
          <p:nvPr/>
        </p:nvSpPr>
        <p:spPr>
          <a:xfrm>
            <a:off x="9010091" y="6104087"/>
            <a:ext cx="3755593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תוכן" type="obj">
  <p:cSld name="OBJEC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6"/>
          <p:cNvSpPr txBox="1">
            <a:spLocks noGrp="1"/>
          </p:cNvSpPr>
          <p:nvPr>
            <p:ph type="title"/>
          </p:nvPr>
        </p:nvSpPr>
        <p:spPr>
          <a:xfrm>
            <a:off x="1" y="213094"/>
            <a:ext cx="12191999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36000" bIns="0" anchor="ctr" anchorCtr="0">
            <a:noAutofit/>
          </a:bodyPr>
          <a:lstStyle>
            <a:lvl1pPr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  <a:defRPr sz="4400" b="1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6"/>
          <p:cNvSpPr txBox="1">
            <a:spLocks noGrp="1"/>
          </p:cNvSpPr>
          <p:nvPr>
            <p:ph type="body" idx="1"/>
          </p:nvPr>
        </p:nvSpPr>
        <p:spPr>
          <a:xfrm>
            <a:off x="515274" y="1195757"/>
            <a:ext cx="8031962" cy="4611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81000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–"/>
              <a:defRPr sz="2400"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81000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2060"/>
              </a:buClr>
              <a:buSzPts val="2400"/>
              <a:buChar char="•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lvl="3" indent="-355600" algn="r" rtl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–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lvl="4" indent="-355600" algn="r" rtl="1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rgbClr val="002060"/>
              </a:buClr>
              <a:buSzPts val="2000"/>
              <a:buChar char="»"/>
              <a:defRPr>
                <a:solidFill>
                  <a:srgbClr val="002060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lvl="5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6"/>
          <p:cNvSpPr/>
          <p:nvPr/>
        </p:nvSpPr>
        <p:spPr>
          <a:xfrm>
            <a:off x="1" y="5878199"/>
            <a:ext cx="4766191" cy="357667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1" name="Google Shape;51;p26"/>
          <p:cNvSpPr/>
          <p:nvPr/>
        </p:nvSpPr>
        <p:spPr>
          <a:xfrm>
            <a:off x="8667715" y="-110812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52" name="Google Shape;52;p26"/>
          <p:cNvSpPr/>
          <p:nvPr/>
        </p:nvSpPr>
        <p:spPr>
          <a:xfrm>
            <a:off x="0" y="6306749"/>
            <a:ext cx="7724431" cy="67454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טקסט גדול-X2">
  <p:cSld name="5_טקסט גדול-X2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7"/>
          <p:cNvSpPr txBox="1">
            <a:spLocks noGrp="1"/>
          </p:cNvSpPr>
          <p:nvPr>
            <p:ph type="ctrTitle"/>
          </p:nvPr>
        </p:nvSpPr>
        <p:spPr>
          <a:xfrm>
            <a:off x="234416" y="1312990"/>
            <a:ext cx="7910518" cy="52244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2800"/>
              <a:buFont typeface="Varela Round"/>
              <a:buNone/>
              <a:defRPr sz="2800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7"/>
          <p:cNvSpPr/>
          <p:nvPr/>
        </p:nvSpPr>
        <p:spPr>
          <a:xfrm>
            <a:off x="-910416" y="6189198"/>
            <a:ext cx="3068595" cy="118918"/>
          </a:xfrm>
          <a:prstGeom prst="roundRect">
            <a:avLst>
              <a:gd name="adj" fmla="val 50000"/>
            </a:avLst>
          </a:prstGeom>
          <a:solidFill>
            <a:srgbClr val="6CF0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61" name="Google Shape;61;p27"/>
          <p:cNvSpPr/>
          <p:nvPr/>
        </p:nvSpPr>
        <p:spPr>
          <a:xfrm>
            <a:off x="10082352" y="81722"/>
            <a:ext cx="5300119" cy="2216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62" name="Google Shape;62;p27"/>
          <p:cNvSpPr/>
          <p:nvPr/>
        </p:nvSpPr>
        <p:spPr>
          <a:xfrm>
            <a:off x="-2155687" y="6347804"/>
            <a:ext cx="5559136" cy="470511"/>
          </a:xfrm>
          <a:prstGeom prst="roundRect">
            <a:avLst>
              <a:gd name="adj" fmla="val 50000"/>
            </a:avLst>
          </a:prstGeom>
          <a:solidFill>
            <a:srgbClr val="192A7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Varela Round"/>
              <a:ea typeface="Varela Round"/>
              <a:cs typeface="Varela Round"/>
              <a:sym typeface="Varela Round"/>
            </a:endParaRPr>
          </a:p>
        </p:txBody>
      </p:sp>
      <p:sp>
        <p:nvSpPr>
          <p:cNvPr id="63" name="Google Shape;63;p27"/>
          <p:cNvSpPr txBox="1">
            <a:spLocks noGrp="1"/>
          </p:cNvSpPr>
          <p:nvPr>
            <p:ph type="body" idx="1"/>
          </p:nvPr>
        </p:nvSpPr>
        <p:spPr>
          <a:xfrm>
            <a:off x="0" y="192531"/>
            <a:ext cx="12192000" cy="1009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 rtl="1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rgbClr val="192A72"/>
              </a:buClr>
              <a:buSzPts val="4800"/>
              <a:buNone/>
              <a:defRPr sz="4800" b="1">
                <a:solidFill>
                  <a:srgbClr val="192A72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5"/>
          <p:cNvSpPr txBox="1"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Varela Round"/>
              <a:buNone/>
              <a:defRPr sz="4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5"/>
          <p:cNvSpPr txBox="1"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r" rtl="1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marR="0" lvl="1" indent="-406400" algn="r" rtl="1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marR="0" lvl="2" indent="-381000" algn="r" rtl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marR="0" lvl="3" indent="-355600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marR="0" lvl="4" indent="-355600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marR="0" lvl="5" indent="-355600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marR="0" lvl="6" indent="-355600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marR="0" lvl="7" indent="-355600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marR="0" lvl="8" indent="-355600" algn="r" rtl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  <p:sp>
        <p:nvSpPr>
          <p:cNvPr id="12" name="Google Shape;12;p15"/>
          <p:cNvSpPr txBox="1">
            <a:spLocks noGrp="1"/>
          </p:cNvSpPr>
          <p:nvPr>
            <p:ph type="dt" idx="10"/>
          </p:nvPr>
        </p:nvSpPr>
        <p:spPr>
          <a:xfrm>
            <a:off x="8737601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R="0"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R="0"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R="0"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R="0"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R="0"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R="0"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R="0"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R="0"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  <p:sp>
        <p:nvSpPr>
          <p:cNvPr id="13" name="Google Shape;13;p15"/>
          <p:cNvSpPr txBox="1">
            <a:spLocks noGrp="1"/>
          </p:cNvSpPr>
          <p:nvPr>
            <p:ph type="ft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R="0" lvl="1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R="0" lvl="2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R="0" lvl="3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R="0" lvl="4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R="0" lvl="5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R="0" lvl="6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R="0" lvl="7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R="0" lvl="8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  <p:sp>
        <p:nvSpPr>
          <p:cNvPr id="14" name="Google Shape;14;p15"/>
          <p:cNvSpPr txBox="1">
            <a:spLocks noGrp="1"/>
          </p:cNvSpPr>
          <p:nvPr>
            <p:ph type="sldNum" idx="12"/>
          </p:nvPr>
        </p:nvSpPr>
        <p:spPr>
          <a:xfrm>
            <a:off x="609601" y="6356352"/>
            <a:ext cx="284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0" marR="0" lvl="1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0" marR="0" lvl="2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0" marR="0" lvl="3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0" marR="0" lvl="4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0" marR="0" lvl="5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0" marR="0" lvl="6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0" marR="0" lvl="7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0" marR="0" lvl="8" indent="0" algn="l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A9C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pPr marL="0" lvl="0" indent="0" algn="l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5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"/>
          <p:cNvSpPr txBox="1"/>
          <p:nvPr/>
        </p:nvSpPr>
        <p:spPr>
          <a:xfrm>
            <a:off x="1629534" y="2695671"/>
            <a:ext cx="9208400" cy="1924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609600" marR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i="0" u="none" strike="noStrike" cap="none">
              <a:solidFill>
                <a:schemeClr val="dk1"/>
              </a:solidFill>
            </a:endParaRPr>
          </a:p>
        </p:txBody>
      </p:sp>
      <p:sp>
        <p:nvSpPr>
          <p:cNvPr id="74" name="Google Shape;74;p2"/>
          <p:cNvSpPr txBox="1">
            <a:spLocks noGrp="1"/>
          </p:cNvSpPr>
          <p:nvPr>
            <p:ph type="ctrTitle"/>
          </p:nvPr>
        </p:nvSpPr>
        <p:spPr>
          <a:xfrm>
            <a:off x="0" y="1543333"/>
            <a:ext cx="12192000" cy="126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SzPts val="6600"/>
            </a:pPr>
            <a:r>
              <a:rPr lang="iw-IL" sz="7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מעגל הנתונים</a:t>
            </a:r>
            <a:r>
              <a:rPr lang="en-US" sz="7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- </a:t>
            </a:r>
            <a:r>
              <a:rPr lang="ar-SA" sz="72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دائرة البيانات</a:t>
            </a:r>
            <a:endParaRPr sz="115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2"/>
          <p:cNvSpPr txBox="1">
            <a:spLocks noGrp="1"/>
          </p:cNvSpPr>
          <p:nvPr>
            <p:ph type="subTitle" idx="1"/>
          </p:nvPr>
        </p:nvSpPr>
        <p:spPr>
          <a:xfrm>
            <a:off x="1" y="2803497"/>
            <a:ext cx="12192000" cy="7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spAutoFit/>
          </a:bodyPr>
          <a:lstStyle/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ניתוח ואיתור מידע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2"/>
          <p:cNvSpPr txBox="1">
            <a:spLocks noGrp="1"/>
          </p:cNvSpPr>
          <p:nvPr>
            <p:ph type="body" idx="2"/>
          </p:nvPr>
        </p:nvSpPr>
        <p:spPr>
          <a:xfrm>
            <a:off x="1" y="3634089"/>
            <a:ext cx="12192000" cy="72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מורה: לזלי סלומון</a:t>
            </a:r>
            <a:endParaRPr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800"/>
              <a:buFont typeface="Arial"/>
              <a:buNone/>
            </a:pPr>
            <a:r>
              <a:rPr lang="iw-IL">
                <a:latin typeface="Arial"/>
                <a:ea typeface="Arial"/>
                <a:cs typeface="Arial"/>
                <a:sym typeface="Arial"/>
              </a:rPr>
              <a:t>עריכה: רונית נחמיה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g723b253401_2_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43195" y="1707315"/>
            <a:ext cx="3651376" cy="1808163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g723b253401_2_20"/>
          <p:cNvSpPr txBox="1">
            <a:spLocks noGrp="1"/>
          </p:cNvSpPr>
          <p:nvPr>
            <p:ph type="title"/>
          </p:nvPr>
        </p:nvSpPr>
        <p:spPr>
          <a:xfrm>
            <a:off x="3495965" y="109902"/>
            <a:ext cx="6754251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ar-SA" dirty="0">
                <a:solidFill>
                  <a:srgbClr val="12B4BC"/>
                </a:solidFill>
                <a:latin typeface="Arial"/>
                <a:ea typeface="Arial"/>
                <a:cs typeface="Arial"/>
                <a:sym typeface="Arial"/>
              </a:rPr>
              <a:t>استرجاع البيانات وتخزينها</a:t>
            </a:r>
            <a:endParaRPr dirty="0">
              <a:solidFill>
                <a:srgbClr val="12B4B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g723b253401_2_20"/>
          <p:cNvSpPr txBox="1">
            <a:spLocks noGrp="1"/>
          </p:cNvSpPr>
          <p:nvPr>
            <p:ph type="body" idx="1"/>
          </p:nvPr>
        </p:nvSpPr>
        <p:spPr>
          <a:xfrm>
            <a:off x="2806676" y="690612"/>
            <a:ext cx="83070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</a:pPr>
            <a:r>
              <a:rPr lang="iw-IL" sz="2400">
                <a:latin typeface="Arial"/>
                <a:ea typeface="Arial"/>
                <a:cs typeface="Arial"/>
                <a:sym typeface="Arial"/>
              </a:rPr>
              <a:t>Data Collection &amp; Storing</a:t>
            </a: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g723b253401_2_20"/>
          <p:cNvSpPr txBox="1">
            <a:spLocks noGrp="1"/>
          </p:cNvSpPr>
          <p:nvPr>
            <p:ph type="body" idx="2"/>
          </p:nvPr>
        </p:nvSpPr>
        <p:spPr>
          <a:xfrm>
            <a:off x="279053" y="1565799"/>
            <a:ext cx="8031900" cy="41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r" rtl="1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SzPts val="2400"/>
              <a:buChar char="•"/>
            </a:pPr>
            <a:r>
              <a:rPr lang="ar-SA" b="1" dirty="0">
                <a:latin typeface="Arial"/>
                <a:ea typeface="Arial"/>
                <a:cs typeface="Arial"/>
                <a:sym typeface="Arial"/>
              </a:rPr>
              <a:t>جمع البيانات ذات الصلة من المصادر المختلفة</a:t>
            </a:r>
          </a:p>
          <a:p>
            <a:pPr marL="342900" lvl="0" indent="-342900" algn="r" rtl="1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SzPts val="2400"/>
              <a:buChar char="•"/>
            </a:pPr>
            <a:r>
              <a:rPr lang="ar-SA" b="1" dirty="0">
                <a:latin typeface="Arial"/>
                <a:ea typeface="Arial"/>
                <a:cs typeface="Arial"/>
                <a:sym typeface="Arial"/>
              </a:rPr>
              <a:t>تخزينها في قواعد بيانات يمكن الوصول إليها</a:t>
            </a:r>
            <a:endParaRPr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r" rtl="1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</a:pPr>
            <a:endParaRPr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g723b253401_2_20"/>
          <p:cNvSpPr/>
          <p:nvPr/>
        </p:nvSpPr>
        <p:spPr>
          <a:xfrm>
            <a:off x="4463983" y="3208783"/>
            <a:ext cx="3679212" cy="2677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6200" lvl="0" algn="r">
              <a:lnSpc>
                <a:spcPct val="150000"/>
              </a:lnSpc>
            </a:pPr>
            <a:r>
              <a:rPr lang="ar-SA" sz="2800" b="1" dirty="0">
                <a:solidFill>
                  <a:srgbClr val="92D050"/>
                </a:solidFill>
              </a:rPr>
              <a:t>تطابق التاريخ المطلوب</a:t>
            </a:r>
          </a:p>
          <a:p>
            <a:pPr marL="76200" lvl="0" algn="r">
              <a:lnSpc>
                <a:spcPct val="150000"/>
              </a:lnSpc>
            </a:pPr>
            <a:r>
              <a:rPr lang="ar-SA" sz="2800" b="1" dirty="0">
                <a:solidFill>
                  <a:srgbClr val="92D050"/>
                </a:solidFill>
              </a:rPr>
              <a:t>أوقات الرحلات مريحة</a:t>
            </a:r>
          </a:p>
          <a:p>
            <a:pPr marL="76200" lvl="0" algn="r">
              <a:lnSpc>
                <a:spcPct val="150000"/>
              </a:lnSpc>
            </a:pPr>
            <a:r>
              <a:rPr lang="ar-SA" sz="2800" b="1" dirty="0">
                <a:solidFill>
                  <a:srgbClr val="92D050"/>
                </a:solidFill>
              </a:rPr>
              <a:t>موقع الفندق</a:t>
            </a:r>
          </a:p>
          <a:p>
            <a:pPr marL="76200" lvl="0" algn="r">
              <a:lnSpc>
                <a:spcPct val="150000"/>
              </a:lnSpc>
            </a:pPr>
            <a:r>
              <a:rPr lang="ar-SA" sz="2800" b="1" dirty="0">
                <a:solidFill>
                  <a:srgbClr val="92D050"/>
                </a:solidFill>
              </a:rPr>
              <a:t>جودة الفندق</a:t>
            </a:r>
            <a:endParaRPr dirty="0"/>
          </a:p>
        </p:txBody>
      </p:sp>
      <p:sp>
        <p:nvSpPr>
          <p:cNvPr id="176" name="Google Shape;176;g723b253401_2_20"/>
          <p:cNvSpPr/>
          <p:nvPr/>
        </p:nvSpPr>
        <p:spPr>
          <a:xfrm>
            <a:off x="10228445" y="2296777"/>
            <a:ext cx="1507454" cy="395718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6A973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200" i="0" u="none" strike="noStrike" cap="none" dirty="0">
                <a:solidFill>
                  <a:schemeClr val="lt1"/>
                </a:solidFill>
              </a:rPr>
              <a:t>استرجاع البيانات وتخزينها</a:t>
            </a:r>
            <a:endParaRPr sz="1200" i="0" u="none" strike="noStrike" cap="none" dirty="0"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g723b253401_2_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00215" y="1681280"/>
            <a:ext cx="3651376" cy="1808163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g723b253401_2_11"/>
          <p:cNvSpPr txBox="1">
            <a:spLocks noGrp="1"/>
          </p:cNvSpPr>
          <p:nvPr>
            <p:ph type="title"/>
          </p:nvPr>
        </p:nvSpPr>
        <p:spPr>
          <a:xfrm>
            <a:off x="2348156" y="-23092"/>
            <a:ext cx="7528681" cy="1097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ar-SA" dirty="0">
                <a:solidFill>
                  <a:srgbClr val="12B4BC"/>
                </a:solidFill>
                <a:latin typeface="Arial"/>
                <a:ea typeface="Arial"/>
                <a:cs typeface="Arial"/>
                <a:sym typeface="Arial"/>
              </a:rPr>
              <a:t>تكامل البيانات</a:t>
            </a:r>
            <a:endParaRPr dirty="0">
              <a:solidFill>
                <a:srgbClr val="12B4B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g723b253401_2_11"/>
          <p:cNvSpPr txBox="1">
            <a:spLocks noGrp="1"/>
          </p:cNvSpPr>
          <p:nvPr>
            <p:ph type="body" idx="1"/>
          </p:nvPr>
        </p:nvSpPr>
        <p:spPr>
          <a:xfrm>
            <a:off x="2846244" y="632003"/>
            <a:ext cx="6532503" cy="710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</a:pPr>
            <a:r>
              <a:rPr lang="iw-IL" sz="2400">
                <a:latin typeface="Arial"/>
                <a:ea typeface="Arial"/>
                <a:cs typeface="Arial"/>
                <a:sym typeface="Arial"/>
              </a:rPr>
              <a:t>Data Integration</a:t>
            </a: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g723b253401_2_11"/>
          <p:cNvSpPr txBox="1">
            <a:spLocks noGrp="1"/>
          </p:cNvSpPr>
          <p:nvPr>
            <p:ph type="body" idx="2"/>
          </p:nvPr>
        </p:nvSpPr>
        <p:spPr>
          <a:xfrm>
            <a:off x="298831" y="1390618"/>
            <a:ext cx="8031900" cy="32093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r" rtl="1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SzPts val="2400"/>
              <a:buChar char="•"/>
            </a:pPr>
            <a:r>
              <a:rPr lang="iw-IL" dirty="0">
                <a:latin typeface="Arial"/>
                <a:ea typeface="Arial"/>
                <a:cs typeface="Arial"/>
                <a:sym typeface="Arial"/>
              </a:rPr>
              <a:t>ניפוי נתונים שגויים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r" rtl="1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SzPts val="2400"/>
              <a:buChar char="•"/>
            </a:pPr>
            <a:r>
              <a:rPr lang="iw-IL" dirty="0">
                <a:latin typeface="Arial"/>
                <a:ea typeface="Arial"/>
                <a:cs typeface="Arial"/>
                <a:sym typeface="Arial"/>
              </a:rPr>
              <a:t>מיון נתונים לפי הרלוונטיות שלהם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r" rtl="1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SzPts val="2400"/>
              <a:buChar char="•"/>
            </a:pPr>
            <a:r>
              <a:rPr lang="iw-IL" dirty="0">
                <a:latin typeface="Arial"/>
                <a:ea typeface="Arial"/>
                <a:cs typeface="Arial"/>
                <a:sym typeface="Arial"/>
              </a:rPr>
              <a:t>יצירת גיבוי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r" rtl="1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SzPts val="2400"/>
              <a:buChar char="•"/>
            </a:pPr>
            <a:r>
              <a:rPr lang="iw-IL" dirty="0">
                <a:latin typeface="Arial"/>
                <a:ea typeface="Arial"/>
                <a:cs typeface="Arial"/>
                <a:sym typeface="Arial"/>
              </a:rPr>
              <a:t>אינטגרציה בין נתונים ממקורות שונים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342900" lvl="0" indent="-190500" algn="r" rtl="1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</a:pPr>
            <a:endParaRPr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r" rtl="1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</a:pPr>
            <a:endParaRPr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g723b253401_2_11"/>
          <p:cNvSpPr/>
          <p:nvPr/>
        </p:nvSpPr>
        <p:spPr>
          <a:xfrm>
            <a:off x="2351783" y="4178222"/>
            <a:ext cx="5892975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r" rtl="1">
              <a:lnSpc>
                <a:spcPct val="150000"/>
              </a:lnSpc>
              <a:buSzPts val="2800"/>
            </a:pPr>
            <a:r>
              <a:rPr lang="ar-SA" sz="2800" b="1" dirty="0">
                <a:solidFill>
                  <a:srgbClr val="92D050"/>
                </a:solidFill>
              </a:rPr>
              <a:t>قم بفرز وتنظيم البيانات لمعرفة المزايا والعيوب فيما يتعلق بسعر الحزمة</a:t>
            </a:r>
            <a:endParaRPr sz="2800" b="1" i="0" u="none" strike="noStrike" cap="none" dirty="0">
              <a:solidFill>
                <a:srgbClr val="92D050"/>
              </a:solidFill>
            </a:endParaRPr>
          </a:p>
        </p:txBody>
      </p:sp>
      <p:sp>
        <p:nvSpPr>
          <p:cNvPr id="187" name="Google Shape;187;g723b253401_2_11"/>
          <p:cNvSpPr/>
          <p:nvPr/>
        </p:nvSpPr>
        <p:spPr>
          <a:xfrm>
            <a:off x="10076146" y="2585362"/>
            <a:ext cx="1535646" cy="536528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6A973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200" i="0" u="none" strike="noStrike" cap="none" dirty="0">
                <a:solidFill>
                  <a:schemeClr val="lt1"/>
                </a:solidFill>
              </a:rPr>
              <a:t>تكامل البيانات</a:t>
            </a:r>
            <a:endParaRPr sz="1200" i="0" u="none" strike="noStrike" cap="none" dirty="0">
              <a:solidFill>
                <a:schemeClr val="lt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A69B5BE-403F-4ED0-8AAF-7B1B4FB0924F}"/>
              </a:ext>
            </a:extLst>
          </p:cNvPr>
          <p:cNvSpPr txBox="1"/>
          <p:nvPr/>
        </p:nvSpPr>
        <p:spPr>
          <a:xfrm>
            <a:off x="2633246" y="1578547"/>
            <a:ext cx="29170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800" b="1" dirty="0"/>
              <a:t>تصحيح البيانات غير صحيح</a:t>
            </a:r>
            <a:endParaRPr lang="he-IL" sz="18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DCDE539-A1C0-49C1-8A6D-2E55B30E6162}"/>
              </a:ext>
            </a:extLst>
          </p:cNvPr>
          <p:cNvSpPr txBox="1"/>
          <p:nvPr/>
        </p:nvSpPr>
        <p:spPr>
          <a:xfrm>
            <a:off x="1174706" y="2273199"/>
            <a:ext cx="29170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800" b="1" dirty="0"/>
              <a:t>فرز البيانات حسب أهميتها</a:t>
            </a:r>
            <a:endParaRPr lang="he-IL" sz="18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BDD5272-EEE7-4398-B4BE-BC6BC3ADD371}"/>
              </a:ext>
            </a:extLst>
          </p:cNvPr>
          <p:cNvSpPr txBox="1"/>
          <p:nvPr/>
        </p:nvSpPr>
        <p:spPr>
          <a:xfrm>
            <a:off x="3634207" y="2958715"/>
            <a:ext cx="29170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800" b="1" dirty="0"/>
              <a:t>قم بإنشاء نسخة احتياطية</a:t>
            </a:r>
            <a:endParaRPr lang="he-IL" sz="18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C1C6F9E-B324-4792-9B0B-2C607A6B5B15}"/>
              </a:ext>
            </a:extLst>
          </p:cNvPr>
          <p:cNvSpPr txBox="1"/>
          <p:nvPr/>
        </p:nvSpPr>
        <p:spPr>
          <a:xfrm>
            <a:off x="717127" y="3653367"/>
            <a:ext cx="2917080" cy="36933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1800" b="1" dirty="0"/>
              <a:t>تكامل البيانات من مصادر مختلفة</a:t>
            </a:r>
            <a:endParaRPr lang="he-IL" sz="18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3F8D89F-B30E-49AC-9BCD-1C1911052718}"/>
              </a:ext>
            </a:extLst>
          </p:cNvPr>
          <p:cNvSpPr txBox="1"/>
          <p:nvPr/>
        </p:nvSpPr>
        <p:spPr>
          <a:xfrm>
            <a:off x="1603717" y="5752192"/>
            <a:ext cx="6863689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فرز وتنظيم البيانات لمعرفة الإيجابيات والسلبيات فيما يتعلق بسعر الحزمة</a:t>
            </a:r>
            <a:endParaRPr lang="he-IL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g723b253401_2_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40624" y="1589989"/>
            <a:ext cx="3651376" cy="1808163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g723b253401_2_28"/>
          <p:cNvSpPr txBox="1">
            <a:spLocks noGrp="1"/>
          </p:cNvSpPr>
          <p:nvPr>
            <p:ph type="title"/>
          </p:nvPr>
        </p:nvSpPr>
        <p:spPr>
          <a:xfrm>
            <a:off x="3311769" y="109252"/>
            <a:ext cx="6220851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iw-IL">
                <a:solidFill>
                  <a:srgbClr val="12B4BC"/>
                </a:solidFill>
                <a:latin typeface="Arial"/>
                <a:ea typeface="Arial"/>
                <a:cs typeface="Arial"/>
                <a:sym typeface="Arial"/>
              </a:rPr>
              <a:t>כריית נתונים</a:t>
            </a:r>
            <a:endParaRPr>
              <a:solidFill>
                <a:srgbClr val="12B4B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g723b253401_2_28"/>
          <p:cNvSpPr txBox="1">
            <a:spLocks noGrp="1"/>
          </p:cNvSpPr>
          <p:nvPr>
            <p:ph type="body" idx="1"/>
          </p:nvPr>
        </p:nvSpPr>
        <p:spPr>
          <a:xfrm>
            <a:off x="3667139" y="637163"/>
            <a:ext cx="5329754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2800"/>
              <a:buNone/>
            </a:pPr>
            <a:r>
              <a:rPr lang="iw-IL" sz="2400">
                <a:latin typeface="Arial"/>
                <a:ea typeface="Arial"/>
                <a:cs typeface="Arial"/>
                <a:sym typeface="Arial"/>
              </a:rPr>
              <a:t>Data Mining</a:t>
            </a: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g723b253401_2_28"/>
          <p:cNvSpPr txBox="1">
            <a:spLocks noGrp="1"/>
          </p:cNvSpPr>
          <p:nvPr>
            <p:ph type="body" idx="2"/>
          </p:nvPr>
        </p:nvSpPr>
        <p:spPr>
          <a:xfrm>
            <a:off x="941076" y="1427915"/>
            <a:ext cx="8031900" cy="41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342900" lvl="0" indent="0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lang="iw-IL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להפריד "המוץ מהתבן" </a:t>
            </a:r>
            <a:r>
              <a:rPr lang="ar-SA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- افصل "القشر عن التبن"</a:t>
            </a:r>
            <a:endParaRPr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0" marR="342900" lvl="0" indent="0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lang="ar-SA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استرجع البيانات ذات الصلة من </a:t>
            </a:r>
            <a:r>
              <a:rPr lang="en-US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Big Data</a:t>
            </a:r>
            <a:r>
              <a:rPr lang="ar-SA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 التي تم جمعها</a:t>
            </a:r>
            <a:endParaRPr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0" marR="342900" lvl="0" indent="0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marR="342900" lvl="0" indent="0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endParaRPr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342900" lvl="0" indent="0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endParaRPr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g723b253401_2_28"/>
          <p:cNvSpPr/>
          <p:nvPr/>
        </p:nvSpPr>
        <p:spPr>
          <a:xfrm>
            <a:off x="2149236" y="3066503"/>
            <a:ext cx="7048724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342900" lvl="0" algn="ctr">
              <a:lnSpc>
                <a:spcPct val="150000"/>
              </a:lnSpc>
              <a:buSzPts val="2800"/>
            </a:pPr>
            <a:r>
              <a:rPr lang="ar-SA" sz="2800" b="1" dirty="0">
                <a:solidFill>
                  <a:srgbClr val="92D050"/>
                </a:solidFill>
              </a:rPr>
              <a:t>ربط وجهات النظر لمزايا الرزم المختلفة</a:t>
            </a:r>
            <a:endParaRPr sz="2800" b="1" i="0" u="none" strike="noStrike" cap="none" dirty="0">
              <a:solidFill>
                <a:srgbClr val="92D050"/>
              </a:solidFill>
            </a:endParaRPr>
          </a:p>
        </p:txBody>
      </p:sp>
      <p:sp>
        <p:nvSpPr>
          <p:cNvPr id="198" name="Google Shape;198;g723b253401_2_28"/>
          <p:cNvSpPr/>
          <p:nvPr/>
        </p:nvSpPr>
        <p:spPr>
          <a:xfrm>
            <a:off x="10391131" y="2958299"/>
            <a:ext cx="865086" cy="340617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6A973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200" i="0" u="none" strike="noStrike" cap="none" dirty="0">
                <a:solidFill>
                  <a:schemeClr val="lt1"/>
                </a:solidFill>
              </a:rPr>
              <a:t>כריית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1200" i="0" u="none" strike="noStrike" cap="none" dirty="0">
                <a:solidFill>
                  <a:schemeClr val="lt1"/>
                </a:solidFill>
              </a:rPr>
              <a:t> נתונים</a:t>
            </a:r>
            <a:endParaRPr sz="1200" i="0" u="none" strike="noStrike" cap="none" dirty="0">
              <a:solidFill>
                <a:schemeClr val="lt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815E959-659F-4147-9420-F279FC298AE6}"/>
              </a:ext>
            </a:extLst>
          </p:cNvPr>
          <p:cNvSpPr txBox="1"/>
          <p:nvPr/>
        </p:nvSpPr>
        <p:spPr>
          <a:xfrm>
            <a:off x="2149236" y="4023360"/>
            <a:ext cx="627731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/>
              <a:t>استرجاع بيانات تناسب متطلباتنا</a:t>
            </a:r>
            <a:endParaRPr lang="he-IL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Google Shape;204;g723b253401_2_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95184" y="1782180"/>
            <a:ext cx="3651376" cy="1808163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g723b253401_2_37"/>
          <p:cNvSpPr txBox="1">
            <a:spLocks noGrp="1"/>
          </p:cNvSpPr>
          <p:nvPr>
            <p:ph type="title"/>
          </p:nvPr>
        </p:nvSpPr>
        <p:spPr>
          <a:xfrm>
            <a:off x="3300883" y="157028"/>
            <a:ext cx="6617091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iw-IL">
                <a:solidFill>
                  <a:srgbClr val="12B4BC"/>
                </a:solidFill>
                <a:latin typeface="Arial"/>
                <a:ea typeface="Arial"/>
                <a:cs typeface="Arial"/>
                <a:sym typeface="Arial"/>
              </a:rPr>
              <a:t>עיבוד וניתוח נתונים </a:t>
            </a:r>
            <a:endParaRPr>
              <a:solidFill>
                <a:srgbClr val="12B4B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g723b253401_2_37"/>
          <p:cNvSpPr txBox="1">
            <a:spLocks noGrp="1"/>
          </p:cNvSpPr>
          <p:nvPr>
            <p:ph type="body" idx="1"/>
          </p:nvPr>
        </p:nvSpPr>
        <p:spPr>
          <a:xfrm>
            <a:off x="3584288" y="782743"/>
            <a:ext cx="605028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</a:pPr>
            <a:r>
              <a:rPr lang="iw-IL" sz="2400">
                <a:latin typeface="Arial"/>
                <a:ea typeface="Arial"/>
                <a:cs typeface="Arial"/>
                <a:sym typeface="Arial"/>
              </a:rPr>
              <a:t>Processing &amp; Analysis</a:t>
            </a: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g723b253401_2_37"/>
          <p:cNvSpPr txBox="1">
            <a:spLocks noGrp="1"/>
          </p:cNvSpPr>
          <p:nvPr>
            <p:ph type="body" idx="2"/>
          </p:nvPr>
        </p:nvSpPr>
        <p:spPr>
          <a:xfrm>
            <a:off x="1095900" y="1978527"/>
            <a:ext cx="7295227" cy="3599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>
              <a:lnSpc>
                <a:spcPct val="150000"/>
              </a:lnSpc>
              <a:spcBef>
                <a:spcPts val="800"/>
              </a:spcBef>
              <a:buNone/>
            </a:pPr>
            <a:r>
              <a:rPr lang="iw-IL" dirty="0">
                <a:latin typeface="Arial"/>
                <a:ea typeface="Arial"/>
                <a:cs typeface="Arial"/>
                <a:sym typeface="Arial"/>
              </a:rPr>
              <a:t>עיבוד וניתוח הנתונים הרלוונטיים</a:t>
            </a:r>
            <a:r>
              <a:rPr lang="ar-SA" dirty="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ar-SA" b="1" dirty="0">
                <a:latin typeface="Arial"/>
                <a:ea typeface="Arial"/>
                <a:cs typeface="Arial"/>
                <a:sym typeface="Arial"/>
              </a:rPr>
              <a:t>معالجة وتحليل البيانات موضوعية </a:t>
            </a:r>
          </a:p>
          <a:p>
            <a:pPr marL="0" lvl="0" indent="0">
              <a:lnSpc>
                <a:spcPct val="150000"/>
              </a:lnSpc>
              <a:spcBef>
                <a:spcPts val="800"/>
              </a:spcBef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r" rtl="1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>
              <a:lnSpc>
                <a:spcPct val="150000"/>
              </a:lnSpc>
              <a:spcBef>
                <a:spcPts val="800"/>
              </a:spcBef>
              <a:buNone/>
            </a:pPr>
            <a:r>
              <a:rPr lang="ar-SA" b="1" dirty="0">
                <a:latin typeface="Arial"/>
                <a:ea typeface="Arial"/>
                <a:cs typeface="Arial"/>
                <a:sym typeface="Arial"/>
              </a:rPr>
              <a:t>تفكير معتقد لحزمة كاملة</a:t>
            </a:r>
            <a:endParaRPr b="1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8" name="Google Shape;208;g723b253401_2_37"/>
          <p:cNvSpPr/>
          <p:nvPr/>
        </p:nvSpPr>
        <p:spPr>
          <a:xfrm>
            <a:off x="4008196" y="2789406"/>
            <a:ext cx="4382931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lang="ar-SA" sz="2800" b="1" i="0" u="none" strike="noStrike" cap="none" dirty="0">
              <a:solidFill>
                <a:srgbClr val="92D050"/>
              </a:solidFill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iw-IL" sz="2800" b="1" i="0" u="none" strike="noStrike" cap="none" dirty="0">
                <a:solidFill>
                  <a:srgbClr val="92D050"/>
                </a:solidFill>
              </a:rPr>
              <a:t>חישוב משוקלל לכל החבילה</a:t>
            </a:r>
            <a:endParaRPr sz="2800" b="1" i="0" u="none" strike="noStrike" cap="none" dirty="0">
              <a:solidFill>
                <a:srgbClr val="92D050"/>
              </a:solidFill>
            </a:endParaRPr>
          </a:p>
        </p:txBody>
      </p:sp>
      <p:sp>
        <p:nvSpPr>
          <p:cNvPr id="209" name="Google Shape;209;g723b253401_2_37"/>
          <p:cNvSpPr/>
          <p:nvPr/>
        </p:nvSpPr>
        <p:spPr>
          <a:xfrm>
            <a:off x="9239795" y="3043213"/>
            <a:ext cx="1174957" cy="436550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6A973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200" i="0" u="none" strike="noStrike" cap="none" dirty="0">
                <a:solidFill>
                  <a:schemeClr val="lt1"/>
                </a:solidFill>
              </a:rPr>
              <a:t>المعالجة والتحليل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200" i="0" u="none" strike="noStrike" cap="none" dirty="0">
                <a:solidFill>
                  <a:schemeClr val="lt1"/>
                </a:solidFill>
              </a:rPr>
              <a:t>  معطيات</a:t>
            </a:r>
            <a:endParaRPr sz="1200" i="0" u="none" strike="noStrike" cap="none" dirty="0"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" name="Google Shape;215;g723b253401_2_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69278" y="1711996"/>
            <a:ext cx="3651376" cy="1808163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g723b253401_2_45"/>
          <p:cNvSpPr txBox="1">
            <a:spLocks noGrp="1"/>
          </p:cNvSpPr>
          <p:nvPr>
            <p:ph type="title"/>
          </p:nvPr>
        </p:nvSpPr>
        <p:spPr>
          <a:xfrm>
            <a:off x="3701404" y="147111"/>
            <a:ext cx="5855086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iw-IL">
                <a:solidFill>
                  <a:srgbClr val="12B4BC"/>
                </a:solidFill>
                <a:latin typeface="Arial"/>
                <a:ea typeface="Arial"/>
                <a:cs typeface="Arial"/>
                <a:sym typeface="Arial"/>
              </a:rPr>
              <a:t>הצגת נתונים</a:t>
            </a:r>
            <a:endParaRPr>
              <a:solidFill>
                <a:srgbClr val="12B4B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g723b253401_2_45"/>
          <p:cNvSpPr txBox="1">
            <a:spLocks noGrp="1"/>
          </p:cNvSpPr>
          <p:nvPr>
            <p:ph type="body" idx="1"/>
          </p:nvPr>
        </p:nvSpPr>
        <p:spPr>
          <a:xfrm>
            <a:off x="3462928" y="774535"/>
            <a:ext cx="6332038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</a:pPr>
            <a:r>
              <a:rPr lang="iw-IL" sz="2400">
                <a:latin typeface="Arial"/>
                <a:ea typeface="Arial"/>
                <a:cs typeface="Arial"/>
                <a:sym typeface="Arial"/>
              </a:rPr>
              <a:t>Visualization Results</a:t>
            </a: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8" name="Google Shape;218;g723b253401_2_45"/>
          <p:cNvSpPr txBox="1">
            <a:spLocks noGrp="1"/>
          </p:cNvSpPr>
          <p:nvPr>
            <p:ph type="body" idx="2"/>
          </p:nvPr>
        </p:nvSpPr>
        <p:spPr>
          <a:xfrm>
            <a:off x="256854" y="1725675"/>
            <a:ext cx="7789120" cy="556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lang="ar-SA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عرض نتائج المعالجة والتحليل على متخذي القرار</a:t>
            </a:r>
          </a:p>
          <a:p>
            <a:pPr marL="0" lvl="0" indent="0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r>
              <a:rPr lang="ar-SA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أو الباحثون</a:t>
            </a:r>
            <a:endParaRPr sz="2500" dirty="0">
              <a:solidFill>
                <a:srgbClr val="000000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0" lvl="0" indent="0" algn="r" rtl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endParaRPr sz="2500" dirty="0">
              <a:solidFill>
                <a:srgbClr val="000000"/>
              </a:solidFill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0" lvl="0" indent="0" algn="l" rtl="1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None/>
            </a:pPr>
            <a:endParaRPr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</p:txBody>
      </p:sp>
      <p:sp>
        <p:nvSpPr>
          <p:cNvPr id="219" name="Google Shape;219;g723b253401_2_45"/>
          <p:cNvSpPr/>
          <p:nvPr/>
        </p:nvSpPr>
        <p:spPr>
          <a:xfrm>
            <a:off x="2506230" y="3063502"/>
            <a:ext cx="5647172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6200" lvl="0" algn="r">
              <a:lnSpc>
                <a:spcPct val="150000"/>
              </a:lnSpc>
              <a:buSzPts val="2800"/>
            </a:pPr>
            <a:r>
              <a:rPr lang="ar-SA" sz="2800" b="1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حفظ المعلومات ومشاركة العائلة والأصدقاء كشركاء عطلة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0" name="Google Shape;220;g723b253401_2_45"/>
          <p:cNvSpPr/>
          <p:nvPr/>
        </p:nvSpPr>
        <p:spPr>
          <a:xfrm>
            <a:off x="8870772" y="2671636"/>
            <a:ext cx="924194" cy="338996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6A973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200" i="0" u="none" strike="noStrike" cap="none" dirty="0">
                <a:solidFill>
                  <a:schemeClr val="lt1"/>
                </a:solidFill>
              </a:rPr>
              <a:t>عرض</a:t>
            </a:r>
            <a:endParaRPr sz="1200" i="0" u="none" strike="noStrike" cap="none" dirty="0">
              <a:solidFill>
                <a:schemeClr val="lt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3114BE8-C373-47C3-921A-2CFE8E437F9D}"/>
              </a:ext>
            </a:extLst>
          </p:cNvPr>
          <p:cNvSpPr txBox="1"/>
          <p:nvPr/>
        </p:nvSpPr>
        <p:spPr>
          <a:xfrm>
            <a:off x="2332116" y="4538844"/>
            <a:ext cx="627731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>
                <a:latin typeface="Calibri" panose="020F0502020204030204" pitchFamily="34" charset="0"/>
                <a:cs typeface="Calibri" panose="020F0502020204030204" pitchFamily="34" charset="0"/>
              </a:rPr>
              <a:t>حفظ المعلومات ومشاركتها مع العائلة والأصدقاء</a:t>
            </a:r>
            <a:endParaRPr lang="he-IL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77783E-7FE5-462B-8521-78E5F65AD277}"/>
              </a:ext>
            </a:extLst>
          </p:cNvPr>
          <p:cNvSpPr txBox="1"/>
          <p:nvPr/>
        </p:nvSpPr>
        <p:spPr>
          <a:xfrm>
            <a:off x="6417834" y="290457"/>
            <a:ext cx="627731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/>
              <a:t>عرض البيانات</a:t>
            </a:r>
            <a:endParaRPr lang="he-IL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Google Shape;226;g723b253401_2_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77200" y="2151071"/>
            <a:ext cx="3651376" cy="1808163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g723b253401_2_53"/>
          <p:cNvSpPr txBox="1">
            <a:spLocks noGrp="1"/>
          </p:cNvSpPr>
          <p:nvPr>
            <p:ph type="title"/>
          </p:nvPr>
        </p:nvSpPr>
        <p:spPr>
          <a:xfrm>
            <a:off x="4082496" y="166915"/>
            <a:ext cx="5562248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iw-IL">
                <a:solidFill>
                  <a:srgbClr val="12B4BC"/>
                </a:solidFill>
                <a:latin typeface="Arial"/>
                <a:ea typeface="Arial"/>
                <a:cs typeface="Arial"/>
                <a:sym typeface="Arial"/>
              </a:rPr>
              <a:t>קבלת החלטות</a:t>
            </a:r>
            <a:endParaRPr>
              <a:solidFill>
                <a:srgbClr val="12B4B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g723b253401_2_53"/>
          <p:cNvSpPr txBox="1">
            <a:spLocks noGrp="1"/>
          </p:cNvSpPr>
          <p:nvPr>
            <p:ph type="body" idx="1"/>
          </p:nvPr>
        </p:nvSpPr>
        <p:spPr>
          <a:xfrm>
            <a:off x="3428999" y="720392"/>
            <a:ext cx="70866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</a:pPr>
            <a:r>
              <a:rPr lang="iw-IL" sz="2400">
                <a:latin typeface="Arial"/>
                <a:ea typeface="Arial"/>
                <a:cs typeface="Arial"/>
                <a:sym typeface="Arial"/>
              </a:rPr>
              <a:t> Decision Making</a:t>
            </a: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g723b253401_2_53"/>
          <p:cNvSpPr txBox="1">
            <a:spLocks noGrp="1"/>
          </p:cNvSpPr>
          <p:nvPr>
            <p:ph type="body" idx="2"/>
          </p:nvPr>
        </p:nvSpPr>
        <p:spPr>
          <a:xfrm>
            <a:off x="613244" y="1790996"/>
            <a:ext cx="7561927" cy="41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7620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ar-SA" dirty="0">
                <a:latin typeface="Arial"/>
                <a:ea typeface="Arial"/>
                <a:cs typeface="Arial"/>
                <a:sym typeface="Arial"/>
              </a:rPr>
              <a:t>يقوم متخذو القرار بدراسة البيانات والتوصل إلى استنتاجات (قرارات ، توصيات ، إلخ)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7620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SzPts val="2400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g723b253401_2_53"/>
          <p:cNvSpPr/>
          <p:nvPr/>
        </p:nvSpPr>
        <p:spPr>
          <a:xfrm>
            <a:off x="316768" y="3032355"/>
            <a:ext cx="7958935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6200" lvl="0" algn="r" rtl="1">
              <a:lnSpc>
                <a:spcPct val="150000"/>
              </a:lnSpc>
              <a:buSzPts val="2800"/>
            </a:pPr>
            <a:r>
              <a:rPr lang="ar-SA" sz="2800" b="1" dirty="0">
                <a:solidFill>
                  <a:srgbClr val="92D050"/>
                </a:solidFill>
              </a:rPr>
              <a:t>سيتخذ أفراد الأسرة ومرافقي السفر قرارًا بعد فحص البيانات</a:t>
            </a:r>
            <a:endParaRPr sz="2800" b="1" i="0" u="none" strike="noStrike" cap="none" dirty="0">
              <a:solidFill>
                <a:srgbClr val="92D050"/>
              </a:solidFill>
            </a:endParaRPr>
          </a:p>
        </p:txBody>
      </p:sp>
      <p:sp>
        <p:nvSpPr>
          <p:cNvPr id="231" name="Google Shape;231;g723b253401_2_53"/>
          <p:cNvSpPr/>
          <p:nvPr/>
        </p:nvSpPr>
        <p:spPr>
          <a:xfrm>
            <a:off x="8607488" y="2719032"/>
            <a:ext cx="1295400" cy="336121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6A973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200" i="0" u="none" strike="noStrike" cap="none" dirty="0">
                <a:solidFill>
                  <a:schemeClr val="lt1"/>
                </a:solidFill>
              </a:rPr>
              <a:t>اتخاذ قرارات</a:t>
            </a:r>
            <a:endParaRPr sz="1200" i="0" u="none" strike="noStrike" cap="none" dirty="0">
              <a:solidFill>
                <a:schemeClr val="lt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E23037-409D-4180-A8B6-5CDE94971527}"/>
              </a:ext>
            </a:extLst>
          </p:cNvPr>
          <p:cNvSpPr txBox="1"/>
          <p:nvPr/>
        </p:nvSpPr>
        <p:spPr>
          <a:xfrm>
            <a:off x="943840" y="332156"/>
            <a:ext cx="6277312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/>
              <a:t>اتخاذ القرارات</a:t>
            </a:r>
            <a:endParaRPr lang="he-IL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Google Shape;237;g723b253401_2_6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397662" y="2009377"/>
            <a:ext cx="3651376" cy="1808163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g723b253401_2_61"/>
          <p:cNvSpPr txBox="1">
            <a:spLocks noGrp="1"/>
          </p:cNvSpPr>
          <p:nvPr>
            <p:ph type="title"/>
          </p:nvPr>
        </p:nvSpPr>
        <p:spPr>
          <a:xfrm>
            <a:off x="3464578" y="163316"/>
            <a:ext cx="6518031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ar-SA" dirty="0">
                <a:solidFill>
                  <a:srgbClr val="12B4BC"/>
                </a:solidFill>
                <a:latin typeface="Arial"/>
                <a:ea typeface="Arial"/>
                <a:cs typeface="Arial"/>
                <a:sym typeface="Arial"/>
              </a:rPr>
              <a:t>تقييم وإدارة المعرفة</a:t>
            </a:r>
            <a:endParaRPr dirty="0">
              <a:solidFill>
                <a:srgbClr val="12B4B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g723b253401_2_61"/>
          <p:cNvSpPr txBox="1">
            <a:spLocks noGrp="1"/>
          </p:cNvSpPr>
          <p:nvPr>
            <p:ph type="body" idx="1"/>
          </p:nvPr>
        </p:nvSpPr>
        <p:spPr>
          <a:xfrm>
            <a:off x="1904496" y="776680"/>
            <a:ext cx="9471206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</a:pPr>
            <a:r>
              <a:rPr lang="iw-IL" sz="2400">
                <a:latin typeface="Arial"/>
                <a:ea typeface="Arial"/>
                <a:cs typeface="Arial"/>
                <a:sym typeface="Arial"/>
              </a:rPr>
              <a:t>Feedback &amp; Knowledge Management</a:t>
            </a: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g723b253401_2_61"/>
          <p:cNvSpPr txBox="1">
            <a:spLocks noGrp="1"/>
          </p:cNvSpPr>
          <p:nvPr>
            <p:ph type="body" idx="2"/>
          </p:nvPr>
        </p:nvSpPr>
        <p:spPr>
          <a:xfrm>
            <a:off x="641718" y="1541489"/>
            <a:ext cx="8031900" cy="41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r" rtl="1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SzPts val="2400"/>
              <a:buChar char="•"/>
            </a:pPr>
            <a:r>
              <a:rPr lang="ar-SA" dirty="0">
                <a:latin typeface="Arial"/>
                <a:ea typeface="Arial"/>
                <a:cs typeface="Arial"/>
                <a:sym typeface="Arial"/>
              </a:rPr>
              <a:t>تقديم التغذية الراجعة لتحسين الأداء في المحطات السابقة لدورة البيانات</a:t>
            </a:r>
          </a:p>
          <a:p>
            <a:pPr marL="342900" lvl="0" indent="-342900" algn="r" rtl="1">
              <a:lnSpc>
                <a:spcPct val="150000"/>
              </a:lnSpc>
              <a:spcBef>
                <a:spcPts val="700"/>
              </a:spcBef>
              <a:spcAft>
                <a:spcPts val="0"/>
              </a:spcAft>
              <a:buSzPts val="2400"/>
              <a:buChar char="•"/>
            </a:pPr>
            <a:r>
              <a:rPr lang="ar-SA" dirty="0">
                <a:latin typeface="Arial"/>
                <a:ea typeface="Arial"/>
                <a:cs typeface="Arial"/>
                <a:sym typeface="Arial"/>
              </a:rPr>
              <a:t>الاحتفاظ بالمعرفة التنظيمية والخبرة المكتسبة.</a:t>
            </a:r>
            <a:endParaRPr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g723b253401_2_61"/>
          <p:cNvSpPr/>
          <p:nvPr/>
        </p:nvSpPr>
        <p:spPr>
          <a:xfrm>
            <a:off x="2191450" y="3617789"/>
            <a:ext cx="6348213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6200" lvl="0" algn="r">
              <a:lnSpc>
                <a:spcPct val="150000"/>
              </a:lnSpc>
              <a:buSzPts val="2800"/>
            </a:pPr>
            <a:r>
              <a:rPr lang="ar-SA" sz="2800" b="1" dirty="0">
                <a:solidFill>
                  <a:srgbClr val="92D050"/>
                </a:solidFill>
              </a:rPr>
              <a:t>حفظ المعلومات ومشاركتها مع الآخرين</a:t>
            </a:r>
          </a:p>
          <a:p>
            <a:pPr marL="76200" lvl="0" algn="r">
              <a:lnSpc>
                <a:spcPct val="150000"/>
              </a:lnSpc>
              <a:buSzPts val="2800"/>
            </a:pPr>
            <a:r>
              <a:rPr lang="ar-SA" sz="2800" b="1" dirty="0">
                <a:solidFill>
                  <a:srgbClr val="92D050"/>
                </a:solidFill>
              </a:rPr>
              <a:t>للحصول على تعليقات على العملية والاختيار</a:t>
            </a:r>
            <a:endParaRPr sz="2800" b="1" i="0" u="none" strike="noStrike" cap="none" dirty="0">
              <a:solidFill>
                <a:srgbClr val="92D050"/>
              </a:solidFill>
            </a:endParaRPr>
          </a:p>
        </p:txBody>
      </p:sp>
      <p:sp>
        <p:nvSpPr>
          <p:cNvPr id="242" name="Google Shape;242;g723b253401_2_61"/>
          <p:cNvSpPr/>
          <p:nvPr/>
        </p:nvSpPr>
        <p:spPr>
          <a:xfrm>
            <a:off x="8845243" y="2268650"/>
            <a:ext cx="1378107" cy="359531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6A973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SA" i="0" u="none" strike="noStrike" cap="none" dirty="0">
                <a:solidFill>
                  <a:schemeClr val="lt1"/>
                </a:solidFill>
              </a:rPr>
              <a:t>تقييم وإدارة المعرفة</a:t>
            </a:r>
            <a:endParaRPr lang="he-IL" i="0" u="none" strike="noStrike" cap="none" dirty="0">
              <a:solidFill>
                <a:schemeClr val="lt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5FEC18D-DD54-480C-9881-802B38F0A78E}"/>
              </a:ext>
            </a:extLst>
          </p:cNvPr>
          <p:cNvSpPr txBox="1"/>
          <p:nvPr/>
        </p:nvSpPr>
        <p:spPr>
          <a:xfrm>
            <a:off x="998807" y="5162843"/>
            <a:ext cx="767481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000" b="1" dirty="0"/>
              <a:t>قبل اتخاذ القرار النهائي ، هنا مرحلة التقييم وتذكر أشياء ناقصة او تعديل بيانات من جديد</a:t>
            </a:r>
            <a:endParaRPr lang="he-IL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1"/>
          <p:cNvSpPr txBox="1">
            <a:spLocks noGrp="1"/>
          </p:cNvSpPr>
          <p:nvPr>
            <p:ph type="title"/>
          </p:nvPr>
        </p:nvSpPr>
        <p:spPr>
          <a:xfrm>
            <a:off x="1" y="213094"/>
            <a:ext cx="12191999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36000" bIns="0" anchor="ctr" anchorCtr="0">
            <a:noAutofit/>
          </a:bodyPr>
          <a:lstStyle/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</a:pPr>
            <a:r>
              <a:rPr lang="iw-IL" dirty="0">
                <a:latin typeface="Arial"/>
                <a:ea typeface="Arial"/>
                <a:cs typeface="Arial"/>
                <a:sym typeface="Arial"/>
              </a:rPr>
              <a:t>משימה</a:t>
            </a:r>
            <a:r>
              <a:rPr lang="ar-SA" dirty="0">
                <a:latin typeface="Arial"/>
                <a:ea typeface="Arial"/>
                <a:cs typeface="Arial"/>
                <a:sym typeface="Arial"/>
              </a:rPr>
              <a:t> - مهمة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p31"/>
          <p:cNvSpPr txBox="1">
            <a:spLocks noGrp="1"/>
          </p:cNvSpPr>
          <p:nvPr>
            <p:ph type="body" idx="1"/>
          </p:nvPr>
        </p:nvSpPr>
        <p:spPr>
          <a:xfrm>
            <a:off x="515274" y="1007140"/>
            <a:ext cx="10354784" cy="4611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/>
            <a:r>
              <a:rPr lang="iw-IL" dirty="0">
                <a:latin typeface="Arial"/>
                <a:ea typeface="Arial"/>
                <a:cs typeface="Arial"/>
                <a:sym typeface="Arial"/>
              </a:rPr>
              <a:t>בחרו בעיה או החלטה, שאתם צריכים לקבל. </a:t>
            </a:r>
            <a:r>
              <a:rPr lang="ar-SA" dirty="0">
                <a:latin typeface="Arial"/>
                <a:ea typeface="Arial"/>
                <a:cs typeface="Arial"/>
                <a:sym typeface="Arial"/>
              </a:rPr>
              <a:t>اختر المشكلة أو القرار الذي عليك اتخاذه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lvl="0"/>
            <a:r>
              <a:rPr lang="iw-IL" dirty="0">
                <a:latin typeface="Arial"/>
                <a:ea typeface="Arial"/>
                <a:cs typeface="Arial"/>
                <a:sym typeface="Arial"/>
              </a:rPr>
              <a:t>בצעו עליה את תהליך מעגל הנתונים, כפי שראיתם בדוגמאות.</a:t>
            </a:r>
            <a:r>
              <a:rPr lang="ar-SA" dirty="0">
                <a:latin typeface="Arial"/>
                <a:ea typeface="Arial"/>
                <a:cs typeface="Arial"/>
                <a:sym typeface="Arial"/>
              </a:rPr>
              <a:t> اتبع عملية دورة البيانات كما هو موضح في الأمثلة.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7620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9" name="Google Shape;249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44124" y="2507470"/>
            <a:ext cx="6370699" cy="31547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"/>
          <p:cNvSpPr txBox="1">
            <a:spLocks noGrp="1"/>
          </p:cNvSpPr>
          <p:nvPr>
            <p:ph type="title"/>
          </p:nvPr>
        </p:nvSpPr>
        <p:spPr>
          <a:xfrm>
            <a:off x="2549769" y="213094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2A72"/>
              </a:buClr>
              <a:buSzPts val="4400"/>
              <a:buFont typeface="Varela Round"/>
              <a:buNone/>
            </a:pPr>
            <a:r>
              <a:rPr lang="iw-IL" dirty="0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מה נלמד היום </a:t>
            </a:r>
            <a:br>
              <a:rPr lang="en-US" dirty="0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ar-SA" dirty="0">
                <a:solidFill>
                  <a:srgbClr val="192A72"/>
                </a:solidFill>
                <a:latin typeface="Arial"/>
                <a:ea typeface="Arial"/>
                <a:cs typeface="Arial"/>
                <a:sym typeface="Arial"/>
              </a:rPr>
              <a:t>ماذا تعلمنا اليوم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3"/>
          <p:cNvSpPr txBox="1">
            <a:spLocks noGrp="1"/>
          </p:cNvSpPr>
          <p:nvPr>
            <p:ph type="body" idx="1"/>
          </p:nvPr>
        </p:nvSpPr>
        <p:spPr>
          <a:xfrm>
            <a:off x="1429675" y="2057604"/>
            <a:ext cx="8537400" cy="2025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3200" b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iw-IL" sz="3200" b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מהו מעגל הנתונים?</a:t>
            </a:r>
            <a:r>
              <a:rPr lang="ar-SA" sz="3200" b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ما هي دائرة البيانات</a:t>
            </a:r>
            <a:endParaRPr sz="3600" dirty="0">
              <a:latin typeface="Arial"/>
              <a:ea typeface="Arial"/>
              <a:cs typeface="Arial"/>
              <a:sym typeface="Arial"/>
            </a:endParaRPr>
          </a:p>
          <a:p>
            <a:pPr marL="342900" lvl="0" indent="-3429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iw-IL" sz="3200" b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שלבי מעגל הנתונים</a:t>
            </a:r>
            <a:r>
              <a:rPr lang="ar-SA" sz="3200" b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- مراحل دائرة البيانات</a:t>
            </a:r>
            <a:endParaRPr sz="3200" b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3200" b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85757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endParaRPr sz="3600"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"/>
          <p:cNvSpPr txBox="1">
            <a:spLocks noGrp="1"/>
          </p:cNvSpPr>
          <p:nvPr>
            <p:ph type="ctrTitle"/>
          </p:nvPr>
        </p:nvSpPr>
        <p:spPr>
          <a:xfrm>
            <a:off x="1" y="1640677"/>
            <a:ext cx="12192000" cy="126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SzPts val="6600"/>
            </a:pPr>
            <a:r>
              <a:rPr lang="iw-IL" dirty="0">
                <a:latin typeface="Arial"/>
                <a:ea typeface="Arial"/>
                <a:cs typeface="Arial"/>
                <a:sym typeface="Arial"/>
              </a:rPr>
              <a:t>מעגל הנתונים</a:t>
            </a:r>
            <a:r>
              <a:rPr lang="ar-SA" dirty="0">
                <a:latin typeface="Arial"/>
                <a:ea typeface="Arial"/>
                <a:cs typeface="Arial"/>
                <a:sym typeface="Arial"/>
              </a:rPr>
              <a:t> - </a:t>
            </a:r>
            <a:r>
              <a:rPr lang="ar-SA" sz="66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دائرة البيانات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4"/>
          <p:cNvSpPr txBox="1">
            <a:spLocks noGrp="1"/>
          </p:cNvSpPr>
          <p:nvPr>
            <p:ph type="subTitle" idx="1"/>
          </p:nvPr>
        </p:nvSpPr>
        <p:spPr>
          <a:xfrm>
            <a:off x="1" y="2918468"/>
            <a:ext cx="12192000" cy="6420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36000" rIns="36000" bIns="36000" anchor="ctr" anchorCtr="0">
            <a:spAutoFit/>
          </a:bodyPr>
          <a:lstStyle/>
          <a:p>
            <a:pPr marL="0" lvl="0" indent="0" algn="ctr" rt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800"/>
              <a:buNone/>
            </a:pPr>
            <a:r>
              <a:rPr lang="iw-IL" dirty="0">
                <a:latin typeface="Arial"/>
                <a:ea typeface="Arial"/>
                <a:cs typeface="Arial"/>
                <a:sym typeface="Arial"/>
              </a:rPr>
              <a:t>The Data Cycle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723b253401_0_8"/>
          <p:cNvSpPr txBox="1">
            <a:spLocks noGrp="1"/>
          </p:cNvSpPr>
          <p:nvPr>
            <p:ph type="title"/>
          </p:nvPr>
        </p:nvSpPr>
        <p:spPr>
          <a:xfrm>
            <a:off x="3474720" y="399815"/>
            <a:ext cx="8465076" cy="858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iw-IL" dirty="0">
                <a:latin typeface="Arial"/>
                <a:ea typeface="Arial"/>
                <a:cs typeface="Arial"/>
                <a:sym typeface="Arial"/>
              </a:rPr>
              <a:t>מעגל הנתונים הוא</a:t>
            </a:r>
            <a:r>
              <a:rPr lang="ar-SA" dirty="0">
                <a:latin typeface="Arial"/>
                <a:ea typeface="Arial"/>
                <a:cs typeface="Arial"/>
                <a:sym typeface="Arial"/>
              </a:rPr>
              <a:t> – دائرة البيانات هي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g723b253401_0_8"/>
          <p:cNvSpPr txBox="1">
            <a:spLocks noGrp="1"/>
          </p:cNvSpPr>
          <p:nvPr>
            <p:ph type="body" idx="1"/>
          </p:nvPr>
        </p:nvSpPr>
        <p:spPr>
          <a:xfrm>
            <a:off x="1475717" y="2355119"/>
            <a:ext cx="9240566" cy="2410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SzPts val="2800"/>
              <a:buNone/>
            </a:pPr>
            <a:r>
              <a:rPr lang="iw-IL" b="0" dirty="0">
                <a:latin typeface="Arial"/>
                <a:ea typeface="Arial"/>
                <a:cs typeface="Arial"/>
                <a:sym typeface="Arial"/>
              </a:rPr>
              <a:t>מודל גנרי, המאפיין כל תהליך של מחקר או קבלת החלטות, בין אם מדובר במחקר מדעי, בתהליך קבלת החלטות בארגון או בבחירה של הפרט. </a:t>
            </a:r>
            <a:endParaRPr lang="ar-SA" b="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ar-SA" dirty="0">
                <a:latin typeface="Arial"/>
                <a:ea typeface="Arial"/>
                <a:cs typeface="Arial"/>
                <a:sym typeface="Arial"/>
              </a:rPr>
              <a:t>نموذج عام يميز أي عملية بحث أو عملية صنع قرار ، سواء كان بحثًا علميًا أو عملية صنع قرار في مؤسسة أو اختيارًا فرديًا.</a:t>
            </a:r>
          </a:p>
          <a:p>
            <a:pPr marL="0" lvl="0" indent="0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endParaRPr lang="ar-SA" b="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ar-SA" sz="3200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كيف يمكن ان تؤثر البيانات للوصول الى قرار صحيح</a:t>
            </a:r>
            <a:endParaRPr sz="3200"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28"/>
          <p:cNvGrpSpPr/>
          <p:nvPr/>
        </p:nvGrpSpPr>
        <p:grpSpPr>
          <a:xfrm>
            <a:off x="1699582" y="-225215"/>
            <a:ext cx="7677377" cy="7353354"/>
            <a:chOff x="2025175" y="-1766339"/>
            <a:chExt cx="7677377" cy="7353354"/>
          </a:xfrm>
        </p:grpSpPr>
        <p:sp>
          <p:nvSpPr>
            <p:cNvPr id="101" name="Google Shape;101;p28"/>
            <p:cNvSpPr/>
            <p:nvPr/>
          </p:nvSpPr>
          <p:spPr>
            <a:xfrm>
              <a:off x="4432466" y="-25478"/>
              <a:ext cx="2908519" cy="701680"/>
            </a:xfrm>
            <a:prstGeom prst="roundRect">
              <a:avLst>
                <a:gd name="adj" fmla="val 16667"/>
              </a:avLst>
            </a:prstGeom>
            <a:solidFill>
              <a:schemeClr val="dk2"/>
            </a:solidFill>
            <a:ln w="254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8"/>
            <p:cNvSpPr txBox="1"/>
            <p:nvPr/>
          </p:nvSpPr>
          <p:spPr>
            <a:xfrm>
              <a:off x="4466719" y="8775"/>
              <a:ext cx="2840013" cy="6331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w-IL" sz="2400" i="0" u="none" strike="noStrike" cap="none">
                  <a:solidFill>
                    <a:schemeClr val="lt1"/>
                  </a:solidFill>
                </a:rPr>
                <a:t>הגדרת הבעיה</a:t>
              </a:r>
              <a:endParaRPr/>
            </a:p>
          </p:txBody>
        </p:sp>
        <p:sp>
          <p:nvSpPr>
            <p:cNvPr id="103" name="Google Shape;103;p28"/>
            <p:cNvSpPr/>
            <p:nvPr/>
          </p:nvSpPr>
          <p:spPr>
            <a:xfrm>
              <a:off x="4068835" y="662293"/>
              <a:ext cx="4826943" cy="482694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70177" y="869"/>
                  </a:moveTo>
                  <a:lnTo>
                    <a:pt x="70177" y="869"/>
                  </a:lnTo>
                  <a:cubicBezTo>
                    <a:pt x="73933" y="1515"/>
                    <a:pt x="77619" y="2518"/>
                    <a:pt x="81185" y="3864"/>
                  </a:cubicBez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8"/>
            <p:cNvSpPr/>
            <p:nvPr/>
          </p:nvSpPr>
          <p:spPr>
            <a:xfrm>
              <a:off x="6287379" y="875902"/>
              <a:ext cx="2908519" cy="701680"/>
            </a:xfrm>
            <a:prstGeom prst="roundRect">
              <a:avLst>
                <a:gd name="adj" fmla="val 16667"/>
              </a:avLst>
            </a:prstGeom>
            <a:solidFill>
              <a:schemeClr val="dk2"/>
            </a:solidFill>
            <a:ln w="254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8"/>
            <p:cNvSpPr txBox="1"/>
            <p:nvPr/>
          </p:nvSpPr>
          <p:spPr>
            <a:xfrm>
              <a:off x="6321632" y="910155"/>
              <a:ext cx="2840013" cy="6331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lang="iw-IL" sz="2400" i="0" u="none" strike="noStrike" cap="none" dirty="0">
                  <a:solidFill>
                    <a:srgbClr val="FFFFFF"/>
                  </a:solidFill>
                </a:rPr>
                <a:t>איתור וזיהוי מקורות נתונים</a:t>
              </a:r>
              <a:endParaRPr dirty="0"/>
            </a:p>
          </p:txBody>
        </p:sp>
        <p:sp>
          <p:nvSpPr>
            <p:cNvPr id="106" name="Google Shape;106;p28"/>
            <p:cNvSpPr/>
            <p:nvPr/>
          </p:nvSpPr>
          <p:spPr>
            <a:xfrm>
              <a:off x="3708865" y="760072"/>
              <a:ext cx="4826943" cy="482694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6259" y="21789"/>
                  </a:moveTo>
                  <a:lnTo>
                    <a:pt x="106259" y="21789"/>
                  </a:lnTo>
                  <a:cubicBezTo>
                    <a:pt x="107488" y="23277"/>
                    <a:pt x="108645" y="24824"/>
                    <a:pt x="109725" y="26424"/>
                  </a:cubicBez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8"/>
            <p:cNvSpPr/>
            <p:nvPr/>
          </p:nvSpPr>
          <p:spPr>
            <a:xfrm>
              <a:off x="6794033" y="1887875"/>
              <a:ext cx="2908519" cy="701680"/>
            </a:xfrm>
            <a:prstGeom prst="roundRect">
              <a:avLst>
                <a:gd name="adj" fmla="val 16667"/>
              </a:avLst>
            </a:prstGeom>
            <a:solidFill>
              <a:schemeClr val="dk2"/>
            </a:solidFill>
            <a:ln w="254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8"/>
            <p:cNvSpPr txBox="1"/>
            <p:nvPr/>
          </p:nvSpPr>
          <p:spPr>
            <a:xfrm>
              <a:off x="6828286" y="1922128"/>
              <a:ext cx="2840013" cy="6331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w-IL" sz="2400" i="0" u="none" strike="noStrike" cap="none" dirty="0">
                  <a:solidFill>
                    <a:srgbClr val="FFFFFF"/>
                  </a:solidFill>
                </a:rPr>
                <a:t>איחזור ואיחסון נתונים</a:t>
              </a:r>
              <a:endParaRPr dirty="0"/>
            </a:p>
          </p:txBody>
        </p:sp>
        <p:sp>
          <p:nvSpPr>
            <p:cNvPr id="109" name="Google Shape;109;p28"/>
            <p:cNvSpPr/>
            <p:nvPr/>
          </p:nvSpPr>
          <p:spPr>
            <a:xfrm>
              <a:off x="3980976" y="-1321540"/>
              <a:ext cx="4826943" cy="482694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05770" y="98796"/>
                  </a:moveTo>
                  <a:lnTo>
                    <a:pt x="105770" y="98796"/>
                  </a:lnTo>
                  <a:cubicBezTo>
                    <a:pt x="104460" y="100342"/>
                    <a:pt x="103072" y="101821"/>
                    <a:pt x="101612" y="103226"/>
                  </a:cubicBez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8"/>
            <p:cNvSpPr/>
            <p:nvPr/>
          </p:nvSpPr>
          <p:spPr>
            <a:xfrm>
              <a:off x="6460093" y="2886097"/>
              <a:ext cx="2925950" cy="1052281"/>
            </a:xfrm>
            <a:prstGeom prst="roundRect">
              <a:avLst>
                <a:gd name="adj" fmla="val 16667"/>
              </a:avLst>
            </a:prstGeom>
            <a:solidFill>
              <a:schemeClr val="dk2"/>
            </a:solidFill>
            <a:ln w="254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8"/>
            <p:cNvSpPr txBox="1"/>
            <p:nvPr/>
          </p:nvSpPr>
          <p:spPr>
            <a:xfrm>
              <a:off x="6511461" y="2937465"/>
              <a:ext cx="2823214" cy="94954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w-IL" sz="2400" i="0" u="none" strike="noStrike" cap="none" dirty="0">
                  <a:solidFill>
                    <a:schemeClr val="lt1"/>
                  </a:solidFill>
                </a:rPr>
                <a:t> </a:t>
              </a:r>
              <a:endParaRPr dirty="0"/>
            </a:p>
            <a:p>
              <a:pPr marL="0" marR="0" lvl="0" indent="0" algn="ctr" rtl="0">
                <a:lnSpc>
                  <a:spcPct val="90000"/>
                </a:lnSpc>
                <a:spcBef>
                  <a:spcPts val="840"/>
                </a:spcBef>
                <a:spcAft>
                  <a:spcPts val="0"/>
                </a:spcAft>
                <a:buNone/>
              </a:pPr>
              <a:r>
                <a:rPr lang="iw-IL" sz="2400" i="0" u="none" strike="noStrike" cap="none" dirty="0">
                  <a:solidFill>
                    <a:srgbClr val="FFFFFF"/>
                  </a:solidFill>
                </a:rPr>
                <a:t>אינטגרציה של נתונים</a:t>
              </a:r>
              <a:endParaRPr dirty="0"/>
            </a:p>
            <a:p>
              <a:pPr marL="0" marR="0" lvl="0" indent="0" algn="ctr" rtl="0">
                <a:lnSpc>
                  <a:spcPct val="90000"/>
                </a:lnSpc>
                <a:spcBef>
                  <a:spcPts val="840"/>
                </a:spcBef>
                <a:spcAft>
                  <a:spcPts val="0"/>
                </a:spcAft>
                <a:buNone/>
              </a:pPr>
              <a:endParaRPr sz="2400" i="0" u="none" strike="noStrike" cap="none" dirty="0">
                <a:solidFill>
                  <a:schemeClr val="lt1"/>
                </a:solidFill>
              </a:endParaRPr>
            </a:p>
          </p:txBody>
        </p:sp>
        <p:sp>
          <p:nvSpPr>
            <p:cNvPr id="112" name="Google Shape;112;p28"/>
            <p:cNvSpPr/>
            <p:nvPr/>
          </p:nvSpPr>
          <p:spPr>
            <a:xfrm>
              <a:off x="4447154" y="-731129"/>
              <a:ext cx="4826943" cy="482694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78664" y="117023"/>
                  </a:moveTo>
                  <a:cubicBezTo>
                    <a:pt x="75979" y="117902"/>
                    <a:pt x="73236" y="118590"/>
                    <a:pt x="70455" y="119082"/>
                  </a:cubicBez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8"/>
            <p:cNvSpPr/>
            <p:nvPr/>
          </p:nvSpPr>
          <p:spPr>
            <a:xfrm>
              <a:off x="5960318" y="4075990"/>
              <a:ext cx="1753533" cy="701680"/>
            </a:xfrm>
            <a:prstGeom prst="roundRect">
              <a:avLst>
                <a:gd name="adj" fmla="val 16667"/>
              </a:avLst>
            </a:prstGeom>
            <a:solidFill>
              <a:schemeClr val="dk2"/>
            </a:solidFill>
            <a:ln w="254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8"/>
            <p:cNvSpPr txBox="1"/>
            <p:nvPr/>
          </p:nvSpPr>
          <p:spPr>
            <a:xfrm>
              <a:off x="5994571" y="4110243"/>
              <a:ext cx="1685027" cy="6331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w-IL" sz="2400" i="0" u="none" strike="noStrike" cap="none" dirty="0">
                  <a:solidFill>
                    <a:srgbClr val="FFFFFF"/>
                  </a:solidFill>
                </a:rPr>
                <a:t>כריית נתונים</a:t>
              </a:r>
              <a:endParaRPr dirty="0"/>
            </a:p>
          </p:txBody>
        </p:sp>
        <p:sp>
          <p:nvSpPr>
            <p:cNvPr id="115" name="Google Shape;115;p28"/>
            <p:cNvSpPr/>
            <p:nvPr/>
          </p:nvSpPr>
          <p:spPr>
            <a:xfrm>
              <a:off x="3592237" y="-34896"/>
              <a:ext cx="4826943" cy="482694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62764" y="119936"/>
                  </a:moveTo>
                  <a:lnTo>
                    <a:pt x="62764" y="119936"/>
                  </a:lnTo>
                  <a:cubicBezTo>
                    <a:pt x="58951" y="120112"/>
                    <a:pt x="55130" y="119923"/>
                    <a:pt x="51353" y="119373"/>
                  </a:cubicBez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8"/>
            <p:cNvSpPr/>
            <p:nvPr/>
          </p:nvSpPr>
          <p:spPr>
            <a:xfrm>
              <a:off x="3248622" y="4114795"/>
              <a:ext cx="2259267" cy="701680"/>
            </a:xfrm>
            <a:prstGeom prst="roundRect">
              <a:avLst>
                <a:gd name="adj" fmla="val 16667"/>
              </a:avLst>
            </a:prstGeom>
            <a:solidFill>
              <a:schemeClr val="dk2"/>
            </a:solidFill>
            <a:ln w="254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8"/>
            <p:cNvSpPr txBox="1"/>
            <p:nvPr/>
          </p:nvSpPr>
          <p:spPr>
            <a:xfrm>
              <a:off x="3282875" y="4149048"/>
              <a:ext cx="2190761" cy="6331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w-IL" sz="2400" i="0" u="none" strike="noStrike" cap="none" dirty="0">
                  <a:solidFill>
                    <a:schemeClr val="lt1"/>
                  </a:solidFill>
                </a:rPr>
                <a:t> </a:t>
              </a:r>
              <a:r>
                <a:rPr lang="iw-IL" sz="2400" i="0" u="none" strike="noStrike" cap="none" dirty="0">
                  <a:solidFill>
                    <a:srgbClr val="FFFFFF"/>
                  </a:solidFill>
                </a:rPr>
                <a:t>עיבוד וניתוח נתונים</a:t>
              </a:r>
              <a:endParaRPr dirty="0"/>
            </a:p>
          </p:txBody>
        </p:sp>
        <p:sp>
          <p:nvSpPr>
            <p:cNvPr id="118" name="Google Shape;118;p28"/>
            <p:cNvSpPr/>
            <p:nvPr/>
          </p:nvSpPr>
          <p:spPr>
            <a:xfrm>
              <a:off x="3717989" y="696261"/>
              <a:ext cx="4826943" cy="482694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563" y="82950"/>
                  </a:moveTo>
                  <a:lnTo>
                    <a:pt x="4563" y="82950"/>
                  </a:lnTo>
                  <a:cubicBezTo>
                    <a:pt x="3711" y="80892"/>
                    <a:pt x="2974" y="78789"/>
                    <a:pt x="2357" y="76649"/>
                  </a:cubicBez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8"/>
            <p:cNvSpPr/>
            <p:nvPr/>
          </p:nvSpPr>
          <p:spPr>
            <a:xfrm>
              <a:off x="2645984" y="2991484"/>
              <a:ext cx="1960603" cy="701680"/>
            </a:xfrm>
            <a:prstGeom prst="roundRect">
              <a:avLst>
                <a:gd name="adj" fmla="val 16667"/>
              </a:avLst>
            </a:prstGeom>
            <a:solidFill>
              <a:schemeClr val="dk2"/>
            </a:solidFill>
            <a:ln w="254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8"/>
            <p:cNvSpPr txBox="1"/>
            <p:nvPr/>
          </p:nvSpPr>
          <p:spPr>
            <a:xfrm>
              <a:off x="2680237" y="3025737"/>
              <a:ext cx="1892097" cy="6331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w-IL" sz="2400" i="0" u="none" strike="noStrike" cap="none" dirty="0">
                  <a:solidFill>
                    <a:srgbClr val="FFFFFF"/>
                  </a:solidFill>
                </a:rPr>
                <a:t> </a:t>
              </a:r>
              <a:endParaRPr dirty="0"/>
            </a:p>
            <a:p>
              <a:pPr marL="0" marR="0" lvl="0" indent="0" algn="ctr" rtl="0">
                <a:lnSpc>
                  <a:spcPct val="90000"/>
                </a:lnSpc>
                <a:spcBef>
                  <a:spcPts val="840"/>
                </a:spcBef>
                <a:spcAft>
                  <a:spcPts val="0"/>
                </a:spcAft>
                <a:buNone/>
              </a:pPr>
              <a:r>
                <a:rPr lang="iw-IL" sz="2400" i="0" u="none" strike="noStrike" cap="none" dirty="0">
                  <a:solidFill>
                    <a:srgbClr val="FFFFFF"/>
                  </a:solidFill>
                </a:rPr>
                <a:t>הצגה</a:t>
              </a:r>
              <a:endParaRPr dirty="0"/>
            </a:p>
            <a:p>
              <a:pPr marL="0" marR="0" lvl="0" indent="0" algn="ctr" rtl="0">
                <a:lnSpc>
                  <a:spcPct val="90000"/>
                </a:lnSpc>
                <a:spcBef>
                  <a:spcPts val="840"/>
                </a:spcBef>
                <a:spcAft>
                  <a:spcPts val="0"/>
                </a:spcAft>
                <a:buNone/>
              </a:pPr>
              <a:endParaRPr sz="2400" i="0" u="none" strike="noStrike" cap="none" dirty="0">
                <a:solidFill>
                  <a:schemeClr val="lt1"/>
                </a:solidFill>
              </a:endParaRPr>
            </a:p>
          </p:txBody>
        </p:sp>
        <p:sp>
          <p:nvSpPr>
            <p:cNvPr id="121" name="Google Shape;121;p28"/>
            <p:cNvSpPr/>
            <p:nvPr/>
          </p:nvSpPr>
          <p:spPr>
            <a:xfrm>
              <a:off x="3369976" y="-316859"/>
              <a:ext cx="4826943" cy="482694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3601" y="80472"/>
                  </a:moveTo>
                  <a:lnTo>
                    <a:pt x="3601" y="80472"/>
                  </a:lnTo>
                  <a:cubicBezTo>
                    <a:pt x="2952" y="78683"/>
                    <a:pt x="2388" y="76865"/>
                    <a:pt x="1912" y="75023"/>
                  </a:cubicBez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8"/>
            <p:cNvSpPr/>
            <p:nvPr/>
          </p:nvSpPr>
          <p:spPr>
            <a:xfrm>
              <a:off x="2025175" y="1924978"/>
              <a:ext cx="2908519" cy="701680"/>
            </a:xfrm>
            <a:prstGeom prst="roundRect">
              <a:avLst>
                <a:gd name="adj" fmla="val 16667"/>
              </a:avLst>
            </a:prstGeom>
            <a:solidFill>
              <a:schemeClr val="dk2"/>
            </a:solidFill>
            <a:ln w="254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8"/>
            <p:cNvSpPr txBox="1"/>
            <p:nvPr/>
          </p:nvSpPr>
          <p:spPr>
            <a:xfrm>
              <a:off x="2059428" y="1959231"/>
              <a:ext cx="2840013" cy="6331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w-IL" sz="2400" i="0" u="none" strike="noStrike" cap="none">
                  <a:solidFill>
                    <a:srgbClr val="FFFFFF"/>
                  </a:solidFill>
                </a:rPr>
                <a:t>קבלת החלטות</a:t>
              </a:r>
              <a:endParaRPr/>
            </a:p>
          </p:txBody>
        </p:sp>
        <p:sp>
          <p:nvSpPr>
            <p:cNvPr id="124" name="Google Shape;124;p28"/>
            <p:cNvSpPr/>
            <p:nvPr/>
          </p:nvSpPr>
          <p:spPr>
            <a:xfrm>
              <a:off x="3587632" y="-259832"/>
              <a:ext cx="4826943" cy="482694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460" y="52584"/>
                  </a:moveTo>
                  <a:lnTo>
                    <a:pt x="460" y="52584"/>
                  </a:lnTo>
                  <a:cubicBezTo>
                    <a:pt x="676" y="50853"/>
                    <a:pt x="967" y="49132"/>
                    <a:pt x="1332" y="47427"/>
                  </a:cubicBez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8"/>
            <p:cNvSpPr/>
            <p:nvPr/>
          </p:nvSpPr>
          <p:spPr>
            <a:xfrm>
              <a:off x="2494495" y="877961"/>
              <a:ext cx="2908519" cy="701680"/>
            </a:xfrm>
            <a:prstGeom prst="roundRect">
              <a:avLst>
                <a:gd name="adj" fmla="val 16667"/>
              </a:avLst>
            </a:prstGeom>
            <a:solidFill>
              <a:schemeClr val="dk2"/>
            </a:solidFill>
            <a:ln w="25400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8"/>
            <p:cNvSpPr txBox="1"/>
            <p:nvPr/>
          </p:nvSpPr>
          <p:spPr>
            <a:xfrm>
              <a:off x="2528748" y="912214"/>
              <a:ext cx="2840013" cy="63317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w-IL" sz="2400" i="0" u="none" strike="noStrike" cap="none" dirty="0">
                  <a:solidFill>
                    <a:srgbClr val="FFFFFF"/>
                  </a:solidFill>
                </a:rPr>
                <a:t>משוב וניהול ידע</a:t>
              </a:r>
              <a:endParaRPr dirty="0"/>
            </a:p>
          </p:txBody>
        </p:sp>
        <p:sp>
          <p:nvSpPr>
            <p:cNvPr id="127" name="Google Shape;127;p28"/>
            <p:cNvSpPr/>
            <p:nvPr/>
          </p:nvSpPr>
          <p:spPr>
            <a:xfrm>
              <a:off x="4426248" y="-1766339"/>
              <a:ext cx="4826943" cy="4826943"/>
            </a:xfrm>
            <a:custGeom>
              <a:avLst/>
              <a:gdLst/>
              <a:ahLst/>
              <a:cxnLst/>
              <a:rect l="l" t="t" r="r" b="b"/>
              <a:pathLst>
                <a:path w="120000" h="120000" extrusionOk="0">
                  <a:moveTo>
                    <a:pt x="116" y="63736"/>
                  </a:moveTo>
                  <a:lnTo>
                    <a:pt x="116" y="63736"/>
                  </a:lnTo>
                  <a:cubicBezTo>
                    <a:pt x="-9" y="61727"/>
                    <a:pt x="-34" y="59713"/>
                    <a:pt x="44" y="57701"/>
                  </a:cubicBezTo>
                </a:path>
              </a:pathLst>
            </a:cu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8" name="Google Shape;128;p28"/>
          <p:cNvSpPr txBox="1">
            <a:spLocks noGrp="1"/>
          </p:cNvSpPr>
          <p:nvPr>
            <p:ph type="title"/>
          </p:nvPr>
        </p:nvSpPr>
        <p:spPr>
          <a:xfrm>
            <a:off x="2346960" y="0"/>
            <a:ext cx="8123265" cy="120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iw-IL" dirty="0">
                <a:latin typeface="Arial"/>
                <a:ea typeface="Arial"/>
                <a:cs typeface="Arial"/>
                <a:sym typeface="Arial"/>
              </a:rPr>
              <a:t>מעגל הנתונים </a:t>
            </a:r>
            <a:br>
              <a:rPr lang="iw-IL" dirty="0">
                <a:latin typeface="Arial"/>
                <a:ea typeface="Arial"/>
                <a:cs typeface="Arial"/>
                <a:sym typeface="Arial"/>
              </a:rPr>
            </a:br>
            <a:r>
              <a:rPr lang="iw-IL" sz="2800" dirty="0">
                <a:latin typeface="Arial"/>
                <a:ea typeface="Arial"/>
                <a:cs typeface="Arial"/>
                <a:sym typeface="Arial"/>
              </a:rPr>
              <a:t>על פי המודל של פרופ' ניב אחיטוב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BD0E7BC-315F-4D36-99CA-660E57A6A5A1}"/>
              </a:ext>
            </a:extLst>
          </p:cNvPr>
          <p:cNvSpPr txBox="1"/>
          <p:nvPr/>
        </p:nvSpPr>
        <p:spPr>
          <a:xfrm>
            <a:off x="6749019" y="1520657"/>
            <a:ext cx="285561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تعريف المشكلة</a:t>
            </a:r>
            <a:endParaRPr lang="he-IL" sz="2400" b="1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65B0FDB-D487-45B5-8613-E473DC7DCF90}"/>
              </a:ext>
            </a:extLst>
          </p:cNvPr>
          <p:cNvSpPr txBox="1"/>
          <p:nvPr/>
        </p:nvSpPr>
        <p:spPr>
          <a:xfrm>
            <a:off x="8870305" y="2530290"/>
            <a:ext cx="332451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ايجاد وتحديد مصادر البيانات</a:t>
            </a:r>
            <a:endParaRPr lang="he-IL" sz="2400" b="1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070C1AB-F844-414A-9B66-9996DD660DF9}"/>
              </a:ext>
            </a:extLst>
          </p:cNvPr>
          <p:cNvSpPr txBox="1"/>
          <p:nvPr/>
        </p:nvSpPr>
        <p:spPr>
          <a:xfrm>
            <a:off x="9093326" y="3586109"/>
            <a:ext cx="332451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استرجاع البيانات وتخزينها</a:t>
            </a:r>
            <a:endParaRPr lang="he-IL" sz="2400" b="1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41978694-4863-4A24-9D01-9E7EABFA94F9}"/>
              </a:ext>
            </a:extLst>
          </p:cNvPr>
          <p:cNvSpPr txBox="1"/>
          <p:nvPr/>
        </p:nvSpPr>
        <p:spPr>
          <a:xfrm>
            <a:off x="8621553" y="4709841"/>
            <a:ext cx="332451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تكامل ودمج البيانات</a:t>
            </a:r>
            <a:endParaRPr lang="he-IL" sz="2400" b="1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092F60D-0F78-4D28-BE7E-E4CF412E8DA2}"/>
              </a:ext>
            </a:extLst>
          </p:cNvPr>
          <p:cNvSpPr txBox="1"/>
          <p:nvPr/>
        </p:nvSpPr>
        <p:spPr>
          <a:xfrm>
            <a:off x="-98655" y="5800358"/>
            <a:ext cx="332451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معالجة وتحليل البيانات</a:t>
            </a:r>
            <a:endParaRPr lang="he-IL" sz="2400" b="1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2D5E4DE-D3E4-4B9B-8BA6-DD53F721EE41}"/>
              </a:ext>
            </a:extLst>
          </p:cNvPr>
          <p:cNvSpPr txBox="1"/>
          <p:nvPr/>
        </p:nvSpPr>
        <p:spPr>
          <a:xfrm>
            <a:off x="-697352" y="3571957"/>
            <a:ext cx="332451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اتخاذ قرارات</a:t>
            </a:r>
            <a:endParaRPr lang="he-IL" sz="2400" b="1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A3AD523-C6CE-4C27-A839-0742286014C2}"/>
              </a:ext>
            </a:extLst>
          </p:cNvPr>
          <p:cNvSpPr txBox="1"/>
          <p:nvPr/>
        </p:nvSpPr>
        <p:spPr>
          <a:xfrm>
            <a:off x="-448547" y="4769288"/>
            <a:ext cx="332451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عرض</a:t>
            </a:r>
            <a:endParaRPr lang="he-IL" sz="2400" b="1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9665325-63C6-4840-9069-6ED498A9F5A7}"/>
              </a:ext>
            </a:extLst>
          </p:cNvPr>
          <p:cNvSpPr txBox="1"/>
          <p:nvPr/>
        </p:nvSpPr>
        <p:spPr>
          <a:xfrm>
            <a:off x="-488742" y="2518115"/>
            <a:ext cx="332451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تقييم وإدارة المعرفة</a:t>
            </a:r>
            <a:endParaRPr lang="he-IL" sz="24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9"/>
          <p:cNvSpPr txBox="1">
            <a:spLocks noGrp="1"/>
          </p:cNvSpPr>
          <p:nvPr>
            <p:ph type="title"/>
          </p:nvPr>
        </p:nvSpPr>
        <p:spPr>
          <a:xfrm>
            <a:off x="3387969" y="156721"/>
            <a:ext cx="6914271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</a:pPr>
            <a:r>
              <a:rPr lang="iw-IL" dirty="0">
                <a:latin typeface="Arial"/>
                <a:ea typeface="Arial"/>
                <a:cs typeface="Arial"/>
                <a:sym typeface="Arial"/>
              </a:rPr>
              <a:t>דוגמה-חציית כביש בביטחה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29"/>
          <p:cNvSpPr txBox="1"/>
          <p:nvPr/>
        </p:nvSpPr>
        <p:spPr>
          <a:xfrm>
            <a:off x="2042829" y="671869"/>
            <a:ext cx="5661660" cy="6478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r" rtl="1">
              <a:lnSpc>
                <a:spcPct val="14166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iw-IL" sz="2400" b="1" i="0" u="none" strike="noStrike" cap="none" dirty="0">
                <a:solidFill>
                  <a:srgbClr val="12B4B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זיהוי הבעיה</a:t>
            </a:r>
            <a:r>
              <a:rPr lang="ar-SA" sz="2400" b="1" dirty="0">
                <a:solidFill>
                  <a:srgbClr val="12B4B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حدد المشكلة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r" rtl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00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iw-IL" sz="2000" i="0" u="none" strike="noStrike" cap="none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חציית כביש בביטחה</a:t>
            </a:r>
            <a:r>
              <a:rPr lang="ar-SA" sz="2000" i="0" u="none" strike="noStrike" cap="none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- عبور الطريق بأمان</a:t>
            </a:r>
            <a:endParaRPr sz="2000" i="0" u="none" strike="noStrike" cap="none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 algn="r" rtl="1">
              <a:lnSpc>
                <a:spcPct val="14166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•"/>
            </a:pPr>
            <a:r>
              <a:rPr lang="iw-IL" sz="2400" b="1" i="0" u="none" strike="noStrike" cap="none" dirty="0">
                <a:solidFill>
                  <a:srgbClr val="12B4B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איסוף נתונים חזותיים:</a:t>
            </a:r>
            <a:r>
              <a:rPr lang="ar-SA" sz="2400" b="1" i="0" u="none" strike="noStrike" cap="none" dirty="0">
                <a:solidFill>
                  <a:srgbClr val="12B4B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جمع البيانات المرئية: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r" rtl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00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ar-SA" sz="2000" i="0" u="none" strike="noStrike" cap="none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تحديد موقع معبر قريب</a:t>
            </a:r>
          </a:p>
          <a:p>
            <a:pPr lvl="2" algn="r" rtl="1">
              <a:lnSpc>
                <a:spcPct val="170000"/>
              </a:lnSpc>
            </a:pPr>
            <a:r>
              <a:rPr lang="ar-SA" sz="2000" i="0" u="none" strike="noStrike" cap="none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	- عدد السيارات المارة على الطريق</a:t>
            </a:r>
          </a:p>
          <a:p>
            <a:pPr lvl="2" algn="r" rtl="1">
              <a:lnSpc>
                <a:spcPct val="170000"/>
              </a:lnSpc>
            </a:pPr>
            <a:r>
              <a:rPr lang="ar-SA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- </a:t>
            </a:r>
            <a:r>
              <a:rPr lang="ar-SA" sz="2000" i="0" u="none" strike="noStrike" cap="none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عرض الطريق</a:t>
            </a:r>
          </a:p>
          <a:p>
            <a:pPr marL="0" marR="0" lvl="0" indent="0" algn="r" rtl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iw-IL" sz="2400" b="1" i="0" u="none" strike="noStrike" cap="none" dirty="0">
                <a:solidFill>
                  <a:srgbClr val="12B4B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הערכת נתונים:</a:t>
            </a:r>
            <a:r>
              <a:rPr lang="ar-SA" sz="2400" b="1" i="0" u="none" strike="noStrike" cap="none" dirty="0">
                <a:solidFill>
                  <a:srgbClr val="12B4B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تقييم البيانات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4" algn="r" rtl="1">
              <a:lnSpc>
                <a:spcPct val="170000"/>
              </a:lnSpc>
            </a:pPr>
            <a:r>
              <a:rPr lang="ar-SA" sz="2000" i="0" u="none" strike="noStrike" cap="non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سرعة المشي لدينا</a:t>
            </a:r>
          </a:p>
          <a:p>
            <a:pPr lvl="4" algn="r" rtl="1">
              <a:lnSpc>
                <a:spcPct val="170000"/>
              </a:lnSpc>
            </a:pPr>
            <a:r>
              <a:rPr lang="ar-SA" sz="2000" i="0" u="none" strike="noStrike" cap="non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دمج جميع البيانات مع خبرتنا السابقة</a:t>
            </a:r>
          </a:p>
          <a:p>
            <a:pPr marL="342900" lvl="4" indent="-342900" algn="r" rtl="1">
              <a:lnSpc>
                <a:spcPct val="170000"/>
              </a:lnSpc>
              <a:buFontTx/>
              <a:buChar char="-"/>
            </a:pPr>
            <a:r>
              <a:rPr lang="ar-SA" sz="2000" i="0" u="none" strike="noStrike" cap="none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تحليل النتائج.</a:t>
            </a:r>
            <a:endParaRPr lang="he-IL" sz="2000" i="0" u="none" strike="noStrike" cap="none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R="0" lvl="0" algn="r" rtl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lang="ar-SA" sz="2000" i="0" u="none" strike="noStrike" cap="none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اتخاذ قرار بعبور الطريق.</a:t>
            </a:r>
          </a:p>
          <a:p>
            <a:pPr marR="0" lvl="0" algn="r" rtl="1">
              <a:lnSpc>
                <a:spcPct val="170000"/>
              </a:lnSpc>
              <a:spcBef>
                <a:spcPts val="0"/>
              </a:spcBef>
              <a:spcAft>
                <a:spcPts val="0"/>
              </a:spcAft>
            </a:pPr>
            <a:r>
              <a:rPr lang="ar-SA" sz="2000" i="0" u="none" strike="noStrike" cap="none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تخزين الملاحظات للإجراءات المماثلة في المستقبل</a:t>
            </a:r>
            <a:r>
              <a:rPr lang="he-IL" sz="2000" i="0" u="none" strike="noStrike" cap="none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he-IL" sz="2000" i="0" u="none" strike="noStrike" cap="none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5" name="Google Shape;135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17031" y="2524918"/>
            <a:ext cx="3651376" cy="180816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7E64E75-9089-440B-88EE-AADC8AAF418A}"/>
              </a:ext>
            </a:extLst>
          </p:cNvPr>
          <p:cNvSpPr txBox="1"/>
          <p:nvPr/>
        </p:nvSpPr>
        <p:spPr>
          <a:xfrm>
            <a:off x="7817031" y="673559"/>
            <a:ext cx="4192173" cy="10772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b="1" dirty="0">
                <a:solidFill>
                  <a:schemeClr val="tx1"/>
                </a:solidFill>
              </a:rPr>
              <a:t>نموذج- عبور ممر المشاة بطريقة آمنة</a:t>
            </a:r>
            <a:endParaRPr lang="he-IL" sz="3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0"/>
          <p:cNvSpPr txBox="1">
            <a:spLocks noGrp="1"/>
          </p:cNvSpPr>
          <p:nvPr>
            <p:ph type="title"/>
          </p:nvPr>
        </p:nvSpPr>
        <p:spPr>
          <a:xfrm>
            <a:off x="2028659" y="186971"/>
            <a:ext cx="9642231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400"/>
              <a:buFont typeface="Varela Round"/>
              <a:buNone/>
            </a:pPr>
            <a:r>
              <a:rPr lang="iw-IL" dirty="0">
                <a:latin typeface="Arial"/>
                <a:ea typeface="Arial"/>
                <a:cs typeface="Arial"/>
                <a:sym typeface="Arial"/>
              </a:rPr>
              <a:t>תכנון רכישת חבילת נופש</a:t>
            </a: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1" name="Google Shape;141;p30"/>
          <p:cNvPicPr preferRelativeResize="0"/>
          <p:nvPr/>
        </p:nvPicPr>
        <p:blipFill rotWithShape="1">
          <a:blip r:embed="rId3">
            <a:alphaModFix/>
          </a:blip>
          <a:srcRect t="24698" b="24698"/>
          <a:stretch/>
        </p:blipFill>
        <p:spPr>
          <a:xfrm>
            <a:off x="2028659" y="4035154"/>
            <a:ext cx="3613133" cy="24369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91302" y="3818789"/>
            <a:ext cx="1989956" cy="2653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3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844201" y="1155548"/>
            <a:ext cx="3351854" cy="25138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3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397343" y="1137761"/>
            <a:ext cx="4061516" cy="243690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BA60E60-620B-4425-8B50-789869670948}"/>
              </a:ext>
            </a:extLst>
          </p:cNvPr>
          <p:cNvSpPr txBox="1"/>
          <p:nvPr/>
        </p:nvSpPr>
        <p:spPr>
          <a:xfrm>
            <a:off x="9861452" y="1120676"/>
            <a:ext cx="2096086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/>
              <a:t>تخطيط لشراء رزمة لرحلة استجماميه</a:t>
            </a:r>
            <a:endParaRPr lang="he-IL" sz="36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74865" y="2262860"/>
            <a:ext cx="3651376" cy="1808163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5"/>
          <p:cNvSpPr txBox="1">
            <a:spLocks noGrp="1"/>
          </p:cNvSpPr>
          <p:nvPr>
            <p:ph type="title"/>
          </p:nvPr>
        </p:nvSpPr>
        <p:spPr>
          <a:xfrm>
            <a:off x="174174" y="103816"/>
            <a:ext cx="11826238" cy="7200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5757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2B4BC"/>
              </a:buClr>
              <a:buSzPts val="2800"/>
              <a:buNone/>
            </a:pPr>
            <a:r>
              <a:rPr lang="iw-IL">
                <a:solidFill>
                  <a:srgbClr val="12B4BC"/>
                </a:solidFill>
                <a:latin typeface="Arial"/>
                <a:ea typeface="Arial"/>
                <a:cs typeface="Arial"/>
                <a:sym typeface="Arial"/>
              </a:rPr>
              <a:t>הגדרת הבעיה</a:t>
            </a:r>
            <a:endParaRPr>
              <a:solidFill>
                <a:srgbClr val="12B4B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5"/>
          <p:cNvSpPr txBox="1">
            <a:spLocks noGrp="1"/>
          </p:cNvSpPr>
          <p:nvPr>
            <p:ph type="body" idx="1"/>
          </p:nvPr>
        </p:nvSpPr>
        <p:spPr>
          <a:xfrm>
            <a:off x="4012883" y="716877"/>
            <a:ext cx="4303495" cy="5400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85757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iw-IL" sz="2400">
                <a:latin typeface="Arial"/>
                <a:ea typeface="Arial"/>
                <a:cs typeface="Arial"/>
                <a:sym typeface="Arial"/>
              </a:rPr>
              <a:t>Problem Definition</a:t>
            </a:r>
            <a:endParaRPr sz="24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Google Shape;152;p5"/>
          <p:cNvSpPr txBox="1">
            <a:spLocks noGrp="1"/>
          </p:cNvSpPr>
          <p:nvPr>
            <p:ph type="body" idx="2"/>
          </p:nvPr>
        </p:nvSpPr>
        <p:spPr>
          <a:xfrm>
            <a:off x="365759" y="1988065"/>
            <a:ext cx="8192914" cy="41530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7620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iw-IL" dirty="0">
                <a:latin typeface="Arial"/>
                <a:ea typeface="Arial"/>
                <a:cs typeface="Arial"/>
                <a:sym typeface="Arial"/>
              </a:rPr>
              <a:t>הגדרה ראשונית של בעיית ההחלטה, המשימה, המטרה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7620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iw-IL" dirty="0">
                <a:latin typeface="Arial"/>
                <a:ea typeface="Arial"/>
                <a:cs typeface="Arial"/>
                <a:sym typeface="Arial"/>
              </a:rPr>
              <a:t> או המחקר</a:t>
            </a:r>
            <a:r>
              <a:rPr lang="ar-SA" dirty="0"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ar-SA" dirty="0">
                <a:latin typeface="Calibri" panose="020F0502020204030204" pitchFamily="34" charset="0"/>
                <a:ea typeface="Arial"/>
                <a:cs typeface="Calibri" panose="020F0502020204030204" pitchFamily="34" charset="0"/>
                <a:sym typeface="Arial"/>
              </a:rPr>
              <a:t>التعريف الأولي لمشكلة القرار ، المهمة ، الهدف  أو البحث.</a:t>
            </a:r>
            <a:endParaRPr dirty="0">
              <a:latin typeface="Calibri" panose="020F0502020204030204" pitchFamily="34" charset="0"/>
              <a:ea typeface="Arial"/>
              <a:cs typeface="Calibri" panose="020F0502020204030204" pitchFamily="34" charset="0"/>
              <a:sym typeface="Arial"/>
            </a:endParaRPr>
          </a:p>
          <a:p>
            <a:pPr marL="76200" lvl="0" indent="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439782" lvl="0" indent="-190534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400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5"/>
          <p:cNvSpPr/>
          <p:nvPr/>
        </p:nvSpPr>
        <p:spPr>
          <a:xfrm>
            <a:off x="4147499" y="4339381"/>
            <a:ext cx="3879588" cy="7386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6200" lvl="0">
              <a:lnSpc>
                <a:spcPct val="150000"/>
              </a:lnSpc>
              <a:buSzPts val="2800"/>
            </a:pPr>
            <a:r>
              <a:rPr lang="ar-SA" sz="2800" b="1" dirty="0">
                <a:solidFill>
                  <a:srgbClr val="92D050"/>
                </a:solidFill>
                <a:latin typeface="Calibri" panose="020F0502020204030204" pitchFamily="34" charset="0"/>
                <a:ea typeface="Varela Round"/>
                <a:cs typeface="Calibri" panose="020F0502020204030204" pitchFamily="34" charset="0"/>
                <a:sym typeface="Varela Round"/>
              </a:rPr>
              <a:t>الرغبة في شراء حزمة عطلة</a:t>
            </a:r>
            <a:endParaRPr sz="2800" b="1" i="0" u="none" strike="noStrike" cap="none" dirty="0">
              <a:solidFill>
                <a:srgbClr val="92D050"/>
              </a:solidFill>
              <a:latin typeface="Calibri" panose="020F0502020204030204" pitchFamily="34" charset="0"/>
              <a:ea typeface="Varela Round"/>
              <a:cs typeface="Calibri" panose="020F0502020204030204" pitchFamily="34" charset="0"/>
              <a:sym typeface="Varela Round"/>
            </a:endParaRPr>
          </a:p>
        </p:txBody>
      </p:sp>
      <p:sp>
        <p:nvSpPr>
          <p:cNvPr id="154" name="Google Shape;154;p5"/>
          <p:cNvSpPr/>
          <p:nvPr/>
        </p:nvSpPr>
        <p:spPr>
          <a:xfrm>
            <a:off x="9247253" y="2128402"/>
            <a:ext cx="1562100" cy="434340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6A973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600" i="0" u="none" strike="noStrike" cap="none" dirty="0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تعريف المشكلة</a:t>
            </a:r>
            <a:endParaRPr sz="1600" i="0" u="none" strike="noStrike" cap="none" dirty="0">
              <a:solidFill>
                <a:schemeClr val="l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246748-7004-4E3B-A474-7145336EB821}"/>
              </a:ext>
            </a:extLst>
          </p:cNvPr>
          <p:cNvSpPr txBox="1"/>
          <p:nvPr/>
        </p:nvSpPr>
        <p:spPr>
          <a:xfrm>
            <a:off x="2236763" y="1151959"/>
            <a:ext cx="717452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/>
              <a:t>تعريف المشكلة</a:t>
            </a:r>
            <a:endParaRPr lang="he-IL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g723b253401_2_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07986" y="1782073"/>
            <a:ext cx="3651376" cy="1808163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g723b253401_2_3"/>
          <p:cNvSpPr txBox="1">
            <a:spLocks noGrp="1"/>
          </p:cNvSpPr>
          <p:nvPr>
            <p:ph type="title"/>
          </p:nvPr>
        </p:nvSpPr>
        <p:spPr>
          <a:xfrm>
            <a:off x="2234093" y="143432"/>
            <a:ext cx="96423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ar-SA" dirty="0">
                <a:solidFill>
                  <a:srgbClr val="12B4BC"/>
                </a:solidFill>
                <a:latin typeface="Arial"/>
                <a:ea typeface="Arial"/>
                <a:cs typeface="Arial"/>
                <a:sym typeface="Arial"/>
              </a:rPr>
              <a:t>تحديد وتحديد مصادر البيانات ذات الصلة</a:t>
            </a:r>
            <a:endParaRPr dirty="0">
              <a:solidFill>
                <a:srgbClr val="12B4B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g723b253401_2_3"/>
          <p:cNvSpPr txBox="1">
            <a:spLocks noGrp="1"/>
          </p:cNvSpPr>
          <p:nvPr>
            <p:ph type="body" idx="1"/>
          </p:nvPr>
        </p:nvSpPr>
        <p:spPr>
          <a:xfrm>
            <a:off x="2756607" y="677712"/>
            <a:ext cx="83070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</a:pPr>
            <a:r>
              <a:rPr lang="iw-IL" sz="2400">
                <a:latin typeface="Arial"/>
                <a:ea typeface="Arial"/>
                <a:cs typeface="Arial"/>
                <a:sym typeface="Arial"/>
              </a:rPr>
              <a:t>Identifying &amp; Locating Data</a:t>
            </a:r>
            <a:r>
              <a:rPr lang="iw-IL" sz="36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iw-IL" sz="2400">
                <a:latin typeface="Arial"/>
                <a:ea typeface="Arial"/>
                <a:cs typeface="Arial"/>
                <a:sym typeface="Arial"/>
              </a:rPr>
              <a:t>Sources</a:t>
            </a:r>
            <a:endParaRPr sz="2400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g723b253401_2_3"/>
          <p:cNvSpPr txBox="1">
            <a:spLocks noGrp="1"/>
          </p:cNvSpPr>
          <p:nvPr>
            <p:ph type="body" idx="2"/>
          </p:nvPr>
        </p:nvSpPr>
        <p:spPr>
          <a:xfrm>
            <a:off x="898107" y="1833074"/>
            <a:ext cx="8031900" cy="41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10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ar-SA" dirty="0">
                <a:latin typeface="Arial"/>
                <a:ea typeface="Arial"/>
                <a:cs typeface="Arial"/>
                <a:sym typeface="Arial"/>
              </a:rPr>
              <a:t>تحديد البيانات ذات الصلة بالمشكلة.</a:t>
            </a:r>
          </a:p>
          <a:p>
            <a:pPr marL="457200" lvl="0" indent="-3810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ar-SA" dirty="0">
                <a:latin typeface="Arial"/>
                <a:ea typeface="Arial"/>
                <a:cs typeface="Arial"/>
                <a:sym typeface="Arial"/>
              </a:rPr>
              <a:t>تحديد مصادر البيانات للبيانات.</a:t>
            </a: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457200" lvl="0" indent="-2286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r" rtl="1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</a:pPr>
            <a:r>
              <a:rPr lang="iw-IL" sz="3200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פוליטיים</a:t>
            </a:r>
            <a:endParaRPr sz="3200" b="1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r" rtl="1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SzPts val="2400"/>
              <a:buNone/>
            </a:pPr>
            <a:endParaRPr sz="3200" b="1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SzPts val="2400"/>
              <a:buNone/>
            </a:pPr>
            <a:endParaRPr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g723b253401_2_3"/>
          <p:cNvSpPr/>
          <p:nvPr/>
        </p:nvSpPr>
        <p:spPr>
          <a:xfrm>
            <a:off x="132638" y="3183065"/>
            <a:ext cx="8487657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76200" lvl="0" algn="r" rtl="1">
              <a:lnSpc>
                <a:spcPct val="150000"/>
              </a:lnSpc>
              <a:buSzPts val="2800"/>
            </a:pPr>
            <a:r>
              <a:rPr lang="ar-SA" sz="2800" b="1" dirty="0">
                <a:solidFill>
                  <a:srgbClr val="92D050"/>
                </a:solidFill>
              </a:rPr>
              <a:t>ابحث عن حزم العطلات ذات الصلة على مواقع الشبكة الرئيسية التي تقدم حزم الإجازات وفقًا للتاريخ والمكان الهادف</a:t>
            </a:r>
            <a:endParaRPr sz="2800" b="1" i="0" u="none" strike="noStrike" cap="none" dirty="0">
              <a:solidFill>
                <a:srgbClr val="92D050"/>
              </a:solidFill>
            </a:endParaRPr>
          </a:p>
        </p:txBody>
      </p:sp>
      <p:sp>
        <p:nvSpPr>
          <p:cNvPr id="165" name="Google Shape;165;g723b253401_2_3"/>
          <p:cNvSpPr/>
          <p:nvPr/>
        </p:nvSpPr>
        <p:spPr>
          <a:xfrm>
            <a:off x="10233674" y="1970184"/>
            <a:ext cx="1562100" cy="434340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6A973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ar-SA" sz="1200" i="0" u="none" strike="noStrike" cap="none" dirty="0">
                <a:solidFill>
                  <a:schemeClr val="lt1"/>
                </a:solidFill>
              </a:rPr>
              <a:t>البحث عن مصادر البيانات</a:t>
            </a:r>
            <a:endParaRPr sz="1200" i="0" u="none" strike="noStrike" cap="none" dirty="0"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מערכת שידורים">
      <a:dk1>
        <a:srgbClr val="002060"/>
      </a:dk1>
      <a:lt1>
        <a:srgbClr val="FFFFFF"/>
      </a:lt1>
      <a:dk2>
        <a:srgbClr val="44546A"/>
      </a:dk2>
      <a:lt2>
        <a:srgbClr val="E7E6E6"/>
      </a:lt2>
      <a:accent1>
        <a:srgbClr val="92D050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7030A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665</Words>
  <Application>Microsoft Office PowerPoint</Application>
  <PresentationFormat>מסך רחב</PresentationFormat>
  <Paragraphs>141</Paragraphs>
  <Slides>17</Slides>
  <Notes>17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17</vt:i4>
      </vt:variant>
    </vt:vector>
  </HeadingPairs>
  <TitlesOfParts>
    <vt:vector size="21" baseType="lpstr">
      <vt:lpstr>Arial</vt:lpstr>
      <vt:lpstr>Calibri</vt:lpstr>
      <vt:lpstr>Varela Round</vt:lpstr>
      <vt:lpstr>ערכת נושא Office</vt:lpstr>
      <vt:lpstr>מעגל הנתונים -  دائرة البيانات</vt:lpstr>
      <vt:lpstr>מה נלמד היום  ماذا تعلمنا اليوم</vt:lpstr>
      <vt:lpstr>מעגל הנתונים - دائرة البيانات</vt:lpstr>
      <vt:lpstr>מעגל הנתונים הוא – دائرة البيانات هي</vt:lpstr>
      <vt:lpstr>מעגל הנתונים  על פי המודל של פרופ' ניב אחיטוב</vt:lpstr>
      <vt:lpstr>דוגמה-חציית כביש בביטחה</vt:lpstr>
      <vt:lpstr>תכנון רכישת חבילת נופש</vt:lpstr>
      <vt:lpstr>הגדרת הבעיה</vt:lpstr>
      <vt:lpstr>تحديد وتحديد مصادر البيانات ذات الصلة</vt:lpstr>
      <vt:lpstr>استرجاع البيانات وتخزينها</vt:lpstr>
      <vt:lpstr>تكامل البيانات</vt:lpstr>
      <vt:lpstr>כריית נתונים</vt:lpstr>
      <vt:lpstr>עיבוד וניתוח נתונים </vt:lpstr>
      <vt:lpstr>הצגת נתונים</vt:lpstr>
      <vt:lpstr>קבלת החלטות</vt:lpstr>
      <vt:lpstr>تقييم وإدارة المعرفة</vt:lpstr>
      <vt:lpstr>משימה - مهمة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מערכת שידורים לאומית</dc:title>
  <dc:creator>user</dc:creator>
  <cp:lastModifiedBy>דאהש  חביבאללה</cp:lastModifiedBy>
  <cp:revision>23</cp:revision>
  <dcterms:created xsi:type="dcterms:W3CDTF">2020-03-15T19:13:03Z</dcterms:created>
  <dcterms:modified xsi:type="dcterms:W3CDTF">2021-02-03T10:17:56Z</dcterms:modified>
</cp:coreProperties>
</file>