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embeddedFontLst>
    <p:embeddedFont>
      <p:font typeface="Assistant SemiBold"/>
      <p:regular r:id="rId16"/>
      <p:bold r:id="rId17"/>
    </p:embeddedFont>
    <p:embeddedFont>
      <p:font typeface="Assistant"/>
      <p:regular r:id="rId18"/>
      <p:bold r:id="rId19"/>
    </p:embeddedFont>
    <p:embeddedFont>
      <p:font typeface="Assistant ExtraBold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iKOf5qFZRx0bc/LLshWK/3lR+6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ssistantExtraBold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font" Target="fonts/AssistantSemiBold-bold.fntdata"/><Relationship Id="rId16" Type="http://schemas.openxmlformats.org/officeDocument/2006/relationships/font" Target="fonts/AssistantSemiBold-regular.fntdata"/><Relationship Id="rId5" Type="http://schemas.openxmlformats.org/officeDocument/2006/relationships/slide" Target="slides/slide1.xml"/><Relationship Id="rId19" Type="http://schemas.openxmlformats.org/officeDocument/2006/relationships/font" Target="fonts/Assistant-bold.fntdata"/><Relationship Id="rId6" Type="http://schemas.openxmlformats.org/officeDocument/2006/relationships/slide" Target="slides/slide2.xml"/><Relationship Id="rId18" Type="http://schemas.openxmlformats.org/officeDocument/2006/relationships/font" Target="fonts/Assistant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ocs.google.com/presentation/d/1QrHkXvdAK_B6IoT6ncJ8AGI_MjhTCKOV/edit#slide=id.p1" TargetMode="Externa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9" name="Google Shape;89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36" name="Google Shape;236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תזכורת - למדנו על בדיקת אמינות מקורות המידע בשיעור "כיצד לחפש נתונים למחקר נתונים".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לינק למצגת השיעור: </a:t>
            </a:r>
            <a:r>
              <a:rPr lang="iw-IL" u="sng">
                <a:solidFill>
                  <a:schemeClr val="hlink"/>
                </a:solidFill>
                <a:hlinkClick r:id="rId2"/>
              </a:rPr>
              <a:t>https://docs.google.com/presentation/d/1QrHkXvdAK_B6IoT6ncJ8AGI_MjhTCKOV/edit#slide=id.p1</a:t>
            </a:r>
            <a:r>
              <a:rPr lang="iw-IL"/>
              <a:t> </a:t>
            </a:r>
            <a:endParaRPr/>
          </a:p>
        </p:txBody>
      </p:sp>
      <p:sp>
        <p:nvSpPr>
          <p:cNvPr id="124" name="Google Shape;124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הערות למורה: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הצגת המידע</a:t>
            </a:r>
            <a:endParaRPr/>
          </a:p>
        </p:txBody>
      </p:sp>
      <p:sp>
        <p:nvSpPr>
          <p:cNvPr id="142" name="Google Shape;14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הערות למורה: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הצגת המידע</a:t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68" name="Google Shape;168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הערות למורה: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הצגת המידע</a:t>
            </a:r>
            <a:endParaRPr/>
          </a:p>
        </p:txBody>
      </p:sp>
      <p:sp>
        <p:nvSpPr>
          <p:cNvPr id="180" name="Google Shape;18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חלופות - ברגע קבלת ההחלטה יש נטייה להציג חלופות כדי לשקף שיש לצד המחליט "אופציות".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צריך להיזהר מהצגת חלופות דיכוטומיות/קיצוניות ולאפשר הצגת רצף אפשרויות.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האמצע הפושר – הגעה לפשרה כדי לא לקבל החלטה "כואבת" או כדי ליצור הסכמה בין שני צדדים או בין כיוונים מנוגדים </a:t>
            </a:r>
            <a:endParaRPr/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iw-IL"/>
              <a:t>כאשר בפועל הפשרה  לא נותנת מענה לבעיה הנדרשת. זה לא פוליטיקה או הסכם שלום שצריך להתפשר עליו אלא החלטה "קרה" שמבוססת על נתונים.</a:t>
            </a:r>
            <a:endParaRPr/>
          </a:p>
        </p:txBody>
      </p:sp>
      <p:sp>
        <p:nvSpPr>
          <p:cNvPr id="209" name="Google Shape;209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201024" y="6044667"/>
            <a:ext cx="435080" cy="46393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900"/>
              <a:buFont typeface="Assistant SemiBold"/>
              <a:buNone/>
              <a:defRPr b="0" i="0" sz="1200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7" name="Google Shape;17;p14"/>
          <p:cNvSpPr/>
          <p:nvPr/>
        </p:nvSpPr>
        <p:spPr>
          <a:xfrm>
            <a:off x="-3599" y="3596"/>
            <a:ext cx="4748803" cy="266003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מונה עם כיתוב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2" name="Google Shape;72;p2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טקסט אנכי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24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אנכית וטקסט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קופית כותרת">
  <p:cSld name="שקופית כותרת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1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rt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15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מקטע עליונה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7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ני תכנים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וואה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0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ריק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1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תוכן עם כיתוב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4" name="Google Shape;64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2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rtl="1" algn="l">
              <a:spcBef>
                <a:spcPts val="0"/>
              </a:spcBef>
              <a:buNone/>
              <a:defRPr/>
            </a:lvl1pPr>
            <a:lvl2pPr indent="0" lvl="1" marL="0" rtl="1" algn="l">
              <a:spcBef>
                <a:spcPts val="0"/>
              </a:spcBef>
              <a:buNone/>
              <a:defRPr/>
            </a:lvl2pPr>
            <a:lvl3pPr indent="0" lvl="2" marL="0" rtl="1" algn="l">
              <a:spcBef>
                <a:spcPts val="0"/>
              </a:spcBef>
              <a:buNone/>
              <a:defRPr/>
            </a:lvl3pPr>
            <a:lvl4pPr indent="0" lvl="3" marL="0" rtl="1" algn="l">
              <a:spcBef>
                <a:spcPts val="0"/>
              </a:spcBef>
              <a:buNone/>
              <a:defRPr/>
            </a:lvl4pPr>
            <a:lvl5pPr indent="0" lvl="4" marL="0" rtl="1" algn="l">
              <a:spcBef>
                <a:spcPts val="0"/>
              </a:spcBef>
              <a:buNone/>
              <a:defRPr/>
            </a:lvl5pPr>
            <a:lvl6pPr indent="0" lvl="5" marL="0" rtl="1" algn="l">
              <a:spcBef>
                <a:spcPts val="0"/>
              </a:spcBef>
              <a:buNone/>
              <a:defRPr/>
            </a:lvl6pPr>
            <a:lvl7pPr indent="0" lvl="6" marL="0" rtl="1" algn="l">
              <a:spcBef>
                <a:spcPts val="0"/>
              </a:spcBef>
              <a:buNone/>
              <a:defRPr/>
            </a:lvl7pPr>
            <a:lvl8pPr indent="0" lvl="7" marL="0" rtl="1" algn="l">
              <a:spcBef>
                <a:spcPts val="0"/>
              </a:spcBef>
              <a:buNone/>
              <a:defRPr/>
            </a:lvl8pPr>
            <a:lvl9pPr indent="0" lvl="8" marL="0" rtl="1" algn="l">
              <a:spcBef>
                <a:spcPts val="0"/>
              </a:spcBef>
              <a:buNone/>
              <a:defRPr/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1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1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.png"/><Relationship Id="rId6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9.png"/><Relationship Id="rId5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Relationship Id="rId4" Type="http://schemas.openxmlformats.org/officeDocument/2006/relationships/image" Target="../media/image16.png"/><Relationship Id="rId5" Type="http://schemas.openxmlformats.org/officeDocument/2006/relationships/image" Target="../media/image10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/>
          <p:nvPr/>
        </p:nvSpPr>
        <p:spPr>
          <a:xfrm>
            <a:off x="6692015" y="2563223"/>
            <a:ext cx="4867348" cy="1974536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1" algn="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4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קבלת </a:t>
            </a:r>
            <a:r>
              <a:rPr b="0" i="0" lang="iw-IL" sz="5400" u="none" cap="none" strike="noStrike">
                <a:solidFill>
                  <a:srgbClr val="03ACE8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החלטות מבוססות נתונים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>
            <a:off x="-6833" y="6735168"/>
            <a:ext cx="12192001" cy="122801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55;p13" id="93" name="Google Shape;93;p1"/>
          <p:cNvPicPr preferRelativeResize="0"/>
          <p:nvPr/>
        </p:nvPicPr>
        <p:blipFill rotWithShape="1">
          <a:blip r:embed="rId3">
            <a:alphaModFix/>
          </a:blip>
          <a:srcRect b="25722" l="4362" r="4571" t="19277"/>
          <a:stretch/>
        </p:blipFill>
        <p:spPr>
          <a:xfrm>
            <a:off x="9207017" y="816834"/>
            <a:ext cx="1923801" cy="1161869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"/>
          <p:cNvSpPr txBox="1"/>
          <p:nvPr>
            <p:ph idx="12" type="sldNum"/>
          </p:nvPr>
        </p:nvSpPr>
        <p:spPr>
          <a:xfrm>
            <a:off x="232264" y="6044667"/>
            <a:ext cx="347907" cy="463935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95" name="Google Shape;95;p1"/>
          <p:cNvSpPr/>
          <p:nvPr/>
        </p:nvSpPr>
        <p:spPr>
          <a:xfrm>
            <a:off x="121199" y="5805233"/>
            <a:ext cx="11949603" cy="7592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rgbClr val="000000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descr="Google Shape;60;p13" id="96" name="Google Shape;9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3173669">
            <a:off x="7254536" y="1366038"/>
            <a:ext cx="571635" cy="1261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2;p13" id="97" name="Google Shape;9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2133876">
            <a:off x="9949984" y="5091704"/>
            <a:ext cx="1489395" cy="890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12983" y="1095897"/>
            <a:ext cx="6853423" cy="4709336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6096000" y="3401041"/>
            <a:ext cx="1002080" cy="758242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1" algn="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200" u="none" cap="none" strike="noStrike">
                <a:solidFill>
                  <a:srgbClr val="03ACE8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*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6524648" y="6057788"/>
            <a:ext cx="4867348" cy="566202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1" algn="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03ACE8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DDDM – Data Driven Decision Making</a:t>
            </a:r>
            <a:endParaRPr b="0" i="0" sz="2000" u="none" cap="none" strike="noStrike">
              <a:solidFill>
                <a:srgbClr val="03ACE8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6266925" y="5723651"/>
            <a:ext cx="1002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1" algn="r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800" u="none" cap="none" strike="noStrike">
                <a:solidFill>
                  <a:srgbClr val="03ACE8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*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"/>
          <p:cNvSpPr txBox="1"/>
          <p:nvPr>
            <p:ph idx="12" type="sldNum"/>
          </p:nvPr>
        </p:nvSpPr>
        <p:spPr>
          <a:xfrm>
            <a:off x="201024" y="6044667"/>
            <a:ext cx="435080" cy="46393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230" name="Google Shape;230;p11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להחליט!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11"/>
          <p:cNvSpPr txBox="1"/>
          <p:nvPr/>
        </p:nvSpPr>
        <p:spPr>
          <a:xfrm>
            <a:off x="4359565" y="1246003"/>
            <a:ext cx="72591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קבלת ההחלטה ומעבר לביצוע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232" name="Google Shape;232;p11"/>
          <p:cNvSpPr txBox="1"/>
          <p:nvPr/>
        </p:nvSpPr>
        <p:spPr>
          <a:xfrm>
            <a:off x="7361383" y="2013109"/>
            <a:ext cx="4044900" cy="17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שאלות לבדיקה שההחלטה בכיוון הנכון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 במידע כבר ידעתי?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איז</a:t>
            </a:r>
            <a:r>
              <a:rPr lang="iw-IL" sz="1467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ו</a:t>
            </a: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תובנה חדשה למדתי מהמידע?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האם ההחלטה המתבקשת נותנת לי מענה לבעיה שהובילה אותי לצאת לתהליך הזה?</a:t>
            </a:r>
            <a:endParaRPr/>
          </a:p>
        </p:txBody>
      </p:sp>
      <p:sp>
        <p:nvSpPr>
          <p:cNvPr id="233" name="Google Shape;233;p11"/>
          <p:cNvSpPr txBox="1"/>
          <p:nvPr/>
        </p:nvSpPr>
        <p:spPr>
          <a:xfrm>
            <a:off x="2226714" y="3908821"/>
            <a:ext cx="4044900" cy="21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הצגת ההחלטה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כתיבה/פרזנטציה של ההחלטה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 – מה הבעיה/אתגר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 –סיכום התובנות על המידע – מבוסס נתונים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ג- דרכי הפעולה לטיפול בבעיה/אתגר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ד- ההשלכות של ההחלטה על הבעיה/אתגר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2"/>
          <p:cNvSpPr txBox="1"/>
          <p:nvPr/>
        </p:nvSpPr>
        <p:spPr>
          <a:xfrm>
            <a:off x="-838202" y="1273583"/>
            <a:ext cx="13763631" cy="2605671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5333" u="none" cap="none" strike="noStrike">
                <a:solidFill>
                  <a:srgbClr val="F2F2F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HANDS-ON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12"/>
          <p:cNvSpPr txBox="1"/>
          <p:nvPr/>
        </p:nvSpPr>
        <p:spPr>
          <a:xfrm>
            <a:off x="1460467" y="3506353"/>
            <a:ext cx="9164400" cy="1066788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333" u="none" cap="none" strike="noStrike">
                <a:solidFill>
                  <a:srgbClr val="00ACE6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ניתוח נתונים לומדים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12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41" name="Google Shape;241;p12"/>
          <p:cNvCxnSpPr/>
          <p:nvPr/>
        </p:nvCxnSpPr>
        <p:spPr>
          <a:xfrm>
            <a:off x="5231267" y="6116198"/>
            <a:ext cx="1622803" cy="4"/>
          </a:xfrm>
          <a:prstGeom prst="straightConnector1">
            <a:avLst/>
          </a:prstGeom>
          <a:noFill/>
          <a:ln cap="flat" cmpd="sng" w="28575">
            <a:solidFill>
              <a:srgbClr val="918D8E"/>
            </a:solidFill>
            <a:prstDash val="dot"/>
            <a:round/>
            <a:headEnd len="sm" w="sm" type="none"/>
            <a:tailEnd len="sm" w="sm" type="none"/>
          </a:ln>
        </p:spPr>
      </p:cxnSp>
      <p:pic>
        <p:nvPicPr>
          <p:cNvPr descr="Google Shape;439;p23" id="242" name="Google Shape;242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2843806">
            <a:off x="902830" y="642832"/>
            <a:ext cx="571636" cy="1261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440;p23" id="243" name="Google Shape;243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2133876">
            <a:off x="10051722" y="716412"/>
            <a:ext cx="1489393" cy="890269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12"/>
          <p:cNvSpPr txBox="1"/>
          <p:nvPr/>
        </p:nvSpPr>
        <p:spPr>
          <a:xfrm>
            <a:off x="1453633" y="4055026"/>
            <a:ext cx="9164400" cy="1354110"/>
          </a:xfrm>
          <a:prstGeom prst="rect">
            <a:avLst/>
          </a:prstGeom>
          <a:noFill/>
          <a:ln>
            <a:noFill/>
          </a:ln>
        </p:spPr>
        <p:txBody>
          <a:bodyPr anchorCtr="0" anchor="t" bIns="121850" lIns="121850" spcFirstLastPara="1" rIns="121850" wrap="square" tIns="12185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72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HANDS-ON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442;p23" id="245" name="Google Shape;245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749668" y="1150098"/>
            <a:ext cx="2572337" cy="2071237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12"/>
          <p:cNvSpPr txBox="1"/>
          <p:nvPr>
            <p:ph idx="12" type="sldNum"/>
          </p:nvPr>
        </p:nvSpPr>
        <p:spPr>
          <a:xfrm>
            <a:off x="201024" y="6044667"/>
            <a:ext cx="435080" cy="46393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07" name="Google Shape;107;p2"/>
          <p:cNvSpPr txBox="1"/>
          <p:nvPr/>
        </p:nvSpPr>
        <p:spPr>
          <a:xfrm>
            <a:off x="8594123" y="685942"/>
            <a:ext cx="302931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מפת שיעור</a:t>
            </a:r>
            <a:endParaRPr b="0" i="0" sz="3733" u="none" cap="none" strike="noStrike">
              <a:solidFill>
                <a:srgbClr val="00B0F0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108" name="Google Shape;108;p2"/>
          <p:cNvSpPr txBox="1"/>
          <p:nvPr/>
        </p:nvSpPr>
        <p:spPr>
          <a:xfrm>
            <a:off x="7832847" y="2338202"/>
            <a:ext cx="2506200" cy="7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באיזה מידע נשתמש </a:t>
            </a:r>
            <a:r>
              <a:rPr lang="iw-IL" sz="1733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כדי</a:t>
            </a:r>
            <a:r>
              <a:rPr b="0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לקבל את ההחלטות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"/>
          <p:cNvSpPr txBox="1"/>
          <p:nvPr/>
        </p:nvSpPr>
        <p:spPr>
          <a:xfrm>
            <a:off x="10156720" y="2024937"/>
            <a:ext cx="1031403" cy="9429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880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600" u="none" cap="none" strike="noStrike">
                <a:solidFill>
                  <a:srgbClr val="FEC224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01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10156720" y="3993283"/>
            <a:ext cx="1031403" cy="9429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880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600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02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 txBox="1"/>
          <p:nvPr/>
        </p:nvSpPr>
        <p:spPr>
          <a:xfrm>
            <a:off x="4782764" y="2024937"/>
            <a:ext cx="1031401" cy="9429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880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600" u="none" cap="none" strike="noStrike">
                <a:solidFill>
                  <a:srgbClr val="918D8E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03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/>
          <p:nvPr/>
        </p:nvSpPr>
        <p:spPr>
          <a:xfrm>
            <a:off x="4782764" y="3993283"/>
            <a:ext cx="1031401" cy="942934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880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04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"/>
          <p:cNvSpPr txBox="1"/>
          <p:nvPr/>
        </p:nvSpPr>
        <p:spPr>
          <a:xfrm>
            <a:off x="947383" y="2244099"/>
            <a:ext cx="3975369" cy="5046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גורמים משפיעים נוספים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8191450" y="1921506"/>
            <a:ext cx="2147700" cy="4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-IL" sz="1733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מהו </a:t>
            </a:r>
            <a:r>
              <a:rPr b="1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</a:t>
            </a:r>
            <a:r>
              <a:rPr b="1" lang="iw-IL" sz="1733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קור</a:t>
            </a:r>
            <a:r>
              <a:rPr b="1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 המידע</a:t>
            </a:r>
            <a:endParaRPr b="1" i="0" sz="1733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15" name="Google Shape;115;p2"/>
          <p:cNvSpPr txBox="1"/>
          <p:nvPr/>
        </p:nvSpPr>
        <p:spPr>
          <a:xfrm>
            <a:off x="2120578" y="1824020"/>
            <a:ext cx="2802174" cy="5046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השפעות נוספות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"/>
          <p:cNvSpPr txBox="1"/>
          <p:nvPr/>
        </p:nvSpPr>
        <p:spPr>
          <a:xfrm>
            <a:off x="2268507" y="4331892"/>
            <a:ext cx="2506317" cy="824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מקבלים החלטה מבוססת נתונים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"/>
          <p:cNvSpPr txBox="1"/>
          <p:nvPr/>
        </p:nvSpPr>
        <p:spPr>
          <a:xfrm>
            <a:off x="2627112" y="3959972"/>
            <a:ext cx="2147713" cy="5046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להחליט!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0;p13" id="118" name="Google Shape;11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7984373" y="322469"/>
            <a:ext cx="362592" cy="80017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"/>
          <p:cNvSpPr txBox="1"/>
          <p:nvPr/>
        </p:nvSpPr>
        <p:spPr>
          <a:xfrm>
            <a:off x="7417177" y="3854663"/>
            <a:ext cx="2802174" cy="50460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רעשי רקע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"/>
          <p:cNvSpPr txBox="1"/>
          <p:nvPr/>
        </p:nvSpPr>
        <p:spPr>
          <a:xfrm>
            <a:off x="7417177" y="4250205"/>
            <a:ext cx="2869929" cy="8246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733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השפעות וגורמים שיכולים להסיט אותנו מקבלת ההחלטה הנכונה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27" name="Google Shape;127;p3"/>
          <p:cNvSpPr txBox="1"/>
          <p:nvPr/>
        </p:nvSpPr>
        <p:spPr>
          <a:xfrm>
            <a:off x="5686563" y="682704"/>
            <a:ext cx="5932200" cy="75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3733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מהו </a:t>
            </a: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</a:t>
            </a:r>
            <a:r>
              <a:rPr lang="iw-IL" sz="3733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קור</a:t>
            </a: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 המידע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5366673" y="1322203"/>
            <a:ext cx="62520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חזרה ודגשים על שלבי הכנת המידע רגע לפני קבלת החלטות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7282133" y="2893378"/>
            <a:ext cx="3242400" cy="17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מהו מקור המידע?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איך המידע נאסף?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למי המידע שייך?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איך בדקנו את אמינות ומהימנות המידע?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8382502" y="2481920"/>
            <a:ext cx="2147713" cy="64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מקורות מידע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93;p14" id="131" name="Google Shape;131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23735" y="2467133"/>
            <a:ext cx="701591" cy="635073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3"/>
          <p:cNvSpPr txBox="1"/>
          <p:nvPr/>
        </p:nvSpPr>
        <p:spPr>
          <a:xfrm>
            <a:off x="4424841" y="3055058"/>
            <a:ext cx="2456400" cy="10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467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האם </a:t>
            </a: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ריכזנו את המידע בצורה קריאה ומובנת?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(טבלאות או גרפים)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1117469" y="2439440"/>
            <a:ext cx="2147713" cy="64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בדיקת שפיות 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91;p14" id="134" name="Google Shape;13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14887" y="2518838"/>
            <a:ext cx="587351" cy="53166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0;p13" id="135" name="Google Shape;135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3173668">
            <a:off x="6201183" y="359101"/>
            <a:ext cx="362592" cy="800177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3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963115" y="3086018"/>
            <a:ext cx="2456400" cy="7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האם המידע מתאים למה שאנחנו מצפים </a:t>
            </a:r>
            <a:r>
              <a:rPr lang="iw-IL" sz="1467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לראות </a:t>
            </a: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בסט הנתונים?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4663221" y="2439440"/>
            <a:ext cx="2147713" cy="64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0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סידור המידע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94;p14" id="139" name="Google Shape;13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419536" y="2539212"/>
            <a:ext cx="511632" cy="5316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45" name="Google Shape;145;p4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רואים במידע?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5366673" y="1246003"/>
            <a:ext cx="62520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סקירה ראשונית של המידע שנאסף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147" name="Google Shape;14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708065">
            <a:off x="779702" y="438585"/>
            <a:ext cx="362592" cy="800177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4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4"/>
          <p:cNvSpPr txBox="1"/>
          <p:nvPr/>
        </p:nvSpPr>
        <p:spPr>
          <a:xfrm>
            <a:off x="7609703" y="2267539"/>
            <a:ext cx="3242400" cy="14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הצגת המידע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פילוחים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השוואות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סטטיסטיקה פשוטה</a:t>
            </a:r>
            <a:endParaRPr/>
          </a:p>
        </p:txBody>
      </p:sp>
      <p:sp>
        <p:nvSpPr>
          <p:cNvPr id="150" name="Google Shape;150;p4"/>
          <p:cNvSpPr txBox="1"/>
          <p:nvPr/>
        </p:nvSpPr>
        <p:spPr>
          <a:xfrm>
            <a:off x="4899582" y="3184339"/>
            <a:ext cx="2710121" cy="1231282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פרשנות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הוספת תובנות שניתן לפרש מתוך המידע המפולח</a:t>
            </a:r>
            <a:endParaRPr/>
          </a:p>
        </p:txBody>
      </p:sp>
      <p:sp>
        <p:nvSpPr>
          <p:cNvPr id="151" name="Google Shape;151;p4"/>
          <p:cNvSpPr txBox="1"/>
          <p:nvPr/>
        </p:nvSpPr>
        <p:spPr>
          <a:xfrm>
            <a:off x="1205346" y="4181719"/>
            <a:ext cx="2710121" cy="892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מסקנות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הצגת השערה מתוך המידע</a:t>
            </a:r>
            <a:endParaRPr/>
          </a:p>
        </p:txBody>
      </p:sp>
      <p:cxnSp>
        <p:nvCxnSpPr>
          <p:cNvPr id="152" name="Google Shape;152;p4"/>
          <p:cNvCxnSpPr/>
          <p:nvPr/>
        </p:nvCxnSpPr>
        <p:spPr>
          <a:xfrm flipH="1">
            <a:off x="7859419" y="2539999"/>
            <a:ext cx="1238400" cy="945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153" name="Google Shape;153;p4"/>
          <p:cNvCxnSpPr/>
          <p:nvPr/>
        </p:nvCxnSpPr>
        <p:spPr>
          <a:xfrm flipH="1">
            <a:off x="4030502" y="3509291"/>
            <a:ext cx="1238400" cy="9453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9" name="Google Shape;159;p5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רואים במידע?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5"/>
          <p:cNvSpPr txBox="1"/>
          <p:nvPr/>
        </p:nvSpPr>
        <p:spPr>
          <a:xfrm>
            <a:off x="5366673" y="1246003"/>
            <a:ext cx="62520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הצגת המידע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161" name="Google Shape;16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708065">
            <a:off x="779702" y="438585"/>
            <a:ext cx="362592" cy="800177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5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5"/>
          <p:cNvSpPr txBox="1"/>
          <p:nvPr/>
        </p:nvSpPr>
        <p:spPr>
          <a:xfrm>
            <a:off x="7609703" y="2267539"/>
            <a:ext cx="3242400" cy="14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הצגת המידע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פילוחים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השוואות</a:t>
            </a:r>
            <a:endParaRPr/>
          </a:p>
          <a:p>
            <a:pPr indent="-285750" lvl="0" marL="2857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Char char="-"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סטטיסטיקה פשוטה</a:t>
            </a:r>
            <a:endParaRPr/>
          </a:p>
        </p:txBody>
      </p:sp>
      <p:pic>
        <p:nvPicPr>
          <p:cNvPr id="164" name="Google Shape;16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9270" y="1241631"/>
            <a:ext cx="5162344" cy="2770964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  <p:pic>
        <p:nvPicPr>
          <p:cNvPr id="165" name="Google Shape;16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98392" y="3682794"/>
            <a:ext cx="4781550" cy="1933575"/>
          </a:xfrm>
          <a:prstGeom prst="rect">
            <a:avLst/>
          </a:prstGeom>
          <a:noFill/>
          <a:ln>
            <a:noFill/>
          </a:ln>
          <a:effectLst>
            <a:outerShdw blurRad="292100" rotWithShape="0" algn="tl" dir="2700000" dist="139700">
              <a:srgbClr val="333333">
                <a:alpha val="64705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71" name="Google Shape;171;p6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רואים במידע?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6"/>
          <p:cNvSpPr txBox="1"/>
          <p:nvPr/>
        </p:nvSpPr>
        <p:spPr>
          <a:xfrm>
            <a:off x="5366673" y="1246003"/>
            <a:ext cx="62520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פרשנות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173" name="Google Shape;17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708065">
            <a:off x="779702" y="438585"/>
            <a:ext cx="362592" cy="800177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6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6"/>
          <p:cNvSpPr txBox="1"/>
          <p:nvPr/>
        </p:nvSpPr>
        <p:spPr>
          <a:xfrm>
            <a:off x="8908493" y="2114415"/>
            <a:ext cx="2710200" cy="11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פרשנות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הוספת תובנות שניתן לפרש מתוך המידע המפולח</a:t>
            </a:r>
            <a:endParaRPr/>
          </a:p>
        </p:txBody>
      </p:sp>
      <p:pic>
        <p:nvPicPr>
          <p:cNvPr id="176" name="Google Shape;17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01063" y="1637521"/>
            <a:ext cx="4791094" cy="4150874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6"/>
          <p:cNvSpPr txBox="1"/>
          <p:nvPr/>
        </p:nvSpPr>
        <p:spPr>
          <a:xfrm>
            <a:off x="6609260" y="2036409"/>
            <a:ext cx="1630800" cy="31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הפער במיומנו</a:t>
            </a:r>
            <a:r>
              <a:rPr lang="iw-IL" sz="1467">
                <a:solidFill>
                  <a:srgbClr val="FF0000"/>
                </a:solidFill>
              </a:rPr>
              <a:t>יו</a:t>
            </a: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ת מתמטיות בישראל הוא מהגדולים ביחס לשאר מדינות ה</a:t>
            </a:r>
            <a:r>
              <a:rPr lang="iw-IL" sz="1467">
                <a:solidFill>
                  <a:srgbClr val="FF0000"/>
                </a:solidFill>
              </a:rPr>
              <a:t>-</a:t>
            </a: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OECD,  כאשר במגזר הערבי גם ציון הממוצע בפער משמעותי ביחס למגזר היהודי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7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רואים במידע?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7"/>
          <p:cNvSpPr txBox="1"/>
          <p:nvPr/>
        </p:nvSpPr>
        <p:spPr>
          <a:xfrm>
            <a:off x="5366673" y="1246003"/>
            <a:ext cx="62520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מסקנות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pic>
        <p:nvPicPr>
          <p:cNvPr descr="Google Shape;60;p13" id="185" name="Google Shape;185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708065">
            <a:off x="779702" y="438585"/>
            <a:ext cx="362592" cy="800177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7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7"/>
          <p:cNvSpPr txBox="1"/>
          <p:nvPr/>
        </p:nvSpPr>
        <p:spPr>
          <a:xfrm>
            <a:off x="8908493" y="2001008"/>
            <a:ext cx="2710121" cy="892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6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מסקנות</a:t>
            </a:r>
            <a:endParaRPr b="0" i="0" sz="1467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הצגת השערה מתוך המידע</a:t>
            </a:r>
            <a:endParaRPr/>
          </a:p>
        </p:txBody>
      </p:sp>
      <p:pic>
        <p:nvPicPr>
          <p:cNvPr id="188" name="Google Shape;18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61907" y="1353563"/>
            <a:ext cx="4791094" cy="4150874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7"/>
          <p:cNvSpPr txBox="1"/>
          <p:nvPr/>
        </p:nvSpPr>
        <p:spPr>
          <a:xfrm>
            <a:off x="6534150" y="1751369"/>
            <a:ext cx="1422600" cy="27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פעולות </a:t>
            </a:r>
            <a:r>
              <a:rPr lang="iw-IL" sz="1467">
                <a:solidFill>
                  <a:srgbClr val="FF0000"/>
                </a:solidFill>
              </a:rPr>
              <a:t>לסגירת </a:t>
            </a: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הפערים צריכ</a:t>
            </a:r>
            <a:r>
              <a:rPr lang="iw-IL" sz="1467">
                <a:solidFill>
                  <a:srgbClr val="FF0000"/>
                </a:solidFill>
              </a:rPr>
              <a:t>ות</a:t>
            </a: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להתמקד בחיזוק התחום במגזר הערבי ובצמצום הפערים בין האחוזון ה-5 לאחוזון ה</a:t>
            </a:r>
            <a:r>
              <a:rPr lang="iw-IL" sz="1467">
                <a:solidFill>
                  <a:srgbClr val="FF0000"/>
                </a:solidFill>
              </a:rPr>
              <a:t>-</a:t>
            </a:r>
            <a:r>
              <a:rPr b="0" i="0" lang="iw-IL" sz="1467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95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9"/>
          <p:cNvSpPr txBox="1"/>
          <p:nvPr>
            <p:ph idx="12" type="sldNum"/>
          </p:nvPr>
        </p:nvSpPr>
        <p:spPr>
          <a:xfrm>
            <a:off x="201024" y="6044667"/>
            <a:ext cx="435080" cy="46393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00" lIns="91400" spcFirstLastPara="1" rIns="91400" wrap="square" tIns="914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95" name="Google Shape;195;p9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  <a:extLst>
                  <a:ext uri="http://customooxmlschemas.google.com/">
                    <go:slidesCustomData xmlns:go="http://customooxmlschemas.google.com/" textRoundtripDataId="0"/>
                  </a:ext>
                </a:extLst>
              </a:rPr>
              <a:t>מרכיבי</a:t>
            </a: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 השפעה נוספים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9"/>
          <p:cNvSpPr txBox="1"/>
          <p:nvPr/>
        </p:nvSpPr>
        <p:spPr>
          <a:xfrm>
            <a:off x="4359565" y="1246003"/>
            <a:ext cx="7259100" cy="127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w-IL" sz="2133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מי או מה עוד יכול (וצריך) להשפיע על ההחלטה שלנו </a:t>
            </a:r>
            <a:endParaRPr sz="2133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33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197" name="Google Shape;197;p9"/>
          <p:cNvSpPr/>
          <p:nvPr/>
        </p:nvSpPr>
        <p:spPr>
          <a:xfrm>
            <a:off x="8143250" y="5170575"/>
            <a:ext cx="1294200" cy="1192500"/>
          </a:xfrm>
          <a:prstGeom prst="ellipse">
            <a:avLst/>
          </a:pr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9"/>
          <p:cNvSpPr txBox="1"/>
          <p:nvPr/>
        </p:nvSpPr>
        <p:spPr>
          <a:xfrm>
            <a:off x="7984957" y="5552353"/>
            <a:ext cx="1610785" cy="4154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0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המחליטים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9"/>
          <p:cNvSpPr/>
          <p:nvPr/>
        </p:nvSpPr>
        <p:spPr>
          <a:xfrm>
            <a:off x="8948705" y="3569287"/>
            <a:ext cx="1294200" cy="11925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9"/>
          <p:cNvSpPr txBox="1"/>
          <p:nvPr/>
        </p:nvSpPr>
        <p:spPr>
          <a:xfrm>
            <a:off x="8790350" y="3977326"/>
            <a:ext cx="1610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ssistant ExtraBold"/>
              <a:buNone/>
            </a:pPr>
            <a:r>
              <a:rPr b="0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המיישמים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9"/>
          <p:cNvSpPr/>
          <p:nvPr/>
        </p:nvSpPr>
        <p:spPr>
          <a:xfrm>
            <a:off x="9833200" y="2041550"/>
            <a:ext cx="1294200" cy="1192500"/>
          </a:xfrm>
          <a:prstGeom prst="ellipse">
            <a:avLst/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9"/>
          <p:cNvSpPr txBox="1"/>
          <p:nvPr/>
        </p:nvSpPr>
        <p:spPr>
          <a:xfrm>
            <a:off x="9674922" y="2447308"/>
            <a:ext cx="1610785" cy="41543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500"/>
              <a:buFont typeface="Assistant ExtraBold"/>
              <a:buNone/>
            </a:pPr>
            <a:r>
              <a:rPr b="0" i="0" lang="iw-IL" sz="1500" u="none" cap="none" strike="noStrike">
                <a:solidFill>
                  <a:srgbClr val="FFFFFF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המושפעים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60;p13" id="203" name="Google Shape;20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3173668">
            <a:off x="2409457" y="1081798"/>
            <a:ext cx="302879" cy="668401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9"/>
          <p:cNvSpPr/>
          <p:nvPr/>
        </p:nvSpPr>
        <p:spPr>
          <a:xfrm>
            <a:off x="3220533" y="2025050"/>
            <a:ext cx="6375300" cy="1225500"/>
          </a:xfrm>
          <a:prstGeom prst="roundRect">
            <a:avLst>
              <a:gd fmla="val 16667" name="adj"/>
            </a:avLst>
          </a:prstGeom>
          <a:solidFill>
            <a:srgbClr val="918D8E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על מי ההחלטה משפיעה? </a:t>
            </a:r>
            <a:endParaRPr/>
          </a:p>
          <a:p>
            <a:pPr indent="0" lvl="0" marL="0" marR="0" rtl="1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1500" u="none" cap="none" strike="noStrike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האם זה מה שאנחנו רוצים שיקרה?</a:t>
            </a:r>
            <a:endParaRPr/>
          </a:p>
        </p:txBody>
      </p:sp>
      <p:sp>
        <p:nvSpPr>
          <p:cNvPr id="205" name="Google Shape;205;p9"/>
          <p:cNvSpPr/>
          <p:nvPr/>
        </p:nvSpPr>
        <p:spPr>
          <a:xfrm>
            <a:off x="2415133" y="3552774"/>
            <a:ext cx="6375217" cy="1225560"/>
          </a:xfrm>
          <a:prstGeom prst="roundRect">
            <a:avLst>
              <a:gd fmla="val 16667" name="adj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lang="iw-IL" sz="1500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לכל החלטה יש גוף שצריך ליישם אותה. האם הגוף או הישות ישתפו פעולה?</a:t>
            </a:r>
            <a:endParaRPr sz="1500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indent="0" lvl="0" marL="0" rtl="1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w-IL" sz="1500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האם יש להם יכולת ליישם את ההחלטה?</a:t>
            </a:r>
            <a:endParaRPr sz="1500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206" name="Google Shape;206;p9"/>
          <p:cNvSpPr/>
          <p:nvPr/>
        </p:nvSpPr>
        <p:spPr>
          <a:xfrm>
            <a:off x="1609650" y="5112075"/>
            <a:ext cx="6375300" cy="1309500"/>
          </a:xfrm>
          <a:prstGeom prst="roundRect">
            <a:avLst>
              <a:gd fmla="val 16667" name="adj"/>
            </a:avLst>
          </a:prstGeom>
          <a:solidFill>
            <a:srgbClr val="FEC224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rtl="1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w-IL" sz="1500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מי בעל המילה האחרונה? מהי מטרתו? </a:t>
            </a:r>
            <a:endParaRPr sz="1500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indent="0" lvl="0" marL="0" rtl="1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iw-IL" sz="1500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האם קיים איזון בין מימוש הרצונות של בעלי ההחלטה לבין האפשרויות המוצגות </a:t>
            </a:r>
            <a:r>
              <a:rPr lang="iw-IL" sz="1500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  <a:extLst>
                  <a:ext uri="http://customooxmlschemas.google.com/">
                    <go:slidesCustomData xmlns:go="http://customooxmlschemas.google.com/" textRoundtripDataId="1"/>
                  </a:ext>
                </a:extLst>
              </a:rPr>
              <a:t>בפני</a:t>
            </a:r>
            <a:r>
              <a:rPr lang="iw-IL" sz="1500">
                <a:solidFill>
                  <a:schemeClr val="lt1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הם?</a:t>
            </a:r>
            <a:endParaRPr sz="1500">
              <a:solidFill>
                <a:schemeClr val="lt1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"/>
          <p:cNvSpPr txBox="1"/>
          <p:nvPr>
            <p:ph idx="12" type="sldNum"/>
          </p:nvPr>
        </p:nvSpPr>
        <p:spPr>
          <a:xfrm>
            <a:off x="353371" y="6070753"/>
            <a:ext cx="337845" cy="446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850" lIns="121850" spcFirstLastPara="1" rIns="121850" wrap="square" tIns="121850">
            <a:normAutofit fontScale="70000" lnSpcReduction="2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7142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212" name="Google Shape;212;p10"/>
          <p:cNvSpPr txBox="1"/>
          <p:nvPr/>
        </p:nvSpPr>
        <p:spPr>
          <a:xfrm>
            <a:off x="5686563" y="682704"/>
            <a:ext cx="5932051" cy="9428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132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3733" u="none" cap="none" strike="noStrike">
                <a:solidFill>
                  <a:srgbClr val="00B0F0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רעשי רקע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" name="Google Shape;213;p10"/>
          <p:cNvSpPr txBox="1"/>
          <p:nvPr/>
        </p:nvSpPr>
        <p:spPr>
          <a:xfrm>
            <a:off x="4359565" y="1322203"/>
            <a:ext cx="72591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spAutoFit/>
          </a:bodyPr>
          <a:lstStyle/>
          <a:p>
            <a:pPr indent="0" lvl="0" marL="0" marR="0" rtl="1" algn="r">
              <a:lnSpc>
                <a:spcPct val="23125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הטיות וגורמים חיצונ</a:t>
            </a:r>
            <a:r>
              <a:rPr lang="iw-IL" sz="2133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יי</a:t>
            </a:r>
            <a:r>
              <a:rPr b="0" i="0" lang="iw-IL" sz="2133" u="none" cap="none" strike="noStrike">
                <a:solidFill>
                  <a:srgbClr val="232752"/>
                </a:solidFill>
                <a:latin typeface="Assistant SemiBold"/>
                <a:ea typeface="Assistant SemiBold"/>
                <a:cs typeface="Assistant SemiBold"/>
                <a:sym typeface="Assistant SemiBold"/>
              </a:rPr>
              <a:t>ם שיכולים לכוון אותנו להחלטה לא נכונה</a:t>
            </a:r>
            <a:endParaRPr b="0" i="0" sz="2133" u="none" cap="none" strike="noStrike">
              <a:solidFill>
                <a:srgbClr val="232752"/>
              </a:solidFill>
              <a:latin typeface="Assistant SemiBold"/>
              <a:ea typeface="Assistant SemiBold"/>
              <a:cs typeface="Assistant SemiBold"/>
              <a:sym typeface="Assistant SemiBold"/>
            </a:endParaRPr>
          </a:p>
        </p:txBody>
      </p:sp>
      <p:sp>
        <p:nvSpPr>
          <p:cNvPr id="214" name="Google Shape;214;p10"/>
          <p:cNvSpPr/>
          <p:nvPr/>
        </p:nvSpPr>
        <p:spPr>
          <a:xfrm>
            <a:off x="-6833" y="6735167"/>
            <a:ext cx="12192001" cy="122803"/>
          </a:xfrm>
          <a:prstGeom prst="rect">
            <a:avLst/>
          </a:prstGeom>
          <a:solidFill>
            <a:srgbClr val="FFC926"/>
          </a:solidFill>
          <a:ln>
            <a:noFill/>
          </a:ln>
        </p:spPr>
        <p:txBody>
          <a:bodyPr anchorCtr="0" anchor="ctr" bIns="60925" lIns="60925" spcFirstLastPara="1" rIns="60925" wrap="square" tIns="609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10"/>
          <p:cNvSpPr txBox="1"/>
          <p:nvPr/>
        </p:nvSpPr>
        <p:spPr>
          <a:xfrm>
            <a:off x="8567596" y="2932192"/>
            <a:ext cx="2074500" cy="20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הסקת מסקנות מהירה מהבטן על פי מיעוט נתונים וללא חשיבה </a:t>
            </a:r>
            <a:r>
              <a:rPr b="0" i="0" lang="iw-IL" sz="18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  <a:extLst>
                  <a:ext uri="http://customooxmlschemas.google.com/">
                    <go:slidesCustomData xmlns:go="http://customooxmlschemas.google.com/" textRoundtripDataId="2"/>
                  </a:ext>
                </a:extLst>
              </a:rPr>
              <a:t>רציונלית</a:t>
            </a:r>
            <a:r>
              <a:rPr b="0" i="0" lang="iw-IL" sz="18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.</a:t>
            </a:r>
            <a:endParaRPr/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None/>
            </a:pPr>
            <a:r>
              <a:t/>
            </a:r>
            <a:endParaRPr b="0" i="0" sz="18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799465" y="2628191"/>
            <a:ext cx="1610785" cy="48468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500"/>
              <a:buFont typeface="Assistant ExtraBold"/>
              <a:buNone/>
            </a:pPr>
            <a:r>
              <a:rPr b="0" i="0" lang="iw-IL" sz="15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אינטואיציה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10"/>
          <p:cNvSpPr txBox="1"/>
          <p:nvPr/>
        </p:nvSpPr>
        <p:spPr>
          <a:xfrm>
            <a:off x="5455775" y="2907975"/>
            <a:ext cx="2719500" cy="20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חלופה דיכוטומית – הצגת שתי חלופות ולא רצף של אפשרויות.</a:t>
            </a:r>
            <a:endParaRPr/>
          </a:p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חלופה מלאכותית – הצגת חלופה לא הגיונית שיוצרת רושם שיש רק חלופה אחת.</a:t>
            </a:r>
            <a:endParaRPr b="0" i="0" sz="18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18" name="Google Shape;218;p10"/>
          <p:cNvSpPr txBox="1"/>
          <p:nvPr/>
        </p:nvSpPr>
        <p:spPr>
          <a:xfrm>
            <a:off x="6055882" y="2628191"/>
            <a:ext cx="1610785" cy="48468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500"/>
              <a:buFont typeface="Assistant ExtraBold"/>
              <a:buNone/>
            </a:pPr>
            <a:r>
              <a:rPr b="0" i="0" lang="iw-IL" sz="15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חלופות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10"/>
          <p:cNvSpPr txBox="1"/>
          <p:nvPr/>
        </p:nvSpPr>
        <p:spPr>
          <a:xfrm>
            <a:off x="3502242" y="2982819"/>
            <a:ext cx="1602073" cy="969436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100"/>
              <a:buFont typeface="Assistant"/>
              <a:buNone/>
            </a:pPr>
            <a:r>
              <a:rPr b="0" i="0" lang="iw-IL" sz="1800" u="none" cap="none" strike="noStrike">
                <a:solidFill>
                  <a:srgbClr val="232752"/>
                </a:solidFill>
                <a:latin typeface="Assistant"/>
                <a:ea typeface="Assistant"/>
                <a:cs typeface="Assistant"/>
                <a:sym typeface="Assistant"/>
              </a:rPr>
              <a:t>פשרה בין שתי חלופות קיצוניות</a:t>
            </a:r>
            <a:endParaRPr b="0" i="0" sz="1800" u="none" cap="none" strike="noStrike">
              <a:solidFill>
                <a:srgbClr val="232752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20" name="Google Shape;220;p10"/>
          <p:cNvSpPr txBox="1"/>
          <p:nvPr/>
        </p:nvSpPr>
        <p:spPr>
          <a:xfrm>
            <a:off x="3544169" y="2665640"/>
            <a:ext cx="1610785" cy="484688"/>
          </a:xfrm>
          <a:prstGeom prst="rect">
            <a:avLst/>
          </a:prstGeom>
          <a:noFill/>
          <a:ln>
            <a:noFill/>
          </a:ln>
        </p:spPr>
        <p:txBody>
          <a:bodyPr anchorCtr="0" anchor="t" bIns="68550" lIns="68550" spcFirstLastPara="1" rIns="68550" wrap="square" tIns="6855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32752"/>
              </a:buClr>
              <a:buSzPts val="1500"/>
              <a:buFont typeface="Assistant ExtraBold"/>
              <a:buNone/>
            </a:pPr>
            <a:r>
              <a:rPr b="0" i="0" lang="iw-IL" sz="1500" u="none" cap="none" strike="noStrike">
                <a:solidFill>
                  <a:srgbClr val="232752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האמצע הפושר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Google Shape;95;p14" id="221" name="Google Shape;22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68635" y="2190061"/>
            <a:ext cx="440516" cy="3987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4;p14" id="222" name="Google Shape;222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641019" y="2160306"/>
            <a:ext cx="440510" cy="3987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92;p14" id="223" name="Google Shape;223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089570" y="2190060"/>
            <a:ext cx="418067" cy="3784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Google Shape;62;p13" id="224" name="Google Shape;224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-2133876">
            <a:off x="1141968" y="2558234"/>
            <a:ext cx="1186876" cy="709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2023-03-24T14:27:14Z</dcterms:created>
  <dc:creator>Menachem Gerstman</dc:creator>
</cp:coreProperties>
</file>