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  <p:sldMasterId id="214748365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0" roundtripDataSignature="AMtx7mhj0EmvJ0XwmOPJc28+UAY8uHw78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6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26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6" name="Google Shape;76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7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8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28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9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9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9" name="Google Shape;29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2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1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1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1" name="Google Shape;41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22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22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3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3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4" name="Google Shape;54;p23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23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6" name="Google Shape;56;p23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" name="Google Shape;57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5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8" name="Google Shape;68;p25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12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7" name="Google Shape;17;p1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Google Shape;18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Google Shape;19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  <p:pic>
        <p:nvPicPr>
          <p:cNvPr descr="C:\Users\User\Desktop\מגמה\שיווק המגמה\עיצוב לוגו וסלוגן\logo.gif" id="21" name="Google Shape;21;p17"/>
          <p:cNvPicPr preferRelativeResize="0"/>
          <p:nvPr/>
        </p:nvPicPr>
        <p:blipFill rotWithShape="1">
          <a:blip r:embed="rId1">
            <a:alphaModFix/>
          </a:blip>
          <a:srcRect b="24630" l="0" r="0" t="23476"/>
          <a:stretch/>
        </p:blipFill>
        <p:spPr>
          <a:xfrm>
            <a:off x="242587" y="136525"/>
            <a:ext cx="2051050" cy="78509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4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"/>
          <p:cNvSpPr txBox="1"/>
          <p:nvPr/>
        </p:nvSpPr>
        <p:spPr>
          <a:xfrm>
            <a:off x="1246909" y="2978122"/>
            <a:ext cx="9965603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400"/>
              <a:buFont typeface="Miriam"/>
              <a:buNone/>
            </a:pPr>
            <a:r>
              <a:rPr b="0" i="0" lang="iw-IL" sz="44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איסוף מידע נדרש</a:t>
            </a:r>
            <a:endParaRPr b="0" i="0" sz="4400" u="none" cap="none" strike="noStrike">
              <a:solidFill>
                <a:schemeClr val="dk1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  <p:pic>
        <p:nvPicPr>
          <p:cNvPr descr="C:\Users\User\Desktop\מגמה\שיווק המגמה\עיצוב לוגו וסלוגן\logo.gif" id="96" name="Google Shape;9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56336" y="-425421"/>
            <a:ext cx="3497262" cy="28352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7" name="Google Shape;97;p1"/>
          <p:cNvCxnSpPr/>
          <p:nvPr/>
        </p:nvCxnSpPr>
        <p:spPr>
          <a:xfrm>
            <a:off x="3183775" y="4156364"/>
            <a:ext cx="8028737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8" name="Google Shape;98;p1"/>
          <p:cNvSpPr txBox="1"/>
          <p:nvPr/>
        </p:nvSpPr>
        <p:spPr>
          <a:xfrm>
            <a:off x="3440112" y="4043306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400"/>
              <a:buFont typeface="Miriam"/>
              <a:buNone/>
            </a:pPr>
            <a:r>
              <a:rPr b="0" i="0" lang="iw-IL" sz="32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שלב ראשון בפרויקט ניתוח נתונים</a:t>
            </a:r>
            <a:endParaRPr b="0" i="0" sz="3200" u="none" cap="none" strike="noStrike">
              <a:solidFill>
                <a:schemeClr val="dk1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150552" y="546042"/>
            <a:ext cx="2663825" cy="461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0" i="0" lang="iw-IL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טליה מאורחי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0"/>
          <p:cNvSpPr txBox="1"/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Miriam"/>
              <a:buNone/>
            </a:pPr>
            <a:r>
              <a:rPr b="0" i="0" lang="iw-IL" sz="32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דוגמה מונחית – מורי נהיגה מומלצים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2" name="Google Shape;172;p10"/>
          <p:cNvCxnSpPr/>
          <p:nvPr/>
        </p:nvCxnSpPr>
        <p:spPr>
          <a:xfrm>
            <a:off x="10476230" y="1760289"/>
            <a:ext cx="0" cy="1008000"/>
          </a:xfrm>
          <a:prstGeom prst="straightConnector1">
            <a:avLst/>
          </a:prstGeom>
          <a:noFill/>
          <a:ln cap="flat" cmpd="sng" w="38100">
            <a:solidFill>
              <a:srgbClr val="4A7EBB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73" name="Google Shape;173;p10"/>
          <p:cNvSpPr txBox="1"/>
          <p:nvPr/>
        </p:nvSpPr>
        <p:spPr>
          <a:xfrm>
            <a:off x="2352502" y="1760289"/>
            <a:ext cx="7860203" cy="461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0" i="0" lang="iw-IL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מהו המידע הנדרש? כולל פירוט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10"/>
          <p:cNvSpPr txBox="1"/>
          <p:nvPr/>
        </p:nvSpPr>
        <p:spPr>
          <a:xfrm>
            <a:off x="10476230" y="1760289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b="0" i="0" lang="iw-IL" sz="6600" u="none" cap="none" strike="noStrik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10"/>
          <p:cNvSpPr txBox="1"/>
          <p:nvPr/>
        </p:nvSpPr>
        <p:spPr>
          <a:xfrm>
            <a:off x="556952" y="2314326"/>
            <a:ext cx="9655753" cy="461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400" u="none" cap="none" strike="noStrike">
                <a:solidFill>
                  <a:srgbClr val="7F7F7F"/>
                </a:solidFill>
                <a:latin typeface="Miriam"/>
                <a:ea typeface="Miriam"/>
                <a:cs typeface="Miriam"/>
                <a:sym typeface="Miriam"/>
              </a:rPr>
              <a:t>מידע שיקוטלג לפי פרמטרים אודות מורי הנהיגה</a:t>
            </a:r>
            <a:endParaRPr b="0" i="0" sz="18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10"/>
          <p:cNvSpPr txBox="1"/>
          <p:nvPr/>
        </p:nvSpPr>
        <p:spPr>
          <a:xfrm>
            <a:off x="357448" y="3623815"/>
            <a:ext cx="9855258" cy="461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פירוט</a:t>
            </a:r>
            <a:endParaRPr b="0" i="0" sz="2400" u="none" cap="none" strike="noStrike">
              <a:solidFill>
                <a:srgbClr val="404040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  <p:sp>
        <p:nvSpPr>
          <p:cNvPr id="177" name="Google Shape;177;p10"/>
          <p:cNvSpPr txBox="1"/>
          <p:nvPr/>
        </p:nvSpPr>
        <p:spPr>
          <a:xfrm>
            <a:off x="149469" y="4238956"/>
            <a:ext cx="10063237" cy="23082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Char char="•"/>
            </a:pPr>
            <a:r>
              <a:rPr b="0" i="0" lang="iw-IL" sz="2400" u="sng" cap="none" strike="noStrike">
                <a:solidFill>
                  <a:srgbClr val="7F7F7F"/>
                </a:solidFill>
                <a:latin typeface="Miriam"/>
                <a:ea typeface="Miriam"/>
                <a:cs typeface="Miriam"/>
                <a:sym typeface="Miriam"/>
              </a:rPr>
              <a:t>איסוף מידע אובייקטיבי על המורה</a:t>
            </a:r>
            <a:r>
              <a:rPr b="0" i="0" lang="iw-IL" sz="2400" u="none" cap="none" strike="noStrike">
                <a:solidFill>
                  <a:srgbClr val="7F7F7F"/>
                </a:solidFill>
                <a:latin typeface="Miriam"/>
                <a:ea typeface="Miriam"/>
                <a:cs typeface="Miriam"/>
                <a:sym typeface="Miriam"/>
              </a:rPr>
              <a:t>: שם המורה, טלפון, ותק, מגדר, אורך שיעור (בדקות), מחיר לשיעור, סוג ודגם הרכב, גיר רגיל/אוטומט</a:t>
            </a:r>
            <a:endParaRPr/>
          </a:p>
          <a:p>
            <a:pPr indent="-342900" lvl="0" marL="34290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Char char="•"/>
            </a:pPr>
            <a:r>
              <a:rPr b="0" i="0" lang="iw-IL" sz="2400" u="sng" cap="none" strike="noStrike">
                <a:solidFill>
                  <a:srgbClr val="7F7F7F"/>
                </a:solidFill>
                <a:latin typeface="Miriam"/>
                <a:ea typeface="Miriam"/>
                <a:cs typeface="Miriam"/>
                <a:sym typeface="Miriam"/>
              </a:rPr>
              <a:t>דירוג המורה על פי קריטריונים</a:t>
            </a:r>
            <a:r>
              <a:rPr b="0" i="0" lang="iw-IL" sz="2400" u="none" cap="none" strike="noStrike">
                <a:solidFill>
                  <a:srgbClr val="7F7F7F"/>
                </a:solidFill>
                <a:latin typeface="Miriam"/>
                <a:ea typeface="Miriam"/>
                <a:cs typeface="Miriam"/>
                <a:sym typeface="Miriam"/>
              </a:rPr>
              <a:t>: חווית לימוד כללית, יחס לתלמיד/ה, סבלנות, גמישות במקום האיסוף, עמידה בזמנים, הגשה מהירה לטסטים, מספר טסט בו עבר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1"/>
          <p:cNvSpPr txBox="1"/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Miriam"/>
              <a:buNone/>
            </a:pPr>
            <a:r>
              <a:rPr b="0" i="0" lang="iw-IL" sz="32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דוגמה מונחית – מורי נהיגה מומלצים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3" name="Google Shape;183;p11"/>
          <p:cNvCxnSpPr/>
          <p:nvPr/>
        </p:nvCxnSpPr>
        <p:spPr>
          <a:xfrm>
            <a:off x="10476230" y="1760289"/>
            <a:ext cx="0" cy="1008000"/>
          </a:xfrm>
          <a:prstGeom prst="straightConnector1">
            <a:avLst/>
          </a:prstGeom>
          <a:noFill/>
          <a:ln cap="flat" cmpd="sng" w="38100">
            <a:solidFill>
              <a:srgbClr val="4A7EBB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84" name="Google Shape;184;p11"/>
          <p:cNvSpPr txBox="1"/>
          <p:nvPr/>
        </p:nvSpPr>
        <p:spPr>
          <a:xfrm>
            <a:off x="3882044" y="1760289"/>
            <a:ext cx="6330661" cy="461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0" i="0" lang="iw-IL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מהיכן ניתן לאסוף את המידע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11"/>
          <p:cNvSpPr txBox="1"/>
          <p:nvPr/>
        </p:nvSpPr>
        <p:spPr>
          <a:xfrm>
            <a:off x="10476230" y="1760289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b="0" i="0" lang="iw-IL" sz="6600" u="none" cap="none" strike="noStrik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11"/>
          <p:cNvSpPr txBox="1"/>
          <p:nvPr/>
        </p:nvSpPr>
        <p:spPr>
          <a:xfrm>
            <a:off x="357448" y="2314326"/>
            <a:ext cx="9855258" cy="984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1200"/>
              </a:spcBef>
              <a:spcAft>
                <a:spcPts val="0"/>
              </a:spcAft>
              <a:buNone/>
            </a:pPr>
            <a:r>
              <a:rPr b="0" i="0" lang="iw-IL" sz="2400" u="none" cap="none" strike="noStrike">
                <a:solidFill>
                  <a:srgbClr val="7F7F7F"/>
                </a:solidFill>
                <a:latin typeface="Miriam"/>
                <a:ea typeface="Miriam"/>
                <a:cs typeface="Miriam"/>
                <a:sym typeface="Miriam"/>
              </a:rPr>
              <a:t>שאלון אינטרנטי שיופץ לתלמידי השכבה הבוגרת בבית הספר ובבתי ספר נוספים באזור, שקיבלו רישיון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2"/>
          <p:cNvSpPr txBox="1"/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Miriam"/>
              <a:buNone/>
            </a:pPr>
            <a:r>
              <a:rPr b="0" i="0" lang="iw-IL" sz="32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דוגמה מונחית – מורי נהיגה מומלצים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92" name="Google Shape;192;p12"/>
          <p:cNvCxnSpPr/>
          <p:nvPr/>
        </p:nvCxnSpPr>
        <p:spPr>
          <a:xfrm>
            <a:off x="10476230" y="1760289"/>
            <a:ext cx="0" cy="1008000"/>
          </a:xfrm>
          <a:prstGeom prst="straightConnector1">
            <a:avLst/>
          </a:prstGeom>
          <a:noFill/>
          <a:ln cap="flat" cmpd="sng" w="38100">
            <a:solidFill>
              <a:srgbClr val="4A7EBB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93" name="Google Shape;193;p12"/>
          <p:cNvSpPr txBox="1"/>
          <p:nvPr/>
        </p:nvSpPr>
        <p:spPr>
          <a:xfrm>
            <a:off x="1546172" y="1760289"/>
            <a:ext cx="8666534" cy="461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0" i="0" lang="iw-IL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האם ישנו מידע נוסף רלוונטי ממקור אחר? (יש לחשוב מחוץ ל"קופסא")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12"/>
          <p:cNvSpPr txBox="1"/>
          <p:nvPr/>
        </p:nvSpPr>
        <p:spPr>
          <a:xfrm>
            <a:off x="10476230" y="1760289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b="0" i="0" lang="iw-IL" sz="6600" u="none" cap="none" strike="noStrik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12"/>
          <p:cNvSpPr txBox="1"/>
          <p:nvPr/>
        </p:nvSpPr>
        <p:spPr>
          <a:xfrm>
            <a:off x="357448" y="2314326"/>
            <a:ext cx="9855258" cy="23082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Char char="•"/>
            </a:pPr>
            <a:r>
              <a:rPr b="0" i="0" lang="iw-IL" sz="2400" u="none" cap="none" strike="noStrike">
                <a:solidFill>
                  <a:srgbClr val="7F7F7F"/>
                </a:solidFill>
                <a:latin typeface="Miriam"/>
                <a:ea typeface="Miriam"/>
                <a:cs typeface="Miriam"/>
                <a:sym typeface="Miriam"/>
              </a:rPr>
              <a:t>דירוג בשנים קודמות (כדי לראות מגמה של המורה)</a:t>
            </a:r>
            <a:endParaRPr/>
          </a:p>
          <a:p>
            <a:pPr indent="-342900" lvl="0" marL="34290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Char char="•"/>
            </a:pPr>
            <a:r>
              <a:rPr b="0" i="0" lang="iw-IL" sz="2400" u="none" cap="none" strike="noStrike">
                <a:solidFill>
                  <a:srgbClr val="7F7F7F"/>
                </a:solidFill>
                <a:latin typeface="Miriam"/>
                <a:ea typeface="Miriam"/>
                <a:cs typeface="Miriam"/>
                <a:sym typeface="Miriam"/>
              </a:rPr>
              <a:t>כמה שיעורים לקח לפני קבלת רישיון, איזה טסט עבר, </a:t>
            </a:r>
            <a:br>
              <a:rPr b="0" i="0" lang="iw-IL" sz="2400" u="none" cap="none" strike="noStrike">
                <a:solidFill>
                  <a:srgbClr val="7F7F7F"/>
                </a:solidFill>
                <a:latin typeface="Miriam"/>
                <a:ea typeface="Miriam"/>
                <a:cs typeface="Miriam"/>
                <a:sym typeface="Miriam"/>
              </a:rPr>
            </a:br>
            <a:r>
              <a:rPr b="0" i="0" lang="iw-IL" sz="2400" u="none" cap="none" strike="noStrike">
                <a:solidFill>
                  <a:srgbClr val="7F7F7F"/>
                </a:solidFill>
                <a:latin typeface="Miriam"/>
                <a:ea typeface="Miriam"/>
                <a:cs typeface="Miriam"/>
                <a:sym typeface="Miriam"/>
              </a:rPr>
              <a:t>סוג רכב (הילוכים/אוטומט), יצרן ודגם של הרכב עליו לומדים, מגדר המורה, שפות אותן מדבר (רלוונטי לעולים חדשים) ועוד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3"/>
          <p:cNvSpPr txBox="1"/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Miriam"/>
              <a:buNone/>
            </a:pPr>
            <a:r>
              <a:rPr b="0" i="0" lang="iw-IL" sz="32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מטלה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13"/>
          <p:cNvSpPr txBox="1"/>
          <p:nvPr/>
        </p:nvSpPr>
        <p:spPr>
          <a:xfrm>
            <a:off x="1031856" y="1009376"/>
            <a:ext cx="10583592" cy="23390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0" i="0" lang="iw-IL" sz="2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הנכם נציגי שכבת י"ב, 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0" i="0" lang="iw-IL" sz="2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אתם מעוניינים להקים בבית הספר קפיטריה שתעבוד בהפסקות ותנוהל על ידי תלמידי השכבה, כך שהכנסותיה יעזרו לממן את נשף / מסיבת סוף השנה </a:t>
            </a:r>
            <a:endParaRPr/>
          </a:p>
        </p:txBody>
      </p:sp>
      <p:pic>
        <p:nvPicPr>
          <p:cNvPr descr="A picture containing food, drink, dessert, fruit drink&#10;&#10;Description automatically generated" id="202" name="Google Shape;202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4115" y="4399232"/>
            <a:ext cx="3228830" cy="21508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4"/>
          <p:cNvSpPr txBox="1"/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Miriam"/>
              <a:buNone/>
            </a:pPr>
            <a:r>
              <a:rPr b="0" i="0" lang="iw-IL" sz="32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מטלה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14"/>
          <p:cNvSpPr txBox="1"/>
          <p:nvPr/>
        </p:nvSpPr>
        <p:spPr>
          <a:xfrm>
            <a:off x="1031856" y="1009376"/>
            <a:ext cx="10583592" cy="33547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0" i="0" lang="iw-IL" sz="2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על מנת לקבל אישור הפעלה מהנהלת בית הספר, אתם מתבקשים "לבדוק את השטח" ולהציג את הממצאים</a:t>
            </a:r>
            <a:endParaRPr b="0" i="0" sz="2800" u="none" cap="none" strike="noStrike">
              <a:solidFill>
                <a:srgbClr val="404040"/>
              </a:solidFill>
              <a:latin typeface="Miriam"/>
              <a:ea typeface="Miriam"/>
              <a:cs typeface="Miriam"/>
              <a:sym typeface="Miriam"/>
            </a:endParaRPr>
          </a:p>
          <a:p>
            <a:pPr indent="0" lvl="0" marL="0" marR="0" rtl="1" algn="ct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i="0" lang="iw-IL" sz="4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 </a:t>
            </a:r>
            <a:r>
              <a:rPr b="1" i="0" lang="iw-IL" sz="2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פעלו על פי השאלות שהעלינו בסרטון על מנת להגדיר את המטרות והדרישות של הפרויקט. פרטו ככל הניתן.</a:t>
            </a:r>
            <a:endParaRPr/>
          </a:p>
        </p:txBody>
      </p:sp>
      <p:pic>
        <p:nvPicPr>
          <p:cNvPr descr="A picture containing food, drink, dessert, fruit drink&#10;&#10;Description automatically generated" id="209" name="Google Shape;20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4115" y="4399232"/>
            <a:ext cx="3228830" cy="21508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"/>
          <p:cNvSpPr txBox="1"/>
          <p:nvPr/>
        </p:nvSpPr>
        <p:spPr>
          <a:xfrm>
            <a:off x="754673" y="1594557"/>
            <a:ext cx="10682654" cy="2262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40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השלב הראשון ו</a:t>
            </a:r>
            <a:r>
              <a:rPr b="0" i="0" lang="iw-IL" sz="40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החשוב ביותר </a:t>
            </a:r>
            <a:r>
              <a:rPr b="0" i="0" lang="iw-IL" sz="40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בפרויקט ניתוח נתונים: </a:t>
            </a:r>
            <a:br>
              <a:rPr b="0" i="0" lang="iw-IL" sz="40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</a:br>
            <a:r>
              <a:rPr b="0" i="0" lang="iw-IL" sz="54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הבנת המטרות והדרישות של הפרויקט</a:t>
            </a:r>
            <a:endParaRPr b="0" i="0" sz="5400" u="none" cap="none" strike="noStrike">
              <a:solidFill>
                <a:srgbClr val="595959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  <p:pic>
        <p:nvPicPr>
          <p:cNvPr descr="A picture containing icon&#10;&#10;Description automatically generated" id="105" name="Google Shape;105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409" y="3807068"/>
            <a:ext cx="2895599" cy="28955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"/>
          <p:cNvSpPr txBox="1"/>
          <p:nvPr/>
        </p:nvSpPr>
        <p:spPr>
          <a:xfrm>
            <a:off x="754673" y="1594557"/>
            <a:ext cx="10682654" cy="35086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40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מטרת הלימוד: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54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הגדרת מהו המידע הנדרש, </a:t>
            </a:r>
            <a:br>
              <a:rPr b="0" i="0" lang="iw-IL" sz="54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</a:br>
            <a:r>
              <a:rPr b="0" i="0" lang="iw-IL" sz="54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ומאילו מקורות מידע ניתן להשיגו</a:t>
            </a:r>
            <a:endParaRPr b="0" i="0" sz="5400" u="none" cap="none" strike="noStrike">
              <a:solidFill>
                <a:srgbClr val="595959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"/>
          <p:cNvSpPr txBox="1"/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Miriam"/>
              <a:buNone/>
            </a:pPr>
            <a:r>
              <a:rPr b="0" i="0" lang="iw-IL" sz="32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שאלות מנחות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6" name="Google Shape;116;p4"/>
          <p:cNvCxnSpPr/>
          <p:nvPr/>
        </p:nvCxnSpPr>
        <p:spPr>
          <a:xfrm>
            <a:off x="10476230" y="1806258"/>
            <a:ext cx="0" cy="1008000"/>
          </a:xfrm>
          <a:prstGeom prst="straightConnector1">
            <a:avLst/>
          </a:prstGeom>
          <a:noFill/>
          <a:ln cap="flat" cmpd="sng" w="38100">
            <a:solidFill>
              <a:srgbClr val="4A7EBB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7" name="Google Shape;117;p4"/>
          <p:cNvCxnSpPr/>
          <p:nvPr/>
        </p:nvCxnSpPr>
        <p:spPr>
          <a:xfrm>
            <a:off x="8387080" y="4909821"/>
            <a:ext cx="0" cy="1008000"/>
          </a:xfrm>
          <a:prstGeom prst="straightConnector1">
            <a:avLst/>
          </a:prstGeom>
          <a:noFill/>
          <a:ln cap="flat" cmpd="sng" w="38100">
            <a:solidFill>
              <a:srgbClr val="4A7EBB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8" name="Google Shape;118;p4"/>
          <p:cNvCxnSpPr/>
          <p:nvPr/>
        </p:nvCxnSpPr>
        <p:spPr>
          <a:xfrm>
            <a:off x="9431655" y="3358039"/>
            <a:ext cx="0" cy="1008000"/>
          </a:xfrm>
          <a:prstGeom prst="straightConnector1">
            <a:avLst/>
          </a:prstGeom>
          <a:noFill/>
          <a:ln cap="flat" cmpd="sng" w="38100">
            <a:solidFill>
              <a:srgbClr val="4A7EBB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9" name="Google Shape;119;p4"/>
          <p:cNvSpPr txBox="1"/>
          <p:nvPr/>
        </p:nvSpPr>
        <p:spPr>
          <a:xfrm>
            <a:off x="2951018" y="2079446"/>
            <a:ext cx="7261688" cy="461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0" i="0" lang="iw-IL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מהו המידע הנדרש? כולל פירוט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4"/>
          <p:cNvSpPr txBox="1"/>
          <p:nvPr/>
        </p:nvSpPr>
        <p:spPr>
          <a:xfrm>
            <a:off x="2211188" y="3631227"/>
            <a:ext cx="7112518" cy="461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0" i="0" lang="iw-IL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מהיכן ניתן לאסוף את המידע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4"/>
          <p:cNvSpPr txBox="1"/>
          <p:nvPr/>
        </p:nvSpPr>
        <p:spPr>
          <a:xfrm>
            <a:off x="1446415" y="5183009"/>
            <a:ext cx="6653327" cy="8309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0" i="0" lang="iw-IL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האם ישנו מידע נוסף רלוונטי ממקור אחר?</a:t>
            </a:r>
            <a:br>
              <a:rPr b="0" i="0" lang="iw-IL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</a:br>
            <a:r>
              <a:rPr b="0" i="0" lang="iw-IL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(יש לחשוב מחוץ ל"קופסא")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4"/>
          <p:cNvSpPr txBox="1"/>
          <p:nvPr/>
        </p:nvSpPr>
        <p:spPr>
          <a:xfrm>
            <a:off x="10476230" y="1760289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b="0" i="0" lang="iw-IL" sz="6600" u="none" cap="none" strike="noStrik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4"/>
          <p:cNvSpPr txBox="1"/>
          <p:nvPr/>
        </p:nvSpPr>
        <p:spPr>
          <a:xfrm>
            <a:off x="9541800" y="3310236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b="0" i="0" lang="iw-IL" sz="6600" u="none" cap="none" strike="noStrik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4"/>
          <p:cNvSpPr txBox="1"/>
          <p:nvPr/>
        </p:nvSpPr>
        <p:spPr>
          <a:xfrm>
            <a:off x="8521223" y="4859783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b="0" i="0" lang="iw-IL" sz="6600" u="none" cap="none" strike="noStrik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"/>
          <p:cNvSpPr txBox="1"/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Miriam"/>
              <a:buNone/>
            </a:pPr>
            <a:r>
              <a:rPr b="0" i="0" lang="iw-IL" sz="32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דוגמה מונחית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5"/>
          <p:cNvSpPr txBox="1"/>
          <p:nvPr/>
        </p:nvSpPr>
        <p:spPr>
          <a:xfrm>
            <a:off x="1031856" y="1009376"/>
            <a:ext cx="10583592" cy="31392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0" i="0" lang="iw-IL" sz="2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רשת "שׁוּם-שׁוּם אופניים וסקייטבורדים" מעוניינת לדעת </a:t>
            </a:r>
            <a:br>
              <a:rPr b="0" i="0" lang="iw-IL" sz="2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</a:br>
            <a:r>
              <a:rPr b="0" i="0" lang="iw-IL" sz="2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מהם 10</a:t>
            </a:r>
            <a:r>
              <a:rPr b="1" i="0" lang="iw-IL" sz="2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% המוצרים הכי נמכרים 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0" i="0" lang="iw-IL" sz="2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ומהם </a:t>
            </a:r>
            <a:r>
              <a:rPr b="1" i="0" lang="iw-IL" sz="2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5% המוצרים הכי פחות נמכרים</a:t>
            </a:r>
            <a:r>
              <a:rPr b="0" i="0" lang="iw-IL" sz="2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, 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0" i="0" lang="iw-IL" sz="2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לצורך הגדלת המכירות באמצעות ניהול מלאי יעיל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erson doing a trick on a skateboard&#10;&#10;Description automatically generated with medium confidence" id="131" name="Google Shape;131;p5"/>
          <p:cNvPicPr preferRelativeResize="0"/>
          <p:nvPr/>
        </p:nvPicPr>
        <p:blipFill rotWithShape="1">
          <a:blip r:embed="rId3">
            <a:alphaModFix/>
          </a:blip>
          <a:srcRect b="0" l="0" r="52443" t="0"/>
          <a:stretch/>
        </p:blipFill>
        <p:spPr>
          <a:xfrm>
            <a:off x="268034" y="2742109"/>
            <a:ext cx="2291926" cy="318902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erson doing a trick on a skateboard&#10;&#10;Description automatically generated with medium confidence" id="132" name="Google Shape;132;p5"/>
          <p:cNvPicPr preferRelativeResize="0"/>
          <p:nvPr/>
        </p:nvPicPr>
        <p:blipFill rotWithShape="1">
          <a:blip r:embed="rId3">
            <a:alphaModFix/>
          </a:blip>
          <a:srcRect b="0" l="52443" r="0" t="0"/>
          <a:stretch/>
        </p:blipFill>
        <p:spPr>
          <a:xfrm>
            <a:off x="2626462" y="3718719"/>
            <a:ext cx="2291926" cy="31890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6"/>
          <p:cNvSpPr txBox="1"/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Miriam"/>
              <a:buNone/>
            </a:pPr>
            <a:r>
              <a:rPr b="0" i="0" lang="iw-IL" sz="32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דוגמה מונחית – "שׁוּם-שׁוּם אופניים וסקייטבורד"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8" name="Google Shape;138;p6"/>
          <p:cNvCxnSpPr/>
          <p:nvPr/>
        </p:nvCxnSpPr>
        <p:spPr>
          <a:xfrm>
            <a:off x="10476230" y="1760289"/>
            <a:ext cx="0" cy="1008000"/>
          </a:xfrm>
          <a:prstGeom prst="straightConnector1">
            <a:avLst/>
          </a:prstGeom>
          <a:noFill/>
          <a:ln cap="flat" cmpd="sng" w="38100">
            <a:solidFill>
              <a:srgbClr val="4A7EBB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9" name="Google Shape;139;p6"/>
          <p:cNvSpPr txBox="1"/>
          <p:nvPr/>
        </p:nvSpPr>
        <p:spPr>
          <a:xfrm>
            <a:off x="2701638" y="1760289"/>
            <a:ext cx="7511068" cy="461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0" i="0" lang="iw-IL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מהו המידע הנדרש? כולל פירוט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6"/>
          <p:cNvSpPr txBox="1"/>
          <p:nvPr/>
        </p:nvSpPr>
        <p:spPr>
          <a:xfrm>
            <a:off x="10476230" y="1760289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b="0" i="0" lang="iw-IL" sz="6600" u="none" cap="none" strike="noStrik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6"/>
          <p:cNvSpPr txBox="1"/>
          <p:nvPr/>
        </p:nvSpPr>
        <p:spPr>
          <a:xfrm>
            <a:off x="357448" y="2314326"/>
            <a:ext cx="9855258" cy="8309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0" i="0" lang="iw-IL" sz="2400" u="none" cap="none" strike="noStrike">
                <a:solidFill>
                  <a:srgbClr val="7F7F7F"/>
                </a:solidFill>
                <a:latin typeface="Miriam"/>
                <a:ea typeface="Miriam"/>
                <a:cs typeface="Miriam"/>
                <a:sym typeface="Miriam"/>
              </a:rPr>
              <a:t>נתוני מלאי עדכניים (אילו מוצרים יש לנו בחנות, כמות מכל מוצר ועוד)</a:t>
            </a:r>
            <a:endParaRPr/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0" i="0" lang="iw-IL" sz="2400" u="none" cap="none" strike="noStrike">
                <a:solidFill>
                  <a:srgbClr val="7F7F7F"/>
                </a:solidFill>
                <a:latin typeface="Miriam"/>
                <a:ea typeface="Miriam"/>
                <a:cs typeface="Miriam"/>
                <a:sym typeface="Miriam"/>
              </a:rPr>
              <a:t>נתוני מכירות של טווח הזמן הרלוונטי</a:t>
            </a:r>
            <a:endParaRPr b="0" i="0" sz="18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7"/>
          <p:cNvSpPr txBox="1"/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Miriam"/>
              <a:buNone/>
            </a:pPr>
            <a:r>
              <a:rPr b="0" i="0" lang="iw-IL" sz="32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דוגמה מונחית – "שׁוּם-שׁוּם אופניים וסקייטבורד"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7" name="Google Shape;147;p7"/>
          <p:cNvCxnSpPr/>
          <p:nvPr/>
        </p:nvCxnSpPr>
        <p:spPr>
          <a:xfrm>
            <a:off x="10476230" y="1760289"/>
            <a:ext cx="0" cy="1008000"/>
          </a:xfrm>
          <a:prstGeom prst="straightConnector1">
            <a:avLst/>
          </a:prstGeom>
          <a:noFill/>
          <a:ln cap="flat" cmpd="sng" w="38100">
            <a:solidFill>
              <a:srgbClr val="4A7EBB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8" name="Google Shape;148;p7"/>
          <p:cNvSpPr txBox="1"/>
          <p:nvPr/>
        </p:nvSpPr>
        <p:spPr>
          <a:xfrm>
            <a:off x="3882044" y="1760289"/>
            <a:ext cx="6330661" cy="461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0" i="0" lang="iw-IL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מהיכן ניתן לאסוף את המידע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7"/>
          <p:cNvSpPr txBox="1"/>
          <p:nvPr/>
        </p:nvSpPr>
        <p:spPr>
          <a:xfrm>
            <a:off x="10476230" y="1760289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b="0" i="0" lang="iw-IL" sz="6600" u="none" cap="none" strike="noStrik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7"/>
          <p:cNvSpPr txBox="1"/>
          <p:nvPr/>
        </p:nvSpPr>
        <p:spPr>
          <a:xfrm>
            <a:off x="1338349" y="2306665"/>
            <a:ext cx="8874300" cy="98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1200"/>
              </a:spcBef>
              <a:spcAft>
                <a:spcPts val="0"/>
              </a:spcAft>
              <a:buNone/>
            </a:pPr>
            <a:r>
              <a:rPr b="0" i="0" lang="iw-IL" sz="2400" u="none" cap="none" strike="noStrike">
                <a:solidFill>
                  <a:srgbClr val="7F7F7F"/>
                </a:solidFill>
                <a:latin typeface="Miriam"/>
                <a:ea typeface="Miriam"/>
                <a:cs typeface="Miriam"/>
                <a:sym typeface="Miriam"/>
              </a:rPr>
              <a:t>מערכות ניהול החנות כמו (ERP (Enterprise Resource Planning</a:t>
            </a:r>
            <a:endParaRPr/>
          </a:p>
          <a:p>
            <a:pPr indent="0" lvl="0" marL="0" marR="0" rtl="0" algn="r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7F7F7F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8"/>
          <p:cNvSpPr txBox="1"/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Miriam"/>
              <a:buNone/>
            </a:pPr>
            <a:r>
              <a:rPr b="0" i="0" lang="iw-IL" sz="32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דוגמה מונחית – "שׁוּם-שׁוּם אופניים וסקייטבורד"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56" name="Google Shape;156;p8"/>
          <p:cNvCxnSpPr/>
          <p:nvPr/>
        </p:nvCxnSpPr>
        <p:spPr>
          <a:xfrm>
            <a:off x="10476230" y="1760289"/>
            <a:ext cx="0" cy="1008000"/>
          </a:xfrm>
          <a:prstGeom prst="straightConnector1">
            <a:avLst/>
          </a:prstGeom>
          <a:noFill/>
          <a:ln cap="flat" cmpd="sng" w="38100">
            <a:solidFill>
              <a:srgbClr val="4A7EBB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57" name="Google Shape;157;p8"/>
          <p:cNvSpPr txBox="1"/>
          <p:nvPr/>
        </p:nvSpPr>
        <p:spPr>
          <a:xfrm>
            <a:off x="739832" y="1760289"/>
            <a:ext cx="9472873" cy="461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0" i="0" lang="iw-IL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האם ישנו מידע נוסף רלוונטי ממקור אחר? (יש לחשוב מחוץ ל"קופסא")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8"/>
          <p:cNvSpPr txBox="1"/>
          <p:nvPr/>
        </p:nvSpPr>
        <p:spPr>
          <a:xfrm>
            <a:off x="10476230" y="1760289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b="0" i="0" lang="iw-IL" sz="6600" u="none" cap="none" strike="noStrik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8"/>
          <p:cNvSpPr txBox="1"/>
          <p:nvPr/>
        </p:nvSpPr>
        <p:spPr>
          <a:xfrm>
            <a:off x="739832" y="2314326"/>
            <a:ext cx="9472873" cy="23082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Char char="•"/>
            </a:pPr>
            <a:r>
              <a:rPr b="0" i="0" lang="iw-IL" sz="2400" u="none" cap="none" strike="noStrike">
                <a:solidFill>
                  <a:srgbClr val="7F7F7F"/>
                </a:solidFill>
                <a:latin typeface="Miriam"/>
                <a:ea typeface="Miriam"/>
                <a:cs typeface="Miriam"/>
                <a:sym typeface="Miriam"/>
              </a:rPr>
              <a:t>מידע מפורט אודות מאפייני כל מוצר לצורך חיפוש מגמות בנתוני הדרישות</a:t>
            </a:r>
            <a:br>
              <a:rPr b="0" i="0" lang="iw-IL" sz="2400" u="none" cap="none" strike="noStrike">
                <a:solidFill>
                  <a:srgbClr val="7F7F7F"/>
                </a:solidFill>
                <a:latin typeface="Miriam"/>
                <a:ea typeface="Miriam"/>
                <a:cs typeface="Miriam"/>
                <a:sym typeface="Miriam"/>
              </a:rPr>
            </a:br>
            <a:r>
              <a:rPr b="0" i="0" lang="iw-IL" sz="2400" u="none" cap="none" strike="noStrike">
                <a:solidFill>
                  <a:srgbClr val="7F7F7F"/>
                </a:solidFill>
                <a:latin typeface="Miriam"/>
                <a:ea typeface="Miriam"/>
                <a:cs typeface="Miriam"/>
                <a:sym typeface="Miriam"/>
              </a:rPr>
              <a:t>(האם קונים יותר אופניים של יצרן מסוים, צבע מוצר, ועוד)</a:t>
            </a:r>
            <a:endParaRPr b="0" i="0" sz="2400" u="none" cap="none" strike="noStrike">
              <a:solidFill>
                <a:srgbClr val="7F7F7F"/>
              </a:solidFill>
              <a:latin typeface="Miriam"/>
              <a:ea typeface="Miriam"/>
              <a:cs typeface="Miriam"/>
              <a:sym typeface="Miriam"/>
            </a:endParaRPr>
          </a:p>
          <a:p>
            <a:pPr indent="-342900" lvl="0" marL="34290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Char char="•"/>
            </a:pPr>
            <a:r>
              <a:rPr b="0" i="0" lang="iw-IL" sz="2400" u="none" cap="none" strike="noStrike">
                <a:solidFill>
                  <a:srgbClr val="7F7F7F"/>
                </a:solidFill>
                <a:latin typeface="Miriam"/>
                <a:ea typeface="Miriam"/>
                <a:cs typeface="Miriam"/>
                <a:sym typeface="Miriam"/>
              </a:rPr>
              <a:t>אפשרות לקבלת הדוח על פי פילוח של סניף כדי לבדוק האם ומהו ההבדל במכירות בין הסניפים (מאפשר ניוד מלאי וניהול מלאי אפקטיבי)</a:t>
            </a:r>
            <a:endParaRPr b="0" i="0" sz="2400" u="none" cap="none" strike="noStrike">
              <a:solidFill>
                <a:srgbClr val="7F7F7F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9"/>
          <p:cNvSpPr txBox="1"/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Miriam"/>
              <a:buNone/>
            </a:pPr>
            <a:r>
              <a:rPr b="0" i="0" lang="iw-IL" sz="32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תרגול כיתה מונחה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9"/>
          <p:cNvSpPr txBox="1"/>
          <p:nvPr/>
        </p:nvSpPr>
        <p:spPr>
          <a:xfrm>
            <a:off x="1031856" y="1009376"/>
            <a:ext cx="10583592" cy="37856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0" i="0" lang="iw-IL" sz="2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אתם נציגי שכבת י"א,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0" i="0" lang="iw-IL" sz="2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החלטתם להכין רשימה של מורי נהיגה מומלצים באזורכם על סמך המלצות של תלמידי שכבת י"ב בבית הספר שלכם, ומבתי ספר נוספים באזור.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0" i="0" lang="iw-IL" sz="2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רשימה זו תופץ לתלמידים בשכבה בכדי להמליץ להם באילו מורי נהיגה כדאי להם לבחור.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text, vector graphics, clipart&#10;&#10;Description automatically generated" id="166" name="Google Shape;166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6755" y="4339244"/>
            <a:ext cx="3600944" cy="23940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2022-05-19T14:28:32Z</dcterms:created>
  <dc:creator>TaliaMorchi</dc:creator>
</cp:coreProperties>
</file>