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0" r:id="rId4"/>
    <p:sldId id="271" r:id="rId5"/>
    <p:sldId id="269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4B21-0260-44D4-81E7-109021998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CB0E9-A757-4A8F-8386-6AFE3E663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51715-B1C6-46C2-97E7-B3850FA0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A838F-D57E-4AE9-BE2B-29F7CFB2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21EC-7559-4AC3-969A-9653DCAF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2250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B04A-1717-4693-AEA2-7A755491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644E4-5B52-4179-A253-39FED22CD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153A3-75BD-4C84-B886-702391AF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20E70-E28F-4258-A67A-61F291DD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4B1D3-480C-41E7-835C-02787475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416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B4E516-AC21-43C0-8FA3-39F682804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7EB65-C70C-4898-B946-27FF2420F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04433-0DA1-4295-8AD5-AE107F1E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0FC8-C3E6-4147-95F5-25F9C2A4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8C1A1-119C-4B60-947C-832832307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72574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6AC41-4539-47E2-B0F5-A6147F78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F1C6-290B-425A-B7A0-8D0DF27E918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0110EE-CDA6-4C6E-A25F-FEDD618A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4D4AE-11B4-44A4-8B3B-5C7A16C73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94D3-6C35-4965-86AC-7149F72126C1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1114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15AC5-6192-4E05-B25E-92DAEC28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F22E8-9B29-49CA-8467-15160A6D8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D04CF-4294-4F38-B3FB-3929634F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90CB8-4A25-45E8-A0FD-B32EBFFF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E3A0C-9B47-434E-83EF-95921DB7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2155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983F-1EA9-4B79-B269-77741BCF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E909E-170C-4A52-9D55-9B6879792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7177E-C3D4-4248-B5E4-2FD43FF2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3CF3-BDB9-4F53-9F5A-D671C9D56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E3006-89F5-4D0B-B7B9-D83A7629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6136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B4B0-538F-4EBA-9DE2-00575669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C034A-D1DA-4F83-AE2E-63A6732EF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162F0-0050-4752-B8E8-8B0C46917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41D26-3BF2-47FE-954E-9744E813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27417-18CF-4538-B697-3AEB83EFC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38076-E2E3-422A-B1AB-3F2FF01D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7519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90DE-AD6D-4C27-8A7F-FCA062DB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3F96D-A244-491C-B16D-B29254FB0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9786F-F9CA-42DA-808A-E7E84F939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F0CC82-2568-4F16-96E2-1661494E8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7EEEF9-07CC-4EEB-A24C-61C4112EA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6D4A7B-7A02-4DE6-9CA9-14D4AC261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92B828-AC3E-4CCF-8E4F-E0867C293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87C06-591C-47FA-A5E7-A6133D1C8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5468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A3F38-79B8-4FC0-8E3F-663565E5E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80E7FD-A3D5-4B40-B511-178A2379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14C6F-EE05-4095-BB07-34708DF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81DE1-E58F-4E10-AAD8-678B9DEC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9549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15E0A-5770-44BE-A25E-509869E3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9F375-5FDA-47A7-865A-262277B2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3D47C-5538-4029-98F4-3AE4EB7D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4361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B9E39-DB24-49A1-A215-37B4254F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88232-E9DB-492B-B346-4A5B40B5C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CBB99-D904-4C45-A0D1-9B673945C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06AFA-8FA3-4638-B5FB-7E44F252A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E520C-6561-4E7F-ABCF-64F370BB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70E77-BE82-4ECC-9911-9083F04E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9276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AA22-65E7-42E0-8822-6F1D58FAB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18A50E-C354-4AC5-918E-7FFDCDE48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E4621-D487-4630-A69F-517F8C4C9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EFCA3-729B-40C8-932E-78B1C975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C85A8-318B-4954-A000-A758F759F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8E33F-ED26-45AB-ABAB-3741A09D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518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3163E3-2C27-4E02-9A95-F8C50AE26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0BEB4-7F82-40A2-A1FD-1037CC54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157C6-3A62-44B8-B017-B510F2180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E559-3914-4370-BFFA-8376106315B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79DE7-A67A-4B35-B4C7-A6D495F34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B8317-CDCB-4B6C-BCB5-59667E8E7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  <p:pic>
        <p:nvPicPr>
          <p:cNvPr id="7" name="Google Shape;110;p4" descr="C:\Users\User\Desktop\מגמה\שיווק המגמה\עיצוב לוגו וסלוגן\logo.gif">
            <a:extLst>
              <a:ext uri="{FF2B5EF4-FFF2-40B4-BE49-F238E27FC236}">
                <a16:creationId xmlns:a16="http://schemas.microsoft.com/office/drawing/2014/main" id="{E31D189F-5C2A-47C0-BFCD-019E8582C1FA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 t="23476" b="24630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369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CA0A40-BE5B-47D8-AA11-602EA3EC4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5D66C-763C-46A9-ABCB-A3FBF0259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975B5-7906-47FC-BF30-846DE0C9A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9F1C6-290B-425A-B7A0-8D0DF27E918A}" type="datetimeFigureOut">
              <a:rPr lang="en-IL" smtClean="0"/>
              <a:t>22/05/2022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F2118-056C-4E02-9C37-9B13A42D2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778AB-27A6-48EE-BA56-DDD618FAB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194D3-6C35-4965-86AC-7149F72126C1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8216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">
            <a:extLst>
              <a:ext uri="{FF2B5EF4-FFF2-40B4-BE49-F238E27FC236}">
                <a16:creationId xmlns:a16="http://schemas.microsoft.com/office/drawing/2014/main" id="{0D6393A5-4578-4BBA-97E1-EDE8CC303B31}"/>
              </a:ext>
            </a:extLst>
          </p:cNvPr>
          <p:cNvSpPr txBox="1">
            <a:spLocks/>
          </p:cNvSpPr>
          <p:nvPr/>
        </p:nvSpPr>
        <p:spPr>
          <a:xfrm>
            <a:off x="1246909" y="2978122"/>
            <a:ext cx="9965603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4400"/>
              <a:buFont typeface="Miriam"/>
              <a:buNone/>
            </a:pPr>
            <a:r>
              <a:rPr lang="he-IL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פירוט התפוקות / התוצרים העתידיים</a:t>
            </a:r>
            <a:endParaRPr lang="he-IL" dirty="0"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id="5" name="Google Shape;85;p1" descr="C:\Users\User\Desktop\מגמה\שיווק המגמה\עיצוב לוגו וסלוגן\logo.gif">
            <a:extLst>
              <a:ext uri="{FF2B5EF4-FFF2-40B4-BE49-F238E27FC236}">
                <a16:creationId xmlns:a16="http://schemas.microsoft.com/office/drawing/2014/main" id="{88968959-0532-4F4A-AC80-B884FB66F05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8DA48F-9C63-4767-8313-D2057D399116}"/>
              </a:ext>
            </a:extLst>
          </p:cNvPr>
          <p:cNvCxnSpPr>
            <a:cxnSpLocks/>
          </p:cNvCxnSpPr>
          <p:nvPr/>
        </p:nvCxnSpPr>
        <p:spPr>
          <a:xfrm>
            <a:off x="3183775" y="4156364"/>
            <a:ext cx="802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84;p1">
            <a:extLst>
              <a:ext uri="{FF2B5EF4-FFF2-40B4-BE49-F238E27FC236}">
                <a16:creationId xmlns:a16="http://schemas.microsoft.com/office/drawing/2014/main" id="{E430BFE6-C7A7-4E93-9AA4-A7C3709750F4}"/>
              </a:ext>
            </a:extLst>
          </p:cNvPr>
          <p:cNvSpPr txBox="1">
            <a:spLocks/>
          </p:cNvSpPr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44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שלב ראשון בפרויקט ניתוח נתונים</a:t>
            </a:r>
            <a:endParaRPr lang="he-IL" sz="3200" dirty="0"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" name="Google Shape;118;p4">
            <a:extLst>
              <a:ext uri="{FF2B5EF4-FFF2-40B4-BE49-F238E27FC236}">
                <a16:creationId xmlns:a16="http://schemas.microsoft.com/office/drawing/2014/main" id="{4A66862E-CE0A-4365-9249-66B9531664C7}"/>
              </a:ext>
            </a:extLst>
          </p:cNvPr>
          <p:cNvSpPr txBox="1"/>
          <p:nvPr/>
        </p:nvSpPr>
        <p:spPr>
          <a:xfrm>
            <a:off x="150552" y="546042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טליה מאורחי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228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2352502" y="1760289"/>
            <a:ext cx="786020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 rtl="1">
              <a:buClr>
                <a:srgbClr val="404040"/>
              </a:buClr>
              <a:buSzPts val="2400"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המצב כיום (איזה מידע ודוחות זמינים לנו כבר היום)?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556952" y="2314326"/>
            <a:ext cx="965575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>
              <a:buClr>
                <a:srgbClr val="404040"/>
              </a:buClr>
              <a:buSzPts val="2400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היצע גדול של מורי נהיגה באזור, והתלמידים בוחרים אצל מי ללמוד על פי פרסומים ו/או המלצות חברים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Google Shape;118;p4">
            <a:extLst>
              <a:ext uri="{FF2B5EF4-FFF2-40B4-BE49-F238E27FC236}">
                <a16:creationId xmlns:a16="http://schemas.microsoft.com/office/drawing/2014/main" id="{D083C35B-32AF-40E6-A2F7-F467FBF21134}"/>
              </a:ext>
            </a:extLst>
          </p:cNvPr>
          <p:cNvSpPr txBox="1"/>
          <p:nvPr/>
        </p:nvSpPr>
        <p:spPr>
          <a:xfrm>
            <a:off x="357448" y="3623815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 rtl="1">
              <a:buClr>
                <a:srgbClr val="404040"/>
              </a:buClr>
              <a:buSzPts val="2400"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כיצד נדע מה המצב כיום?</a:t>
            </a:r>
            <a:endParaRPr lang="he-IL" sz="2400" dirty="0">
              <a:solidFill>
                <a:srgbClr val="404040"/>
              </a:solidFill>
              <a:latin typeface="Miriam"/>
              <a:cs typeface="Miriam"/>
            </a:endParaRPr>
          </a:p>
        </p:txBody>
      </p:sp>
      <p:sp>
        <p:nvSpPr>
          <p:cNvPr id="16" name="Google Shape;118;p4">
            <a:extLst>
              <a:ext uri="{FF2B5EF4-FFF2-40B4-BE49-F238E27FC236}">
                <a16:creationId xmlns:a16="http://schemas.microsoft.com/office/drawing/2014/main" id="{590EA533-2AE6-41B9-A86F-8E9B8203B2DB}"/>
              </a:ext>
            </a:extLst>
          </p:cNvPr>
          <p:cNvSpPr txBox="1"/>
          <p:nvPr/>
        </p:nvSpPr>
        <p:spPr>
          <a:xfrm>
            <a:off x="357448" y="4238956"/>
            <a:ext cx="9855258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נערוך סקר לכיתות י"ב לבדיקה כיצד בחרו אצל מי ללמוד נהיגה?</a:t>
            </a: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נבדוק מהו מדד שביעות הרצון של התלמידים ממורה הנהיגה שלהם?</a:t>
            </a: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נשאל האם ישנו מידע חשוב בנוגע לשיעורי הלימוד ו/או למורה הנהיגה שלא ידעו לפני שבחרו את מורה הנהיגה?</a:t>
            </a:r>
          </a:p>
        </p:txBody>
      </p:sp>
    </p:spTree>
    <p:extLst>
      <p:ext uri="{BB962C8B-B14F-4D97-AF65-F5344CB8AC3E}">
        <p14:creationId xmlns:p14="http://schemas.microsoft.com/office/powerpoint/2010/main" val="47859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lang="he-IL" sz="1200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3882044" y="1760289"/>
            <a:ext cx="633066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 rtl="1">
              <a:buClr>
                <a:srgbClr val="404040"/>
              </a:buClr>
              <a:buSzPts val="2400"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הלקוח רוצה לדעת/לעשות כיום אך לא יכול?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 rtl="1"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הלקוח (חברים משכבת י"א-י"ב) מעוניין בהקמת מאגר מורי נהיגה מומלצים, על פי דירוג והמלצות על מורה הנהיגה של תלמידי בית הספר הבוגרים בעלי רישיון.</a:t>
            </a:r>
          </a:p>
          <a:p>
            <a:pPr algn="r" rtl="1"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דירוג מורי הנהיגה יתבצע על פי קריטריונים מוגדרים מראש (מחיר, חווית לימוד, אווירה בשיעור, אפקטיביות הלימוד ועוד)</a:t>
            </a:r>
          </a:p>
        </p:txBody>
      </p:sp>
    </p:spTree>
    <p:extLst>
      <p:ext uri="{BB962C8B-B14F-4D97-AF65-F5344CB8AC3E}">
        <p14:creationId xmlns:p14="http://schemas.microsoft.com/office/powerpoint/2010/main" val="400386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lang="he-IL" sz="1200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2743200" y="1760289"/>
            <a:ext cx="74695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 rtl="1">
              <a:buClr>
                <a:srgbClr val="404040"/>
              </a:buClr>
              <a:buSzPts val="2400"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ניסוח מטרות וחזון עתידי מילולי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יצירת מאגר נתוני מורי נהיגה רחב ומקיף על בסיס פידבקים "מהשטח"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אפשרות בחירת מורה נהיגה על פי הפרמטרים החשובים לאותו תלמיד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שיתוף פעולה עם מורי הנהיגה המדורגים גבוה לצורך השגת מחיר נמוך יותר לתלמידי בית הספר 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מכירת מוצרים נלווים העוזרים ללומדים / אלו שעברו טסט לדוגמה: 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</a:b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ספרי תיאוריה, שלט נהג חדש ועוד.</a:t>
            </a:r>
          </a:p>
        </p:txBody>
      </p:sp>
    </p:spTree>
    <p:extLst>
      <p:ext uri="{BB962C8B-B14F-4D97-AF65-F5344CB8AC3E}">
        <p14:creationId xmlns:p14="http://schemas.microsoft.com/office/powerpoint/2010/main" val="155623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2339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הנכם נציגי שכבת י"ב,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אתם מעוניינים להקים בבית הספר קפיטריה שתעבוד בהפסקות ותנוהל על ידי תלמידי השכבה, כך שהכנסותיה יעזרו לממן את נשף / מסיבת סוף השנה </a:t>
            </a:r>
          </a:p>
        </p:txBody>
      </p:sp>
      <p:pic>
        <p:nvPicPr>
          <p:cNvPr id="7" name="Picture 6" descr="A picture containing food, drink, dessert, fruit drink&#10;&#10;Description automatically generated">
            <a:extLst>
              <a:ext uri="{FF2B5EF4-FFF2-40B4-BE49-F238E27FC236}">
                <a16:creationId xmlns:a16="http://schemas.microsoft.com/office/drawing/2014/main" id="{F999B58A-57A8-42D9-8E74-4DAECE679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15" y="4399232"/>
            <a:ext cx="3228830" cy="21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2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335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 rtl="1">
              <a:lnSpc>
                <a:spcPct val="150000"/>
              </a:lnSpc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על מנת לקבל אישור הפעלה מהנהלת בית הספר, אתם מתבקשים "לבדוק את השטח" ולהציג את הממצאים</a:t>
            </a:r>
            <a:endParaRPr lang="en-US" sz="2800" dirty="0">
              <a:solidFill>
                <a:srgbClr val="404040"/>
              </a:solidFill>
              <a:latin typeface="Miriam"/>
              <a:cs typeface="Miriam"/>
              <a:sym typeface="Miriam"/>
            </a:endParaRPr>
          </a:p>
          <a:p>
            <a:pPr algn="ctr" rtl="1">
              <a:lnSpc>
                <a:spcPct val="150000"/>
              </a:lnSpc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en-US" sz="44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 </a:t>
            </a:r>
            <a:r>
              <a:rPr lang="he-IL" sz="28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פעלו על פי השאלות שהעלינו בסרטון על מנת להגדיר את המטרות והדרישות של הפרויקט. פרטו ככל הניתן.</a:t>
            </a:r>
          </a:p>
        </p:txBody>
      </p:sp>
      <p:pic>
        <p:nvPicPr>
          <p:cNvPr id="4" name="Picture 3" descr="A picture containing food, drink, dessert, fruit drink&#10;&#10;Description automatically generated">
            <a:extLst>
              <a:ext uri="{FF2B5EF4-FFF2-40B4-BE49-F238E27FC236}">
                <a16:creationId xmlns:a16="http://schemas.microsoft.com/office/drawing/2014/main" id="{693D62DD-C932-47F0-8BE2-3D7387E71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15" y="4399232"/>
            <a:ext cx="3228830" cy="21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0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 algn="ctr" rtl="1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3200"/>
            </a:pPr>
            <a:r>
              <a:rPr lang="he-IL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השלב הראשון ו</a:t>
            </a:r>
            <a:r>
              <a:rPr lang="he-IL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החשוב ביותר </a:t>
            </a:r>
            <a:r>
              <a:rPr lang="he-IL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בפרויקט ניתוח נתונים: </a:t>
            </a:r>
            <a:br>
              <a:rPr lang="en-US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</a:br>
            <a:r>
              <a:rPr lang="he-IL" sz="54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הבנת המטרות והדרישות של הפרויקט</a:t>
            </a:r>
            <a:endParaRPr lang="he-IL" sz="5400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riam"/>
              <a:cs typeface="Miriam"/>
            </a:endParaRPr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F345AFD0-25A8-4861-A465-85D9EC92882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9" y="3807068"/>
            <a:ext cx="2895599" cy="289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9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 algn="r" rtl="1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3200"/>
            </a:pPr>
            <a:r>
              <a:rPr lang="he-IL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מטרת הלימוד:</a:t>
            </a:r>
          </a:p>
          <a:p>
            <a:pPr marR="0" lvl="0" indent="0" algn="r" rtl="1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3200"/>
            </a:pPr>
            <a:r>
              <a:rPr lang="he-IL" sz="54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העמקה בשאלת החקר ומטרת הניתוח</a:t>
            </a:r>
            <a:endParaRPr lang="he-IL" sz="5400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riam"/>
              <a:cs typeface="Miriam"/>
            </a:endParaRPr>
          </a:p>
        </p:txBody>
      </p:sp>
    </p:spTree>
    <p:extLst>
      <p:ext uri="{BB962C8B-B14F-4D97-AF65-F5344CB8AC3E}">
        <p14:creationId xmlns:p14="http://schemas.microsoft.com/office/powerpoint/2010/main" val="598507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שאלות מנחות</a:t>
            </a:r>
            <a:endParaRPr lang="he-IL" dirty="0"/>
          </a:p>
        </p:txBody>
      </p:sp>
      <p:cxnSp>
        <p:nvCxnSpPr>
          <p:cNvPr id="9" name="Google Shape;115;p4">
            <a:extLst>
              <a:ext uri="{FF2B5EF4-FFF2-40B4-BE49-F238E27FC236}">
                <a16:creationId xmlns:a16="http://schemas.microsoft.com/office/drawing/2014/main" id="{84F7ADAC-5FC2-4CB1-A540-FA156D7A1614}"/>
              </a:ext>
            </a:extLst>
          </p:cNvPr>
          <p:cNvCxnSpPr>
            <a:cxnSpLocks/>
          </p:cNvCxnSpPr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" name="Google Shape;116;p4">
            <a:extLst>
              <a:ext uri="{FF2B5EF4-FFF2-40B4-BE49-F238E27FC236}">
                <a16:creationId xmlns:a16="http://schemas.microsoft.com/office/drawing/2014/main" id="{00C0248C-FA11-4F5D-BAFF-381C2225450A}"/>
              </a:ext>
            </a:extLst>
          </p:cNvPr>
          <p:cNvCxnSpPr>
            <a:cxnSpLocks/>
          </p:cNvCxnSpPr>
          <p:nvPr/>
        </p:nvCxnSpPr>
        <p:spPr>
          <a:xfrm>
            <a:off x="8387080" y="4909821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" name="Google Shape;117;p4">
            <a:extLst>
              <a:ext uri="{FF2B5EF4-FFF2-40B4-BE49-F238E27FC236}">
                <a16:creationId xmlns:a16="http://schemas.microsoft.com/office/drawing/2014/main" id="{2990826F-FDE5-4187-93C7-081F0F66058C}"/>
              </a:ext>
            </a:extLst>
          </p:cNvPr>
          <p:cNvCxnSpPr>
            <a:cxnSpLocks/>
          </p:cNvCxnSpPr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2951018" y="2079446"/>
            <a:ext cx="726168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המצב כיום (איזה מידע ודוחות זמינים לנו כבר היום)?</a:t>
            </a:r>
            <a:endParaRPr dirty="0"/>
          </a:p>
        </p:txBody>
      </p:sp>
      <p:sp>
        <p:nvSpPr>
          <p:cNvPr id="13" name="Google Shape;119;p4">
            <a:extLst>
              <a:ext uri="{FF2B5EF4-FFF2-40B4-BE49-F238E27FC236}">
                <a16:creationId xmlns:a16="http://schemas.microsoft.com/office/drawing/2014/main" id="{3E23761E-6DC6-43A8-BD5E-2A8EAB4D427D}"/>
              </a:ext>
            </a:extLst>
          </p:cNvPr>
          <p:cNvSpPr txBox="1"/>
          <p:nvPr/>
        </p:nvSpPr>
        <p:spPr>
          <a:xfrm>
            <a:off x="2211188" y="3631227"/>
            <a:ext cx="711251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הלקוח רוצה לדעת/לעשות כיום אך לא יכול?</a:t>
            </a:r>
            <a:endParaRPr dirty="0"/>
          </a:p>
        </p:txBody>
      </p:sp>
      <p:sp>
        <p:nvSpPr>
          <p:cNvPr id="14" name="Google Shape;120;p4">
            <a:extLst>
              <a:ext uri="{FF2B5EF4-FFF2-40B4-BE49-F238E27FC236}">
                <a16:creationId xmlns:a16="http://schemas.microsoft.com/office/drawing/2014/main" id="{CB915FD2-4E50-4DE5-A884-3DAB49CC646D}"/>
              </a:ext>
            </a:extLst>
          </p:cNvPr>
          <p:cNvSpPr txBox="1"/>
          <p:nvPr/>
        </p:nvSpPr>
        <p:spPr>
          <a:xfrm>
            <a:off x="1446415" y="5183009"/>
            <a:ext cx="665332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ניסוח מטרות וחזון עתידי מילולי</a:t>
            </a:r>
            <a:endParaRPr dirty="0"/>
          </a:p>
        </p:txBody>
      </p:sp>
      <p:sp>
        <p:nvSpPr>
          <p:cNvPr id="23" name="Google Shape;114;p4">
            <a:extLst>
              <a:ext uri="{FF2B5EF4-FFF2-40B4-BE49-F238E27FC236}">
                <a16:creationId xmlns:a16="http://schemas.microsoft.com/office/drawing/2014/main" id="{DF1378F7-8BA8-424C-AD9C-E3E204710FF6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24" name="Google Shape;114;p4">
            <a:extLst>
              <a:ext uri="{FF2B5EF4-FFF2-40B4-BE49-F238E27FC236}">
                <a16:creationId xmlns:a16="http://schemas.microsoft.com/office/drawing/2014/main" id="{E0F02D08-F222-4B69-9B10-87843706CBE4}"/>
              </a:ext>
            </a:extLst>
          </p:cNvPr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25" name="Google Shape;114;p4">
            <a:extLst>
              <a:ext uri="{FF2B5EF4-FFF2-40B4-BE49-F238E27FC236}">
                <a16:creationId xmlns:a16="http://schemas.microsoft.com/office/drawing/2014/main" id="{6588384A-C715-453B-9E42-F4E98DB428B3}"/>
              </a:ext>
            </a:extLst>
          </p:cNvPr>
          <p:cNvSpPr txBox="1"/>
          <p:nvPr/>
        </p:nvSpPr>
        <p:spPr>
          <a:xfrm>
            <a:off x="8521223" y="4859783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82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313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רשת "שׁוּם-שׁוּם אופניים </a:t>
            </a:r>
            <a:r>
              <a:rPr lang="he-IL" sz="2800" dirty="0" err="1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וסקייטבורדים</a:t>
            </a: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" מעוניינת לדעת </a:t>
            </a:r>
            <a:br>
              <a:rPr lang="en-US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</a:b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מהם </a:t>
            </a:r>
            <a:r>
              <a:rPr lang="he-IL" sz="28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10</a:t>
            </a:r>
            <a:r>
              <a:rPr lang="he-IL" sz="28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% המוצרים הכי נמכרים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ומהם </a:t>
            </a:r>
            <a:r>
              <a:rPr lang="he-IL" sz="28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5% המוצרים הכי פחות נמכרים</a:t>
            </a: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,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לצורך הגדלת המכירות באמצעות ניהול מלאי יעיל</a:t>
            </a:r>
            <a:endParaRPr sz="2000" dirty="0"/>
          </a:p>
        </p:txBody>
      </p:sp>
      <p:pic>
        <p:nvPicPr>
          <p:cNvPr id="18" name="Picture 17" descr="A person doing a trick on a skateboard&#10;&#10;Description automatically generated with medium confidence">
            <a:extLst>
              <a:ext uri="{FF2B5EF4-FFF2-40B4-BE49-F238E27FC236}">
                <a16:creationId xmlns:a16="http://schemas.microsoft.com/office/drawing/2014/main" id="{5746694F-0313-47C1-A58A-A419E9A3A2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43"/>
          <a:stretch/>
        </p:blipFill>
        <p:spPr>
          <a:xfrm>
            <a:off x="268034" y="2742109"/>
            <a:ext cx="2291926" cy="3189021"/>
          </a:xfrm>
          <a:prstGeom prst="rect">
            <a:avLst/>
          </a:prstGeom>
        </p:spPr>
      </p:pic>
      <p:pic>
        <p:nvPicPr>
          <p:cNvPr id="26" name="Picture 25" descr="A person doing a trick on a skateboard&#10;&#10;Description automatically generated with medium confidence">
            <a:extLst>
              <a:ext uri="{FF2B5EF4-FFF2-40B4-BE49-F238E27FC236}">
                <a16:creationId xmlns:a16="http://schemas.microsoft.com/office/drawing/2014/main" id="{51B7213C-C6DC-4DFE-834B-5AE4E3FF8E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43"/>
          <a:stretch/>
        </p:blipFill>
        <p:spPr>
          <a:xfrm>
            <a:off x="2626462" y="3718719"/>
            <a:ext cx="2291926" cy="318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</a:t>
            </a:r>
            <a:r>
              <a:rPr lang="he-IL" sz="3200" dirty="0" err="1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וסקייטבורד</a:t>
            </a: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"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2701638" y="1760289"/>
            <a:ext cx="751106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המצב כיום (איזה מידע ודוחות זמינים לנו כבר היום)?</a:t>
            </a:r>
            <a:endParaRPr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שאלתי את הלקוח העסקי והוא ציין שיש להם דו"ח המציג את כמות וסכום המכירות מכל מוצר. הדו"ח ממוין על פי סדר אלפביתי של שם המוצר.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Google Shape;118;p4">
            <a:extLst>
              <a:ext uri="{FF2B5EF4-FFF2-40B4-BE49-F238E27FC236}">
                <a16:creationId xmlns:a16="http://schemas.microsoft.com/office/drawing/2014/main" id="{D083C35B-32AF-40E6-A2F7-F467FBF21134}"/>
              </a:ext>
            </a:extLst>
          </p:cNvPr>
          <p:cNvSpPr txBox="1"/>
          <p:nvPr/>
        </p:nvSpPr>
        <p:spPr>
          <a:xfrm>
            <a:off x="357448" y="3623815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כיצד נדע מה המצב כיום?</a:t>
            </a:r>
            <a:endParaRPr sz="2400" dirty="0">
              <a:solidFill>
                <a:srgbClr val="404040"/>
              </a:solidFill>
              <a:latin typeface="Miriam"/>
              <a:cs typeface="Miriam"/>
            </a:endParaRPr>
          </a:p>
        </p:txBody>
      </p:sp>
      <p:sp>
        <p:nvSpPr>
          <p:cNvPr id="16" name="Google Shape;118;p4">
            <a:extLst>
              <a:ext uri="{FF2B5EF4-FFF2-40B4-BE49-F238E27FC236}">
                <a16:creationId xmlns:a16="http://schemas.microsoft.com/office/drawing/2014/main" id="{590EA533-2AE6-41B9-A86F-8E9B8203B2DB}"/>
              </a:ext>
            </a:extLst>
          </p:cNvPr>
          <p:cNvSpPr txBox="1"/>
          <p:nvPr/>
        </p:nvSpPr>
        <p:spPr>
          <a:xfrm>
            <a:off x="357448" y="4238956"/>
            <a:ext cx="9855258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נתחקר את הלקוח העסקי באילו דוחות ו/או כלים הוא משתמש כיום?</a:t>
            </a: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נתחקר את העובדים המשתמשים במערכת על מנת להבין מה קיים, במה משתמשים ואיזה מידע ניתן להפיק כבר היום?</a:t>
            </a:r>
          </a:p>
        </p:txBody>
      </p:sp>
    </p:spTree>
    <p:extLst>
      <p:ext uri="{BB962C8B-B14F-4D97-AF65-F5344CB8AC3E}">
        <p14:creationId xmlns:p14="http://schemas.microsoft.com/office/powerpoint/2010/main" val="12461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</a:t>
            </a:r>
            <a:r>
              <a:rPr lang="he-IL" sz="3200" dirty="0" err="1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וסקייטבורד</a:t>
            </a: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"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3882044" y="1760289"/>
            <a:ext cx="633066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הלקוח רוצה לדעת/לעשות כיום אך לא יכול?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1338349" y="2306665"/>
            <a:ext cx="8874355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 rtl="1"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שאלתי את הלקוח, והוא מעוניין לדעת מאילו מוצרים הוא מחזיר יותר מדי במלאי, ואילו מוצרים כדאי לרכוש יותר כי יש להם ביקוש גבוה.</a:t>
            </a:r>
          </a:p>
          <a:p>
            <a:pPr algn="r" rtl="1"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ניתן לעשות זאת על ידי אפיון דו"ח שיעביר את המידע בצורה נוחה לקריאה ומובנת</a:t>
            </a:r>
            <a:endParaRPr lang="he-I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</a:t>
            </a:r>
            <a:r>
              <a:rPr lang="he-IL" sz="3200" dirty="0" err="1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וסקייטבורד</a:t>
            </a: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"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2743200" y="1760289"/>
            <a:ext cx="74695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 rtl="1">
              <a:buClr>
                <a:srgbClr val="404040"/>
              </a:buClr>
              <a:buSzPts val="2400"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ניסוח מטרות וחזון עתידי מילולי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739832" y="2314326"/>
            <a:ext cx="9472873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שאלתי את הלקוח, והוא ענה שמטרת הניתוח והחלום לעתיד, הוא לקבל החלטות עסקיות על פי תובנות העולות מתוך הנתונים 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</a:b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(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Data Driven Company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)</a:t>
            </a:r>
            <a:endParaRPr sz="2400" dirty="0">
              <a:solidFill>
                <a:schemeClr val="bg1">
                  <a:lumMod val="50000"/>
                </a:schemeClr>
              </a:solidFill>
              <a:latin typeface="Miriam"/>
              <a:cs typeface="Miriam"/>
            </a:endParaRPr>
          </a:p>
        </p:txBody>
      </p:sp>
    </p:spTree>
    <p:extLst>
      <p:ext uri="{BB962C8B-B14F-4D97-AF65-F5344CB8AC3E}">
        <p14:creationId xmlns:p14="http://schemas.microsoft.com/office/powerpoint/2010/main" val="293080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תרגול כיתה מונחה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אתם נציגי שכבת י"א,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החלטתם להכין רשימה של מורי נהיגה מומלצים באזורכם על סמך המלצות של תלמידי שכבת י"ב בבית הספר שלכם, ומבתי ספר נוספים באזור.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רשימה זו תופץ לתלמידים בשכבה בכדי להמליץ להם באילו מורי נהיגה כדאי להם לבחור.</a:t>
            </a:r>
            <a:endParaRPr sz="2000" dirty="0"/>
          </a:p>
        </p:txBody>
      </p:sp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948D3ACC-30EB-45D2-8BFF-CF0482BE4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55" y="4339244"/>
            <a:ext cx="3600944" cy="239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5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632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Miriam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TaliaMorchi</dc:creator>
  <cp:lastModifiedBy>TaliaMorchi</cp:lastModifiedBy>
  <cp:revision>30</cp:revision>
  <dcterms:created xsi:type="dcterms:W3CDTF">2022-05-19T14:28:32Z</dcterms:created>
  <dcterms:modified xsi:type="dcterms:W3CDTF">2022-05-22T06:48:33Z</dcterms:modified>
</cp:coreProperties>
</file>