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71" r:id="rId5"/>
    <p:sldId id="269" r:id="rId6"/>
    <p:sldId id="259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8" r:id="rId16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595959"/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14B21-0260-44D4-81E7-109021998F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CB0E9-A757-4A8F-8386-6AFE3E663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51715-B1C6-46C2-97E7-B3850FA07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19/05/2022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A838F-D57E-4AE9-BE2B-29F7CFB24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321EC-7559-4AC3-969A-9653DCAF9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22505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8B04A-1717-4693-AEA2-7A7554910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644E4-5B52-4179-A253-39FED22CD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153A3-75BD-4C84-B886-702391AF7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19/05/2022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20E70-E28F-4258-A67A-61F291DD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4B1D3-480C-41E7-835C-027874753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7416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B4E516-AC21-43C0-8FA3-39F682804D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C7EB65-C70C-4898-B946-27FF2420FC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04433-0DA1-4295-8AD5-AE107F1ED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19/05/2022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90FC8-C3E6-4147-95F5-25F9C2A49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8C1A1-119C-4B60-947C-832832307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72574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86AC41-4539-47E2-B0F5-A6147F78C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F1C6-290B-425A-B7A0-8D0DF27E918A}" type="datetimeFigureOut">
              <a:rPr lang="en-IL" smtClean="0"/>
              <a:t>19/05/2022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0110EE-CDA6-4C6E-A25F-FEDD618AD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44D4AE-11B4-44A4-8B3B-5C7A16C73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94D3-6C35-4965-86AC-7149F72126C1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1114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15AC5-6192-4E05-B25E-92DAEC28A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F22E8-9B29-49CA-8467-15160A6D8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D04CF-4294-4F38-B3FB-3929634F1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19/05/2022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90CB8-4A25-45E8-A0FD-B32EBFFFB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E3A0C-9B47-434E-83EF-95921DB7B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2155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A983F-1EA9-4B79-B269-77741BCF0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0E909E-170C-4A52-9D55-9B6879792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7177E-C3D4-4248-B5E4-2FD43FF2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19/05/2022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73CF3-BDB9-4F53-9F5A-D671C9D56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E3006-89F5-4D0B-B7B9-D83A76294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6136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CB4B0-538F-4EBA-9DE2-00575669A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C034A-D1DA-4F83-AE2E-63A6732EF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162F0-0050-4752-B8E8-8B0C46917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D41D26-3BF2-47FE-954E-9744E813B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19/05/2022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27417-18CF-4538-B697-3AEB83EFC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38076-E2E3-422A-B1AB-3F2FF01D3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7519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190DE-AD6D-4C27-8A7F-FCA062DB3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3F96D-A244-491C-B16D-B29254FB0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69786F-F9CA-42DA-808A-E7E84F939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F0CC82-2568-4F16-96E2-1661494E82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7EEEF9-07CC-4EEB-A24C-61C4112EAD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6D4A7B-7A02-4DE6-9CA9-14D4AC261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19/05/2022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92B828-AC3E-4CCF-8E4F-E0867C293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187C06-591C-47FA-A5E7-A6133D1C8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5468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A3F38-79B8-4FC0-8E3F-663565E5E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80E7FD-A3D5-4B40-B511-178A23796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19/05/2022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14C6F-EE05-4095-BB07-34708DF6E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181DE1-E58F-4E10-AAD8-678B9DEC9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9549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B15E0A-5770-44BE-A25E-509869E3A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19/05/2022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39F375-5FDA-47A7-865A-262277B24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3D47C-5538-4029-98F4-3AE4EB7DA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43616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B9E39-DB24-49A1-A215-37B4254F3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88232-E9DB-492B-B346-4A5B40B5C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CCBB99-D904-4C45-A0D1-9B673945C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06AFA-8FA3-4638-B5FB-7E44F252A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19/05/2022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E520C-6561-4E7F-ABCF-64F370BB7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770E77-BE82-4ECC-9911-9083F04E0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9276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BAA22-65E7-42E0-8822-6F1D58FAB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18A50E-C354-4AC5-918E-7FFDCDE48D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E4621-D487-4630-A69F-517F8C4C9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AEFCA3-729B-40C8-932E-78B1C975C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2E559-3914-4370-BFFA-8376106315BA}" type="datetimeFigureOut">
              <a:rPr lang="en-IL" smtClean="0"/>
              <a:t>19/05/2022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C85A8-318B-4954-A000-A758F759F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8E33F-ED26-45AB-ABAB-3741A09D6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5184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3163E3-2C27-4E02-9A95-F8C50AE26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0BEB4-7F82-40A2-A1FD-1037CC549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157C6-3A62-44B8-B017-B510F2180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2E559-3914-4370-BFFA-8376106315BA}" type="datetimeFigureOut">
              <a:rPr lang="en-IL" smtClean="0"/>
              <a:t>19/05/2022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79DE7-A67A-4B35-B4C7-A6D495F34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B8317-CDCB-4B6C-BCB5-59667E8E7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36E77-7453-4AE7-83EA-E651EF84D4EC}" type="slidenum">
              <a:rPr lang="en-IL" smtClean="0"/>
              <a:t>‹#›</a:t>
            </a:fld>
            <a:endParaRPr lang="en-IL"/>
          </a:p>
        </p:txBody>
      </p:sp>
      <p:pic>
        <p:nvPicPr>
          <p:cNvPr id="7" name="Google Shape;110;p4" descr="C:\Users\User\Desktop\מגמה\שיווק המגמה\עיצוב לוגו וסלוגן\logo.gif">
            <a:extLst>
              <a:ext uri="{FF2B5EF4-FFF2-40B4-BE49-F238E27FC236}">
                <a16:creationId xmlns:a16="http://schemas.microsoft.com/office/drawing/2014/main" id="{E31D189F-5C2A-47C0-BFCD-019E8582C1FA}"/>
              </a:ext>
            </a:extLst>
          </p:cNvPr>
          <p:cNvPicPr preferRelativeResize="0"/>
          <p:nvPr userDrawn="1"/>
        </p:nvPicPr>
        <p:blipFill rotWithShape="1">
          <a:blip r:embed="rId13">
            <a:alphaModFix/>
          </a:blip>
          <a:srcRect t="23476" b="24630"/>
          <a:stretch/>
        </p:blipFill>
        <p:spPr>
          <a:xfrm>
            <a:off x="242587" y="136525"/>
            <a:ext cx="2051050" cy="7850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369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CA0A40-BE5B-47D8-AA11-602EA3EC4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5D66C-763C-46A9-ABCB-A3FBF0259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975B5-7906-47FC-BF30-846DE0C9A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9F1C6-290B-425A-B7A0-8D0DF27E918A}" type="datetimeFigureOut">
              <a:rPr lang="en-IL" smtClean="0"/>
              <a:t>19/05/2022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F2118-056C-4E02-9C37-9B13A42D26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778AB-27A6-48EE-BA56-DDD618FAB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194D3-6C35-4965-86AC-7149F72126C1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82166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4;p1">
            <a:extLst>
              <a:ext uri="{FF2B5EF4-FFF2-40B4-BE49-F238E27FC236}">
                <a16:creationId xmlns:a16="http://schemas.microsoft.com/office/drawing/2014/main" id="{0D6393A5-4578-4BBA-97E1-EDE8CC303B31}"/>
              </a:ext>
            </a:extLst>
          </p:cNvPr>
          <p:cNvSpPr txBox="1">
            <a:spLocks/>
          </p:cNvSpPr>
          <p:nvPr/>
        </p:nvSpPr>
        <p:spPr>
          <a:xfrm>
            <a:off x="3440112" y="2978122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4400"/>
              <a:buFont typeface="Miriam"/>
              <a:buNone/>
            </a:pPr>
            <a:r>
              <a:rPr lang="he-IL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הגדרת מטרת הניתוח </a:t>
            </a:r>
            <a:endParaRPr lang="he-IL" dirty="0">
              <a:latin typeface="Miriam"/>
              <a:ea typeface="Miriam"/>
              <a:cs typeface="Miriam"/>
              <a:sym typeface="Miriam"/>
            </a:endParaRPr>
          </a:p>
        </p:txBody>
      </p:sp>
      <p:pic>
        <p:nvPicPr>
          <p:cNvPr id="5" name="Google Shape;85;p1" descr="C:\Users\User\Desktop\מגמה\שיווק המגמה\עיצוב לוגו וסלוגן\logo.gif">
            <a:extLst>
              <a:ext uri="{FF2B5EF4-FFF2-40B4-BE49-F238E27FC236}">
                <a16:creationId xmlns:a16="http://schemas.microsoft.com/office/drawing/2014/main" id="{88968959-0532-4F4A-AC80-B884FB66F05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556336" y="-425421"/>
            <a:ext cx="3497262" cy="2835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8DA48F-9C63-4767-8313-D2057D399116}"/>
              </a:ext>
            </a:extLst>
          </p:cNvPr>
          <p:cNvCxnSpPr>
            <a:cxnSpLocks/>
          </p:cNvCxnSpPr>
          <p:nvPr/>
        </p:nvCxnSpPr>
        <p:spPr>
          <a:xfrm>
            <a:off x="5900160" y="4156364"/>
            <a:ext cx="5312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Google Shape;84;p1">
            <a:extLst>
              <a:ext uri="{FF2B5EF4-FFF2-40B4-BE49-F238E27FC236}">
                <a16:creationId xmlns:a16="http://schemas.microsoft.com/office/drawing/2014/main" id="{E430BFE6-C7A7-4E93-9AA4-A7C3709750F4}"/>
              </a:ext>
            </a:extLst>
          </p:cNvPr>
          <p:cNvSpPr txBox="1">
            <a:spLocks/>
          </p:cNvSpPr>
          <p:nvPr/>
        </p:nvSpPr>
        <p:spPr>
          <a:xfrm>
            <a:off x="3440112" y="404330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44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שלב ראשון בפרויקט ניתוח נתונים</a:t>
            </a:r>
            <a:endParaRPr lang="he-IL" sz="3200" dirty="0"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9" name="Google Shape;118;p4">
            <a:extLst>
              <a:ext uri="{FF2B5EF4-FFF2-40B4-BE49-F238E27FC236}">
                <a16:creationId xmlns:a16="http://schemas.microsoft.com/office/drawing/2014/main" id="{4A66862E-CE0A-4365-9249-66B9531664C7}"/>
              </a:ext>
            </a:extLst>
          </p:cNvPr>
          <p:cNvSpPr txBox="1"/>
          <p:nvPr/>
        </p:nvSpPr>
        <p:spPr>
          <a:xfrm>
            <a:off x="150552" y="546042"/>
            <a:ext cx="266382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טליה מאורחי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32284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1;p4">
            <a:extLst>
              <a:ext uri="{FF2B5EF4-FFF2-40B4-BE49-F238E27FC236}">
                <a16:creationId xmlns:a16="http://schemas.microsoft.com/office/drawing/2014/main" id="{C2169C0A-FFF2-43C6-88B6-DCCDFC52E387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מורי נהיגה מומלצים</a:t>
            </a:r>
            <a:endParaRPr lang="he-IL" dirty="0"/>
          </a:p>
        </p:txBody>
      </p:sp>
      <p:cxnSp>
        <p:nvCxnSpPr>
          <p:cNvPr id="5" name="Google Shape;115;p4">
            <a:extLst>
              <a:ext uri="{FF2B5EF4-FFF2-40B4-BE49-F238E27FC236}">
                <a16:creationId xmlns:a16="http://schemas.microsoft.com/office/drawing/2014/main" id="{A31AF383-C5B9-4A6A-9E95-6B51874F925C}"/>
              </a:ext>
            </a:extLst>
          </p:cNvPr>
          <p:cNvCxnSpPr>
            <a:cxnSpLocks/>
          </p:cNvCxnSpPr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" name="Google Shape;118;p4">
            <a:extLst>
              <a:ext uri="{FF2B5EF4-FFF2-40B4-BE49-F238E27FC236}">
                <a16:creationId xmlns:a16="http://schemas.microsoft.com/office/drawing/2014/main" id="{AF936EAE-5BD3-4ED2-BB80-01A83830D361}"/>
              </a:ext>
            </a:extLst>
          </p:cNvPr>
          <p:cNvSpPr txBox="1"/>
          <p:nvPr/>
        </p:nvSpPr>
        <p:spPr>
          <a:xfrm>
            <a:off x="7548880" y="1760289"/>
            <a:ext cx="266382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מה מטרת הניתוח?</a:t>
            </a:r>
            <a:endParaRPr dirty="0"/>
          </a:p>
        </p:txBody>
      </p:sp>
      <p:sp>
        <p:nvSpPr>
          <p:cNvPr id="11" name="Google Shape;114;p4">
            <a:extLst>
              <a:ext uri="{FF2B5EF4-FFF2-40B4-BE49-F238E27FC236}">
                <a16:creationId xmlns:a16="http://schemas.microsoft.com/office/drawing/2014/main" id="{FB390EAF-2572-4B32-B5CF-9093A8FA0FF5}"/>
              </a:ext>
            </a:extLst>
          </p:cNvPr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dirty="0"/>
          </a:p>
        </p:txBody>
      </p:sp>
      <p:sp>
        <p:nvSpPr>
          <p:cNvPr id="14" name="Google Shape;118;p4">
            <a:extLst>
              <a:ext uri="{FF2B5EF4-FFF2-40B4-BE49-F238E27FC236}">
                <a16:creationId xmlns:a16="http://schemas.microsoft.com/office/drawing/2014/main" id="{0B5CE842-9790-41A4-BD58-CA850A443035}"/>
              </a:ext>
            </a:extLst>
          </p:cNvPr>
          <p:cNvSpPr txBox="1"/>
          <p:nvPr/>
        </p:nvSpPr>
        <p:spPr>
          <a:xfrm>
            <a:off x="357448" y="2314326"/>
            <a:ext cx="985525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יצירת רשימת מורי נהיגה עם ציון / דירוג</a:t>
            </a:r>
            <a:endParaRPr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Google Shape;118;p4">
            <a:extLst>
              <a:ext uri="{FF2B5EF4-FFF2-40B4-BE49-F238E27FC236}">
                <a16:creationId xmlns:a16="http://schemas.microsoft.com/office/drawing/2014/main" id="{D083C35B-32AF-40E6-A2F7-F467FBF21134}"/>
              </a:ext>
            </a:extLst>
          </p:cNvPr>
          <p:cNvSpPr txBox="1"/>
          <p:nvPr/>
        </p:nvSpPr>
        <p:spPr>
          <a:xfrm>
            <a:off x="357448" y="3623815"/>
            <a:ext cx="985525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פירוט ומיקוד משתנה המטרה:</a:t>
            </a:r>
            <a:endParaRPr sz="2400" dirty="0">
              <a:solidFill>
                <a:srgbClr val="404040"/>
              </a:solidFill>
              <a:latin typeface="Miriam"/>
              <a:cs typeface="Miriam"/>
            </a:endParaRPr>
          </a:p>
        </p:txBody>
      </p:sp>
      <p:sp>
        <p:nvSpPr>
          <p:cNvPr id="16" name="Google Shape;118;p4">
            <a:extLst>
              <a:ext uri="{FF2B5EF4-FFF2-40B4-BE49-F238E27FC236}">
                <a16:creationId xmlns:a16="http://schemas.microsoft.com/office/drawing/2014/main" id="{590EA533-2AE6-41B9-A86F-8E9B8203B2DB}"/>
              </a:ext>
            </a:extLst>
          </p:cNvPr>
          <p:cNvSpPr txBox="1"/>
          <p:nvPr/>
        </p:nvSpPr>
        <p:spPr>
          <a:xfrm>
            <a:off x="357448" y="4238956"/>
            <a:ext cx="9855258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האם נרצה להכליל ברשימה את כל מורי הנהיגה באזור או רק את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X</a:t>
            </a: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 המומלצים ביותר?</a:t>
            </a: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מהם הפרמטרים להגדרת מורה נהיגה מומלץ?</a:t>
            </a:r>
            <a:br>
              <a:rPr lang="en-US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</a:b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מחיר, חווית למידה, סוג רכב, אפקטיביות (מעבר טסט) ועוד.</a:t>
            </a:r>
          </a:p>
        </p:txBody>
      </p:sp>
    </p:spTree>
    <p:extLst>
      <p:ext uri="{BB962C8B-B14F-4D97-AF65-F5344CB8AC3E}">
        <p14:creationId xmlns:p14="http://schemas.microsoft.com/office/powerpoint/2010/main" val="47859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1;p4">
            <a:extLst>
              <a:ext uri="{FF2B5EF4-FFF2-40B4-BE49-F238E27FC236}">
                <a16:creationId xmlns:a16="http://schemas.microsoft.com/office/drawing/2014/main" id="{C2169C0A-FFF2-43C6-88B6-DCCDFC52E387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מורי נהיגה מומלצים</a:t>
            </a:r>
            <a:endParaRPr lang="he-IL" sz="1200" dirty="0"/>
          </a:p>
        </p:txBody>
      </p:sp>
      <p:cxnSp>
        <p:nvCxnSpPr>
          <p:cNvPr id="5" name="Google Shape;115;p4">
            <a:extLst>
              <a:ext uri="{FF2B5EF4-FFF2-40B4-BE49-F238E27FC236}">
                <a16:creationId xmlns:a16="http://schemas.microsoft.com/office/drawing/2014/main" id="{A31AF383-C5B9-4A6A-9E95-6B51874F925C}"/>
              </a:ext>
            </a:extLst>
          </p:cNvPr>
          <p:cNvCxnSpPr>
            <a:cxnSpLocks/>
          </p:cNvCxnSpPr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" name="Google Shape;118;p4">
            <a:extLst>
              <a:ext uri="{FF2B5EF4-FFF2-40B4-BE49-F238E27FC236}">
                <a16:creationId xmlns:a16="http://schemas.microsoft.com/office/drawing/2014/main" id="{AF936EAE-5BD3-4ED2-BB80-01A83830D361}"/>
              </a:ext>
            </a:extLst>
          </p:cNvPr>
          <p:cNvSpPr txBox="1"/>
          <p:nvPr/>
        </p:nvSpPr>
        <p:spPr>
          <a:xfrm>
            <a:off x="3882044" y="1760289"/>
            <a:ext cx="633066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מי הלקוח שעבורו מנתחים את הנתונים?</a:t>
            </a:r>
            <a:endParaRPr lang="he-IL" sz="2400" dirty="0"/>
          </a:p>
        </p:txBody>
      </p:sp>
      <p:sp>
        <p:nvSpPr>
          <p:cNvPr id="11" name="Google Shape;114;p4">
            <a:extLst>
              <a:ext uri="{FF2B5EF4-FFF2-40B4-BE49-F238E27FC236}">
                <a16:creationId xmlns:a16="http://schemas.microsoft.com/office/drawing/2014/main" id="{FB390EAF-2572-4B32-B5CF-9093A8FA0FF5}"/>
              </a:ext>
            </a:extLst>
          </p:cNvPr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sp>
        <p:nvSpPr>
          <p:cNvPr id="14" name="Google Shape;118;p4">
            <a:extLst>
              <a:ext uri="{FF2B5EF4-FFF2-40B4-BE49-F238E27FC236}">
                <a16:creationId xmlns:a16="http://schemas.microsoft.com/office/drawing/2014/main" id="{0B5CE842-9790-41A4-BD58-CA850A443035}"/>
              </a:ext>
            </a:extLst>
          </p:cNvPr>
          <p:cNvSpPr txBox="1"/>
          <p:nvPr/>
        </p:nvSpPr>
        <p:spPr>
          <a:xfrm>
            <a:off x="357448" y="2314326"/>
            <a:ext cx="985525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תלמידי שכבת י"א – י"ב או כל תלמיד אחר בבית הספר שמותר לו ללמוד נהיגה</a:t>
            </a:r>
            <a:endParaRPr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6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1;p4">
            <a:extLst>
              <a:ext uri="{FF2B5EF4-FFF2-40B4-BE49-F238E27FC236}">
                <a16:creationId xmlns:a16="http://schemas.microsoft.com/office/drawing/2014/main" id="{C2169C0A-FFF2-43C6-88B6-DCCDFC52E387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מורי נהיגה מומלצים</a:t>
            </a:r>
            <a:endParaRPr lang="he-IL" sz="1200" dirty="0"/>
          </a:p>
        </p:txBody>
      </p:sp>
      <p:cxnSp>
        <p:nvCxnSpPr>
          <p:cNvPr id="5" name="Google Shape;115;p4">
            <a:extLst>
              <a:ext uri="{FF2B5EF4-FFF2-40B4-BE49-F238E27FC236}">
                <a16:creationId xmlns:a16="http://schemas.microsoft.com/office/drawing/2014/main" id="{A31AF383-C5B9-4A6A-9E95-6B51874F925C}"/>
              </a:ext>
            </a:extLst>
          </p:cNvPr>
          <p:cNvCxnSpPr>
            <a:cxnSpLocks/>
          </p:cNvCxnSpPr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" name="Google Shape;118;p4">
            <a:extLst>
              <a:ext uri="{FF2B5EF4-FFF2-40B4-BE49-F238E27FC236}">
                <a16:creationId xmlns:a16="http://schemas.microsoft.com/office/drawing/2014/main" id="{AF936EAE-5BD3-4ED2-BB80-01A83830D361}"/>
              </a:ext>
            </a:extLst>
          </p:cNvPr>
          <p:cNvSpPr txBox="1"/>
          <p:nvPr/>
        </p:nvSpPr>
        <p:spPr>
          <a:xfrm>
            <a:off x="2743200" y="1760289"/>
            <a:ext cx="746950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מה ההנעה לפעולה </a:t>
            </a:r>
            <a:r>
              <a:rPr lang="en-US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(action item)</a:t>
            </a: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 בעקבות הממצאים?</a:t>
            </a:r>
            <a:endParaRPr lang="he-IL" sz="2400" dirty="0"/>
          </a:p>
        </p:txBody>
      </p:sp>
      <p:sp>
        <p:nvSpPr>
          <p:cNvPr id="11" name="Google Shape;114;p4">
            <a:extLst>
              <a:ext uri="{FF2B5EF4-FFF2-40B4-BE49-F238E27FC236}">
                <a16:creationId xmlns:a16="http://schemas.microsoft.com/office/drawing/2014/main" id="{FB390EAF-2572-4B32-B5CF-9093A8FA0FF5}"/>
              </a:ext>
            </a:extLst>
          </p:cNvPr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  <p:sp>
        <p:nvSpPr>
          <p:cNvPr id="14" name="Google Shape;118;p4">
            <a:extLst>
              <a:ext uri="{FF2B5EF4-FFF2-40B4-BE49-F238E27FC236}">
                <a16:creationId xmlns:a16="http://schemas.microsoft.com/office/drawing/2014/main" id="{0B5CE842-9790-41A4-BD58-CA850A443035}"/>
              </a:ext>
            </a:extLst>
          </p:cNvPr>
          <p:cNvSpPr txBox="1"/>
          <p:nvPr/>
        </p:nvSpPr>
        <p:spPr>
          <a:xfrm>
            <a:off x="357448" y="2314326"/>
            <a:ext cx="9855258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 algn="r" rtl="1">
              <a:lnSpc>
                <a:spcPct val="150000"/>
              </a:lnSpc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  <a:t>פרסום הממצאים לתלמידי בית הספר</a:t>
            </a:r>
          </a:p>
          <a:p>
            <a:pPr marL="342900" indent="-342900" algn="r" rtl="1">
              <a:lnSpc>
                <a:spcPct val="150000"/>
              </a:lnSpc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  <a:t>פרסום הממצאים לחברים של תלמידי בית הספר</a:t>
            </a:r>
          </a:p>
          <a:p>
            <a:pPr marL="342900" indent="-342900" algn="r" rtl="1">
              <a:lnSpc>
                <a:spcPct val="150000"/>
              </a:lnSpc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  <a:t>בדיקת היתכנות של קבלת הנחה במחיר לשיעור מהמורים המומלצים עבור תלמידי בית הספר</a:t>
            </a:r>
            <a:endParaRPr sz="2400" dirty="0">
              <a:solidFill>
                <a:schemeClr val="bg1">
                  <a:lumMod val="50000"/>
                </a:schemeClr>
              </a:solidFill>
              <a:latin typeface="Miriam"/>
              <a:cs typeface="Miriam"/>
            </a:endParaRPr>
          </a:p>
        </p:txBody>
      </p:sp>
    </p:spTree>
    <p:extLst>
      <p:ext uri="{BB962C8B-B14F-4D97-AF65-F5344CB8AC3E}">
        <p14:creationId xmlns:p14="http://schemas.microsoft.com/office/powerpoint/2010/main" val="155623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11;p4">
            <a:extLst>
              <a:ext uri="{FF2B5EF4-FFF2-40B4-BE49-F238E27FC236}">
                <a16:creationId xmlns:a16="http://schemas.microsoft.com/office/drawing/2014/main" id="{7333DB74-DCE2-41C7-BF67-82AFF6E32E66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מטלה</a:t>
            </a:r>
            <a:endParaRPr lang="he-IL" dirty="0"/>
          </a:p>
        </p:txBody>
      </p:sp>
      <p:sp>
        <p:nvSpPr>
          <p:cNvPr id="12" name="Google Shape;118;p4">
            <a:extLst>
              <a:ext uri="{FF2B5EF4-FFF2-40B4-BE49-F238E27FC236}">
                <a16:creationId xmlns:a16="http://schemas.microsoft.com/office/drawing/2014/main" id="{40969604-4D66-4E10-823E-2E531B2507B7}"/>
              </a:ext>
            </a:extLst>
          </p:cNvPr>
          <p:cNvSpPr txBox="1"/>
          <p:nvPr/>
        </p:nvSpPr>
        <p:spPr>
          <a:xfrm>
            <a:off x="1031856" y="1009376"/>
            <a:ext cx="10583592" cy="2339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הנכם נציגי שכבת י"ב, </a:t>
            </a:r>
          </a:p>
          <a:p>
            <a:pPr marL="0" marR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אתם מעוניינים להקים בבית הספר קפיטריה שתעבוד בהפסקות ותנוהל על ידי תלמידי השכבה, כך שהכנסותיה יעזרו לממן את נשף / מסיבת סוף השנה </a:t>
            </a:r>
          </a:p>
        </p:txBody>
      </p:sp>
      <p:pic>
        <p:nvPicPr>
          <p:cNvPr id="7" name="Picture 6" descr="A picture containing food, drink, dessert, fruit drink&#10;&#10;Description automatically generated">
            <a:extLst>
              <a:ext uri="{FF2B5EF4-FFF2-40B4-BE49-F238E27FC236}">
                <a16:creationId xmlns:a16="http://schemas.microsoft.com/office/drawing/2014/main" id="{F999B58A-57A8-42D9-8E74-4DAECE6790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15" y="4399232"/>
            <a:ext cx="3228830" cy="215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423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11;p4">
            <a:extLst>
              <a:ext uri="{FF2B5EF4-FFF2-40B4-BE49-F238E27FC236}">
                <a16:creationId xmlns:a16="http://schemas.microsoft.com/office/drawing/2014/main" id="{7333DB74-DCE2-41C7-BF67-82AFF6E32E66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מטלה</a:t>
            </a:r>
            <a:endParaRPr lang="he-IL" dirty="0"/>
          </a:p>
        </p:txBody>
      </p:sp>
      <p:sp>
        <p:nvSpPr>
          <p:cNvPr id="12" name="Google Shape;118;p4">
            <a:extLst>
              <a:ext uri="{FF2B5EF4-FFF2-40B4-BE49-F238E27FC236}">
                <a16:creationId xmlns:a16="http://schemas.microsoft.com/office/drawing/2014/main" id="{40969604-4D66-4E10-823E-2E531B2507B7}"/>
              </a:ext>
            </a:extLst>
          </p:cNvPr>
          <p:cNvSpPr txBox="1"/>
          <p:nvPr/>
        </p:nvSpPr>
        <p:spPr>
          <a:xfrm>
            <a:off x="1031856" y="1009376"/>
            <a:ext cx="10583592" cy="335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 rtl="1">
              <a:lnSpc>
                <a:spcPct val="150000"/>
              </a:lnSpc>
              <a:spcBef>
                <a:spcPts val="1200"/>
              </a:spcBef>
              <a:buClr>
                <a:srgbClr val="404040"/>
              </a:buClr>
              <a:buSzPts val="2400"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על מנת לקבל אישור הפעלה מהנהלת בית הספר, אתם מתבקשים "לבדוק את השטח" ולהציג את הממצאים</a:t>
            </a:r>
            <a:endParaRPr lang="en-US" sz="2800" dirty="0">
              <a:solidFill>
                <a:srgbClr val="404040"/>
              </a:solidFill>
              <a:latin typeface="Miriam"/>
              <a:cs typeface="Miriam"/>
              <a:sym typeface="Miriam"/>
            </a:endParaRPr>
          </a:p>
          <a:p>
            <a:pPr algn="ctr" rtl="1">
              <a:lnSpc>
                <a:spcPct val="150000"/>
              </a:lnSpc>
              <a:spcBef>
                <a:spcPts val="1200"/>
              </a:spcBef>
              <a:buClr>
                <a:srgbClr val="404040"/>
              </a:buClr>
              <a:buSzPts val="2400"/>
            </a:pPr>
            <a:r>
              <a:rPr lang="en-US" sz="4400" b="1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 </a:t>
            </a:r>
            <a:r>
              <a:rPr lang="he-IL" sz="2800" b="1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פעלו על פי השאלות שהעלינו בסרטון על מנת להגדיר את המטרות והדרישות של הפרויקט. פרטו ככל הניתן.</a:t>
            </a:r>
          </a:p>
        </p:txBody>
      </p:sp>
      <p:pic>
        <p:nvPicPr>
          <p:cNvPr id="4" name="Picture 3" descr="A picture containing food, drink, dessert, fruit drink&#10;&#10;Description automatically generated">
            <a:extLst>
              <a:ext uri="{FF2B5EF4-FFF2-40B4-BE49-F238E27FC236}">
                <a16:creationId xmlns:a16="http://schemas.microsoft.com/office/drawing/2014/main" id="{693D62DD-C932-47F0-8BE2-3D7387E718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15" y="4399232"/>
            <a:ext cx="3228830" cy="215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300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18;p4">
            <a:extLst>
              <a:ext uri="{FF2B5EF4-FFF2-40B4-BE49-F238E27FC236}">
                <a16:creationId xmlns:a16="http://schemas.microsoft.com/office/drawing/2014/main" id="{40969604-4D66-4E10-823E-2E531B2507B7}"/>
              </a:ext>
            </a:extLst>
          </p:cNvPr>
          <p:cNvSpPr txBox="1"/>
          <p:nvPr/>
        </p:nvSpPr>
        <p:spPr>
          <a:xfrm>
            <a:off x="754673" y="1594557"/>
            <a:ext cx="10682654" cy="226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indent="0" algn="ctr" rtl="1">
              <a:lnSpc>
                <a:spcPct val="150000"/>
              </a:lnSpc>
              <a:spcAft>
                <a:spcPts val="0"/>
              </a:spcAft>
              <a:buClr>
                <a:srgbClr val="0070C0"/>
              </a:buClr>
              <a:buSzPts val="3200"/>
            </a:pPr>
            <a:r>
              <a:rPr lang="he-IL" sz="4000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השלב הראשון ו</a:t>
            </a:r>
            <a:r>
              <a:rPr lang="he-IL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החשוב ביותר </a:t>
            </a:r>
            <a:r>
              <a:rPr lang="he-IL" sz="4000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בפרויקט ניתוח נתונים: </a:t>
            </a:r>
            <a:br>
              <a:rPr lang="en-US" sz="4000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</a:br>
            <a:r>
              <a:rPr lang="he-IL" sz="5400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הבנת המטרות והדרישות של הפרויקט</a:t>
            </a:r>
            <a:endParaRPr lang="he-IL" sz="5400" dirty="0">
              <a:solidFill>
                <a:srgbClr val="5959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riam"/>
              <a:cs typeface="Miriam"/>
            </a:endParaRPr>
          </a:p>
        </p:txBody>
      </p:sp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F345AFD0-25A8-4861-A465-85D9EC92882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9" y="3807068"/>
            <a:ext cx="2895599" cy="2895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681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18;p4">
            <a:extLst>
              <a:ext uri="{FF2B5EF4-FFF2-40B4-BE49-F238E27FC236}">
                <a16:creationId xmlns:a16="http://schemas.microsoft.com/office/drawing/2014/main" id="{40969604-4D66-4E10-823E-2E531B2507B7}"/>
              </a:ext>
            </a:extLst>
          </p:cNvPr>
          <p:cNvSpPr txBox="1"/>
          <p:nvPr/>
        </p:nvSpPr>
        <p:spPr>
          <a:xfrm>
            <a:off x="754673" y="1594557"/>
            <a:ext cx="10682654" cy="226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indent="0" algn="r" rtl="1">
              <a:lnSpc>
                <a:spcPct val="150000"/>
              </a:lnSpc>
              <a:spcAft>
                <a:spcPts val="0"/>
              </a:spcAft>
              <a:buClr>
                <a:srgbClr val="0070C0"/>
              </a:buClr>
              <a:buSzPts val="3200"/>
            </a:pPr>
            <a:r>
              <a:rPr lang="he-IL" sz="4000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מטרת הלימוד:</a:t>
            </a:r>
          </a:p>
          <a:p>
            <a:pPr marR="0" lvl="0" indent="0" algn="r" rtl="1">
              <a:lnSpc>
                <a:spcPct val="150000"/>
              </a:lnSpc>
              <a:spcAft>
                <a:spcPts val="0"/>
              </a:spcAft>
              <a:buClr>
                <a:srgbClr val="0070C0"/>
              </a:buClr>
              <a:buSzPts val="3200"/>
            </a:pPr>
            <a:r>
              <a:rPr lang="he-IL" sz="5400" dirty="0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הגדרת שאלת החקר ומטרת הניתוח</a:t>
            </a:r>
            <a:endParaRPr lang="he-IL" sz="5400" dirty="0">
              <a:solidFill>
                <a:srgbClr val="5959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riam"/>
              <a:cs typeface="Miriam"/>
            </a:endParaRPr>
          </a:p>
        </p:txBody>
      </p:sp>
    </p:spTree>
    <p:extLst>
      <p:ext uri="{BB962C8B-B14F-4D97-AF65-F5344CB8AC3E}">
        <p14:creationId xmlns:p14="http://schemas.microsoft.com/office/powerpoint/2010/main" val="598507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11;p4">
            <a:extLst>
              <a:ext uri="{FF2B5EF4-FFF2-40B4-BE49-F238E27FC236}">
                <a16:creationId xmlns:a16="http://schemas.microsoft.com/office/drawing/2014/main" id="{7333DB74-DCE2-41C7-BF67-82AFF6E32E66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שאלות מנחות לצורך הגדרת ניתוח הנתונים</a:t>
            </a:r>
            <a:endParaRPr lang="he-IL" dirty="0"/>
          </a:p>
        </p:txBody>
      </p:sp>
      <p:cxnSp>
        <p:nvCxnSpPr>
          <p:cNvPr id="9" name="Google Shape;115;p4">
            <a:extLst>
              <a:ext uri="{FF2B5EF4-FFF2-40B4-BE49-F238E27FC236}">
                <a16:creationId xmlns:a16="http://schemas.microsoft.com/office/drawing/2014/main" id="{84F7ADAC-5FC2-4CB1-A540-FA156D7A1614}"/>
              </a:ext>
            </a:extLst>
          </p:cNvPr>
          <p:cNvCxnSpPr>
            <a:cxnSpLocks/>
          </p:cNvCxnSpPr>
          <p:nvPr/>
        </p:nvCxnSpPr>
        <p:spPr>
          <a:xfrm>
            <a:off x="10476230" y="1806258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0" name="Google Shape;116;p4">
            <a:extLst>
              <a:ext uri="{FF2B5EF4-FFF2-40B4-BE49-F238E27FC236}">
                <a16:creationId xmlns:a16="http://schemas.microsoft.com/office/drawing/2014/main" id="{00C0248C-FA11-4F5D-BAFF-381C2225450A}"/>
              </a:ext>
            </a:extLst>
          </p:cNvPr>
          <p:cNvCxnSpPr>
            <a:cxnSpLocks/>
          </p:cNvCxnSpPr>
          <p:nvPr/>
        </p:nvCxnSpPr>
        <p:spPr>
          <a:xfrm>
            <a:off x="8387080" y="4909821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1" name="Google Shape;117;p4">
            <a:extLst>
              <a:ext uri="{FF2B5EF4-FFF2-40B4-BE49-F238E27FC236}">
                <a16:creationId xmlns:a16="http://schemas.microsoft.com/office/drawing/2014/main" id="{2990826F-FDE5-4187-93C7-081F0F66058C}"/>
              </a:ext>
            </a:extLst>
          </p:cNvPr>
          <p:cNvCxnSpPr>
            <a:cxnSpLocks/>
          </p:cNvCxnSpPr>
          <p:nvPr/>
        </p:nvCxnSpPr>
        <p:spPr>
          <a:xfrm>
            <a:off x="9431655" y="3358039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2" name="Google Shape;118;p4">
            <a:extLst>
              <a:ext uri="{FF2B5EF4-FFF2-40B4-BE49-F238E27FC236}">
                <a16:creationId xmlns:a16="http://schemas.microsoft.com/office/drawing/2014/main" id="{40969604-4D66-4E10-823E-2E531B2507B7}"/>
              </a:ext>
            </a:extLst>
          </p:cNvPr>
          <p:cNvSpPr txBox="1"/>
          <p:nvPr/>
        </p:nvSpPr>
        <p:spPr>
          <a:xfrm>
            <a:off x="7548880" y="2079446"/>
            <a:ext cx="266382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מה מטרת הניתוח?</a:t>
            </a:r>
            <a:endParaRPr dirty="0"/>
          </a:p>
        </p:txBody>
      </p:sp>
      <p:sp>
        <p:nvSpPr>
          <p:cNvPr id="13" name="Google Shape;119;p4">
            <a:extLst>
              <a:ext uri="{FF2B5EF4-FFF2-40B4-BE49-F238E27FC236}">
                <a16:creationId xmlns:a16="http://schemas.microsoft.com/office/drawing/2014/main" id="{3E23761E-6DC6-43A8-BD5E-2A8EAB4D427D}"/>
              </a:ext>
            </a:extLst>
          </p:cNvPr>
          <p:cNvSpPr txBox="1"/>
          <p:nvPr/>
        </p:nvSpPr>
        <p:spPr>
          <a:xfrm>
            <a:off x="4138930" y="3631227"/>
            <a:ext cx="518477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מי הלקוח שעבורו מנתחים את הנתונים?</a:t>
            </a:r>
            <a:endParaRPr dirty="0"/>
          </a:p>
        </p:txBody>
      </p:sp>
      <p:sp>
        <p:nvSpPr>
          <p:cNvPr id="14" name="Google Shape;120;p4">
            <a:extLst>
              <a:ext uri="{FF2B5EF4-FFF2-40B4-BE49-F238E27FC236}">
                <a16:creationId xmlns:a16="http://schemas.microsoft.com/office/drawing/2014/main" id="{CB915FD2-4E50-4DE5-A884-3DAB49CC646D}"/>
              </a:ext>
            </a:extLst>
          </p:cNvPr>
          <p:cNvSpPr txBox="1"/>
          <p:nvPr/>
        </p:nvSpPr>
        <p:spPr>
          <a:xfrm>
            <a:off x="1446415" y="5183009"/>
            <a:ext cx="665332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מה ההנעה לפעולה (</a:t>
            </a:r>
            <a:r>
              <a:rPr lang="en-US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action item</a:t>
            </a: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) בעקבות הממצאים?</a:t>
            </a:r>
            <a:endParaRPr dirty="0"/>
          </a:p>
        </p:txBody>
      </p:sp>
      <p:sp>
        <p:nvSpPr>
          <p:cNvPr id="23" name="Google Shape;114;p4">
            <a:extLst>
              <a:ext uri="{FF2B5EF4-FFF2-40B4-BE49-F238E27FC236}">
                <a16:creationId xmlns:a16="http://schemas.microsoft.com/office/drawing/2014/main" id="{DF1378F7-8BA8-424C-AD9C-E3E204710FF6}"/>
              </a:ext>
            </a:extLst>
          </p:cNvPr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dirty="0"/>
          </a:p>
        </p:txBody>
      </p:sp>
      <p:sp>
        <p:nvSpPr>
          <p:cNvPr id="24" name="Google Shape;114;p4">
            <a:extLst>
              <a:ext uri="{FF2B5EF4-FFF2-40B4-BE49-F238E27FC236}">
                <a16:creationId xmlns:a16="http://schemas.microsoft.com/office/drawing/2014/main" id="{E0F02D08-F222-4B69-9B10-87843706CBE4}"/>
              </a:ext>
            </a:extLst>
          </p:cNvPr>
          <p:cNvSpPr txBox="1"/>
          <p:nvPr/>
        </p:nvSpPr>
        <p:spPr>
          <a:xfrm>
            <a:off x="9541800" y="3310236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sp>
        <p:nvSpPr>
          <p:cNvPr id="25" name="Google Shape;114;p4">
            <a:extLst>
              <a:ext uri="{FF2B5EF4-FFF2-40B4-BE49-F238E27FC236}">
                <a16:creationId xmlns:a16="http://schemas.microsoft.com/office/drawing/2014/main" id="{6588384A-C715-453B-9E42-F4E98DB428B3}"/>
              </a:ext>
            </a:extLst>
          </p:cNvPr>
          <p:cNvSpPr txBox="1"/>
          <p:nvPr/>
        </p:nvSpPr>
        <p:spPr>
          <a:xfrm>
            <a:off x="8521223" y="4859783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362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11;p4">
            <a:extLst>
              <a:ext uri="{FF2B5EF4-FFF2-40B4-BE49-F238E27FC236}">
                <a16:creationId xmlns:a16="http://schemas.microsoft.com/office/drawing/2014/main" id="{7333DB74-DCE2-41C7-BF67-82AFF6E32E66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</a:t>
            </a:r>
            <a:endParaRPr lang="he-IL" dirty="0"/>
          </a:p>
        </p:txBody>
      </p:sp>
      <p:sp>
        <p:nvSpPr>
          <p:cNvPr id="12" name="Google Shape;118;p4">
            <a:extLst>
              <a:ext uri="{FF2B5EF4-FFF2-40B4-BE49-F238E27FC236}">
                <a16:creationId xmlns:a16="http://schemas.microsoft.com/office/drawing/2014/main" id="{40969604-4D66-4E10-823E-2E531B2507B7}"/>
              </a:ext>
            </a:extLst>
          </p:cNvPr>
          <p:cNvSpPr txBox="1"/>
          <p:nvPr/>
        </p:nvSpPr>
        <p:spPr>
          <a:xfrm>
            <a:off x="1031856" y="1009376"/>
            <a:ext cx="10583592" cy="3139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רשת "שׁוּם-שׁוּם אופניים </a:t>
            </a:r>
            <a:r>
              <a:rPr lang="he-IL" sz="2800" dirty="0" err="1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וסקייטבורדים</a:t>
            </a: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" מעוניינת לדעת </a:t>
            </a:r>
            <a:br>
              <a:rPr lang="en-US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</a:b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מהם </a:t>
            </a:r>
            <a:r>
              <a:rPr lang="he-IL" sz="2800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10</a:t>
            </a:r>
            <a:r>
              <a:rPr lang="he-IL" sz="2800" b="1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% המוצרים הכי נמכרים</a:t>
            </a:r>
          </a:p>
          <a:p>
            <a:pPr marL="0" marR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ומהם </a:t>
            </a:r>
            <a:r>
              <a:rPr lang="he-IL" sz="2800" b="1" dirty="0">
                <a:solidFill>
                  <a:srgbClr val="4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riam"/>
                <a:cs typeface="Miriam"/>
                <a:sym typeface="Miriam"/>
              </a:rPr>
              <a:t>5% המוצרים הכי פחות נמכרים</a:t>
            </a: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, </a:t>
            </a:r>
          </a:p>
          <a:p>
            <a:pPr marL="0" marR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לצורך הגדלת המכירות באמצעות ניהול מלאי יעיל</a:t>
            </a:r>
            <a:endParaRPr sz="2000" dirty="0"/>
          </a:p>
        </p:txBody>
      </p:sp>
      <p:pic>
        <p:nvPicPr>
          <p:cNvPr id="18" name="Picture 17" descr="A person doing a trick on a skateboard&#10;&#10;Description automatically generated with medium confidence">
            <a:extLst>
              <a:ext uri="{FF2B5EF4-FFF2-40B4-BE49-F238E27FC236}">
                <a16:creationId xmlns:a16="http://schemas.microsoft.com/office/drawing/2014/main" id="{5746694F-0313-47C1-A58A-A419E9A3A2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43"/>
          <a:stretch/>
        </p:blipFill>
        <p:spPr>
          <a:xfrm>
            <a:off x="268034" y="2742109"/>
            <a:ext cx="2291926" cy="3189021"/>
          </a:xfrm>
          <a:prstGeom prst="rect">
            <a:avLst/>
          </a:prstGeom>
        </p:spPr>
      </p:pic>
      <p:pic>
        <p:nvPicPr>
          <p:cNvPr id="26" name="Picture 25" descr="A person doing a trick on a skateboard&#10;&#10;Description automatically generated with medium confidence">
            <a:extLst>
              <a:ext uri="{FF2B5EF4-FFF2-40B4-BE49-F238E27FC236}">
                <a16:creationId xmlns:a16="http://schemas.microsoft.com/office/drawing/2014/main" id="{51B7213C-C6DC-4DFE-834B-5AE4E3FF8E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43"/>
          <a:stretch/>
        </p:blipFill>
        <p:spPr>
          <a:xfrm>
            <a:off x="2626462" y="3718719"/>
            <a:ext cx="2291926" cy="318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4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1;p4">
            <a:extLst>
              <a:ext uri="{FF2B5EF4-FFF2-40B4-BE49-F238E27FC236}">
                <a16:creationId xmlns:a16="http://schemas.microsoft.com/office/drawing/2014/main" id="{C2169C0A-FFF2-43C6-88B6-DCCDFC52E387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"שׁוּם-שׁוּם אופניים </a:t>
            </a:r>
            <a:r>
              <a:rPr lang="he-IL" sz="3200" dirty="0" err="1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וסקייטבורד</a:t>
            </a: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"</a:t>
            </a:r>
            <a:endParaRPr lang="he-IL" dirty="0"/>
          </a:p>
        </p:txBody>
      </p:sp>
      <p:cxnSp>
        <p:nvCxnSpPr>
          <p:cNvPr id="5" name="Google Shape;115;p4">
            <a:extLst>
              <a:ext uri="{FF2B5EF4-FFF2-40B4-BE49-F238E27FC236}">
                <a16:creationId xmlns:a16="http://schemas.microsoft.com/office/drawing/2014/main" id="{A31AF383-C5B9-4A6A-9E95-6B51874F925C}"/>
              </a:ext>
            </a:extLst>
          </p:cNvPr>
          <p:cNvCxnSpPr>
            <a:cxnSpLocks/>
          </p:cNvCxnSpPr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" name="Google Shape;118;p4">
            <a:extLst>
              <a:ext uri="{FF2B5EF4-FFF2-40B4-BE49-F238E27FC236}">
                <a16:creationId xmlns:a16="http://schemas.microsoft.com/office/drawing/2014/main" id="{AF936EAE-5BD3-4ED2-BB80-01A83830D361}"/>
              </a:ext>
            </a:extLst>
          </p:cNvPr>
          <p:cNvSpPr txBox="1"/>
          <p:nvPr/>
        </p:nvSpPr>
        <p:spPr>
          <a:xfrm>
            <a:off x="7548880" y="1760289"/>
            <a:ext cx="266382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מה מטרת הניתוח?</a:t>
            </a:r>
            <a:endParaRPr dirty="0"/>
          </a:p>
        </p:txBody>
      </p:sp>
      <p:sp>
        <p:nvSpPr>
          <p:cNvPr id="11" name="Google Shape;114;p4">
            <a:extLst>
              <a:ext uri="{FF2B5EF4-FFF2-40B4-BE49-F238E27FC236}">
                <a16:creationId xmlns:a16="http://schemas.microsoft.com/office/drawing/2014/main" id="{FB390EAF-2572-4B32-B5CF-9093A8FA0FF5}"/>
              </a:ext>
            </a:extLst>
          </p:cNvPr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dirty="0"/>
          </a:p>
        </p:txBody>
      </p:sp>
      <p:sp>
        <p:nvSpPr>
          <p:cNvPr id="14" name="Google Shape;118;p4">
            <a:extLst>
              <a:ext uri="{FF2B5EF4-FFF2-40B4-BE49-F238E27FC236}">
                <a16:creationId xmlns:a16="http://schemas.microsoft.com/office/drawing/2014/main" id="{0B5CE842-9790-41A4-BD58-CA850A443035}"/>
              </a:ext>
            </a:extLst>
          </p:cNvPr>
          <p:cNvSpPr txBox="1"/>
          <p:nvPr/>
        </p:nvSpPr>
        <p:spPr>
          <a:xfrm>
            <a:off x="357448" y="2314326"/>
            <a:ext cx="985525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לקבל את רשימת 10% המוצרים הנמכרים ביותר, ו5% המוצרים הכי פחות נמכרים</a:t>
            </a:r>
            <a:endParaRPr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Google Shape;118;p4">
            <a:extLst>
              <a:ext uri="{FF2B5EF4-FFF2-40B4-BE49-F238E27FC236}">
                <a16:creationId xmlns:a16="http://schemas.microsoft.com/office/drawing/2014/main" id="{D083C35B-32AF-40E6-A2F7-F467FBF21134}"/>
              </a:ext>
            </a:extLst>
          </p:cNvPr>
          <p:cNvSpPr txBox="1"/>
          <p:nvPr/>
        </p:nvSpPr>
        <p:spPr>
          <a:xfrm>
            <a:off x="357448" y="3623815"/>
            <a:ext cx="985525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פירוט ומיקוד משתנה המטרה:</a:t>
            </a:r>
            <a:endParaRPr sz="2400" dirty="0">
              <a:solidFill>
                <a:srgbClr val="404040"/>
              </a:solidFill>
              <a:latin typeface="Miriam"/>
              <a:cs typeface="Miriam"/>
            </a:endParaRPr>
          </a:p>
        </p:txBody>
      </p:sp>
      <p:sp>
        <p:nvSpPr>
          <p:cNvPr id="16" name="Google Shape;118;p4">
            <a:extLst>
              <a:ext uri="{FF2B5EF4-FFF2-40B4-BE49-F238E27FC236}">
                <a16:creationId xmlns:a16="http://schemas.microsoft.com/office/drawing/2014/main" id="{590EA533-2AE6-41B9-A86F-8E9B8203B2DB}"/>
              </a:ext>
            </a:extLst>
          </p:cNvPr>
          <p:cNvSpPr txBox="1"/>
          <p:nvPr/>
        </p:nvSpPr>
        <p:spPr>
          <a:xfrm>
            <a:off x="357448" y="4238956"/>
            <a:ext cx="9855258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הגדרת נמכר ביותר לפי כמות הפריטים שנמכרו מהמוצר?</a:t>
            </a: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הגדרת נמכר ביותר לפי סכום המכירות הגבוה ביותר?</a:t>
            </a: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מה טווח הזמן שיש לבדוק את המכירות?</a:t>
            </a:r>
          </a:p>
          <a:p>
            <a:pPr marL="342900" marR="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האם לנתח לפי כלל הרשת או לכל סניף בנפרד?</a:t>
            </a:r>
          </a:p>
        </p:txBody>
      </p:sp>
    </p:spTree>
    <p:extLst>
      <p:ext uri="{BB962C8B-B14F-4D97-AF65-F5344CB8AC3E}">
        <p14:creationId xmlns:p14="http://schemas.microsoft.com/office/powerpoint/2010/main" val="124619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1;p4">
            <a:extLst>
              <a:ext uri="{FF2B5EF4-FFF2-40B4-BE49-F238E27FC236}">
                <a16:creationId xmlns:a16="http://schemas.microsoft.com/office/drawing/2014/main" id="{C2169C0A-FFF2-43C6-88B6-DCCDFC52E387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"שׁוּם-שׁוּם אופניים </a:t>
            </a:r>
            <a:r>
              <a:rPr lang="he-IL" sz="3200" dirty="0" err="1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וסקייטבורד</a:t>
            </a: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"</a:t>
            </a:r>
            <a:endParaRPr lang="he-IL" dirty="0"/>
          </a:p>
        </p:txBody>
      </p:sp>
      <p:cxnSp>
        <p:nvCxnSpPr>
          <p:cNvPr id="5" name="Google Shape;115;p4">
            <a:extLst>
              <a:ext uri="{FF2B5EF4-FFF2-40B4-BE49-F238E27FC236}">
                <a16:creationId xmlns:a16="http://schemas.microsoft.com/office/drawing/2014/main" id="{A31AF383-C5B9-4A6A-9E95-6B51874F925C}"/>
              </a:ext>
            </a:extLst>
          </p:cNvPr>
          <p:cNvCxnSpPr>
            <a:cxnSpLocks/>
          </p:cNvCxnSpPr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" name="Google Shape;118;p4">
            <a:extLst>
              <a:ext uri="{FF2B5EF4-FFF2-40B4-BE49-F238E27FC236}">
                <a16:creationId xmlns:a16="http://schemas.microsoft.com/office/drawing/2014/main" id="{AF936EAE-5BD3-4ED2-BB80-01A83830D361}"/>
              </a:ext>
            </a:extLst>
          </p:cNvPr>
          <p:cNvSpPr txBox="1"/>
          <p:nvPr/>
        </p:nvSpPr>
        <p:spPr>
          <a:xfrm>
            <a:off x="3882044" y="1760289"/>
            <a:ext cx="633066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מי הלקוח שעבורו מנתחים את הנתונים?</a:t>
            </a:r>
            <a:endParaRPr lang="he-IL" sz="2400" dirty="0"/>
          </a:p>
        </p:txBody>
      </p:sp>
      <p:sp>
        <p:nvSpPr>
          <p:cNvPr id="11" name="Google Shape;114;p4">
            <a:extLst>
              <a:ext uri="{FF2B5EF4-FFF2-40B4-BE49-F238E27FC236}">
                <a16:creationId xmlns:a16="http://schemas.microsoft.com/office/drawing/2014/main" id="{FB390EAF-2572-4B32-B5CF-9093A8FA0FF5}"/>
              </a:ext>
            </a:extLst>
          </p:cNvPr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sp>
        <p:nvSpPr>
          <p:cNvPr id="14" name="Google Shape;118;p4">
            <a:extLst>
              <a:ext uri="{FF2B5EF4-FFF2-40B4-BE49-F238E27FC236}">
                <a16:creationId xmlns:a16="http://schemas.microsoft.com/office/drawing/2014/main" id="{0B5CE842-9790-41A4-BD58-CA850A443035}"/>
              </a:ext>
            </a:extLst>
          </p:cNvPr>
          <p:cNvSpPr txBox="1"/>
          <p:nvPr/>
        </p:nvSpPr>
        <p:spPr>
          <a:xfrm>
            <a:off x="357448" y="2314326"/>
            <a:ext cx="985525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  <a:sym typeface="Miriam"/>
              </a:rPr>
              <a:t>מחלקת רכש, מחלקת שיווק ומחלקת מכירות</a:t>
            </a:r>
            <a:endParaRPr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6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1;p4">
            <a:extLst>
              <a:ext uri="{FF2B5EF4-FFF2-40B4-BE49-F238E27FC236}">
                <a16:creationId xmlns:a16="http://schemas.microsoft.com/office/drawing/2014/main" id="{C2169C0A-FFF2-43C6-88B6-DCCDFC52E387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דוגמה מונחית – "שׁוּם-שׁוּם אופניים </a:t>
            </a:r>
            <a:r>
              <a:rPr lang="he-IL" sz="3200" dirty="0" err="1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וסקייטבורד</a:t>
            </a: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"</a:t>
            </a:r>
            <a:endParaRPr lang="he-IL" dirty="0"/>
          </a:p>
        </p:txBody>
      </p:sp>
      <p:cxnSp>
        <p:nvCxnSpPr>
          <p:cNvPr id="5" name="Google Shape;115;p4">
            <a:extLst>
              <a:ext uri="{FF2B5EF4-FFF2-40B4-BE49-F238E27FC236}">
                <a16:creationId xmlns:a16="http://schemas.microsoft.com/office/drawing/2014/main" id="{A31AF383-C5B9-4A6A-9E95-6B51874F925C}"/>
              </a:ext>
            </a:extLst>
          </p:cNvPr>
          <p:cNvCxnSpPr>
            <a:cxnSpLocks/>
          </p:cNvCxnSpPr>
          <p:nvPr/>
        </p:nvCxnSpPr>
        <p:spPr>
          <a:xfrm>
            <a:off x="10476230" y="1760289"/>
            <a:ext cx="0" cy="1008000"/>
          </a:xfrm>
          <a:prstGeom prst="straightConnector1">
            <a:avLst/>
          </a:prstGeom>
          <a:noFill/>
          <a:ln w="38100" cap="flat" cmpd="sng">
            <a:solidFill>
              <a:srgbClr val="4A7EBB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" name="Google Shape;118;p4">
            <a:extLst>
              <a:ext uri="{FF2B5EF4-FFF2-40B4-BE49-F238E27FC236}">
                <a16:creationId xmlns:a16="http://schemas.microsoft.com/office/drawing/2014/main" id="{AF936EAE-5BD3-4ED2-BB80-01A83830D361}"/>
              </a:ext>
            </a:extLst>
          </p:cNvPr>
          <p:cNvSpPr txBox="1"/>
          <p:nvPr/>
        </p:nvSpPr>
        <p:spPr>
          <a:xfrm>
            <a:off x="2743200" y="1760289"/>
            <a:ext cx="746950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מה ההנעה לפעולה </a:t>
            </a:r>
            <a:r>
              <a:rPr lang="en-US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(action item)</a:t>
            </a:r>
            <a:r>
              <a:rPr lang="he-IL" sz="24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 בעקבות הממצאים?</a:t>
            </a:r>
            <a:endParaRPr lang="he-IL" sz="2400" dirty="0"/>
          </a:p>
        </p:txBody>
      </p:sp>
      <p:sp>
        <p:nvSpPr>
          <p:cNvPr id="11" name="Google Shape;114;p4">
            <a:extLst>
              <a:ext uri="{FF2B5EF4-FFF2-40B4-BE49-F238E27FC236}">
                <a16:creationId xmlns:a16="http://schemas.microsoft.com/office/drawing/2014/main" id="{FB390EAF-2572-4B32-B5CF-9093A8FA0FF5}"/>
              </a:ext>
            </a:extLst>
          </p:cNvPr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lang="en-US" sz="6600" b="0" i="0" u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dirty="0"/>
          </a:p>
        </p:txBody>
      </p:sp>
      <p:sp>
        <p:nvSpPr>
          <p:cNvPr id="14" name="Google Shape;118;p4">
            <a:extLst>
              <a:ext uri="{FF2B5EF4-FFF2-40B4-BE49-F238E27FC236}">
                <a16:creationId xmlns:a16="http://schemas.microsoft.com/office/drawing/2014/main" id="{0B5CE842-9790-41A4-BD58-CA850A443035}"/>
              </a:ext>
            </a:extLst>
          </p:cNvPr>
          <p:cNvSpPr txBox="1"/>
          <p:nvPr/>
        </p:nvSpPr>
        <p:spPr>
          <a:xfrm>
            <a:off x="357448" y="2314326"/>
            <a:ext cx="9855258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 algn="r" rtl="1">
              <a:lnSpc>
                <a:spcPct val="150000"/>
              </a:lnSpc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  <a:t>רכש מלאי חדש של מוצרים בהתאם לדרישות השוק</a:t>
            </a:r>
          </a:p>
          <a:p>
            <a:pPr marL="342900" indent="-342900" algn="r" rtl="1">
              <a:lnSpc>
                <a:spcPct val="150000"/>
              </a:lnSpc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  <a:t>אי רכישת מלאי חדש של מוצרים הכי פחות נמכרים</a:t>
            </a:r>
          </a:p>
          <a:p>
            <a:pPr marL="342900" indent="-342900" algn="r" rtl="1">
              <a:lnSpc>
                <a:spcPct val="150000"/>
              </a:lnSpc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  <a:t>מבצעים לחיסול מלאי של המוצרים הפחות נמכרים</a:t>
            </a:r>
          </a:p>
          <a:p>
            <a:pPr marL="342900" indent="-342900" algn="r" rtl="1">
              <a:lnSpc>
                <a:spcPct val="150000"/>
              </a:lnSpc>
              <a:buClr>
                <a:schemeClr val="bg1">
                  <a:lumMod val="50000"/>
                </a:schemeClr>
              </a:buClr>
              <a:buSzPts val="2400"/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bg1">
                    <a:lumMod val="50000"/>
                  </a:schemeClr>
                </a:solidFill>
                <a:latin typeface="Miriam"/>
                <a:cs typeface="Miriam"/>
              </a:rPr>
              <a:t>מכירת חבילות של מוצרים בעלי דרישה גבוהה עם מוצרים בעלי דרישה נמוכה במחיר משתלם</a:t>
            </a:r>
            <a:endParaRPr sz="2400" dirty="0">
              <a:solidFill>
                <a:schemeClr val="bg1">
                  <a:lumMod val="50000"/>
                </a:schemeClr>
              </a:solidFill>
              <a:latin typeface="Miriam"/>
              <a:cs typeface="Miriam"/>
            </a:endParaRPr>
          </a:p>
        </p:txBody>
      </p:sp>
    </p:spTree>
    <p:extLst>
      <p:ext uri="{BB962C8B-B14F-4D97-AF65-F5344CB8AC3E}">
        <p14:creationId xmlns:p14="http://schemas.microsoft.com/office/powerpoint/2010/main" val="293080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11;p4">
            <a:extLst>
              <a:ext uri="{FF2B5EF4-FFF2-40B4-BE49-F238E27FC236}">
                <a16:creationId xmlns:a16="http://schemas.microsoft.com/office/drawing/2014/main" id="{7333DB74-DCE2-41C7-BF67-82AFF6E32E66}"/>
              </a:ext>
            </a:extLst>
          </p:cNvPr>
          <p:cNvSpPr txBox="1">
            <a:spLocks/>
          </p:cNvSpPr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3200"/>
              <a:buFont typeface="Miriam"/>
              <a:buNone/>
            </a:pPr>
            <a:r>
              <a:rPr lang="he-IL" sz="3200" dirty="0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תרגול כיתה מונחה</a:t>
            </a:r>
            <a:endParaRPr lang="he-IL" dirty="0"/>
          </a:p>
        </p:txBody>
      </p:sp>
      <p:sp>
        <p:nvSpPr>
          <p:cNvPr id="12" name="Google Shape;118;p4">
            <a:extLst>
              <a:ext uri="{FF2B5EF4-FFF2-40B4-BE49-F238E27FC236}">
                <a16:creationId xmlns:a16="http://schemas.microsoft.com/office/drawing/2014/main" id="{40969604-4D66-4E10-823E-2E531B2507B7}"/>
              </a:ext>
            </a:extLst>
          </p:cNvPr>
          <p:cNvSpPr txBox="1"/>
          <p:nvPr/>
        </p:nvSpPr>
        <p:spPr>
          <a:xfrm>
            <a:off x="1031856" y="1009376"/>
            <a:ext cx="10583592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אתם נציגי שכבת י"א,</a:t>
            </a:r>
          </a:p>
          <a:p>
            <a:pPr marL="0" marR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החלטתם להכין רשימה של מורי נהיגה מומלצים באזורכם על סמך המלצות של תלמידי שכבת י"ב בבית הספר שלכם, ומבתי ספר נוספים באזור.</a:t>
            </a:r>
          </a:p>
          <a:p>
            <a:pPr marL="0" marR="0" lvl="0" indent="0" algn="r" rtl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lang="he-IL" sz="2800" dirty="0">
                <a:solidFill>
                  <a:srgbClr val="404040"/>
                </a:solidFill>
                <a:latin typeface="Miriam"/>
                <a:cs typeface="Miriam"/>
                <a:sym typeface="Miriam"/>
              </a:rPr>
              <a:t>רשימה זו תופץ לתלמידים בשכבה בכדי להמליץ להם באילו מורי נהיגה כדאי להם לבחור.</a:t>
            </a:r>
            <a:endParaRPr sz="2000" dirty="0"/>
          </a:p>
        </p:txBody>
      </p:sp>
      <p:pic>
        <p:nvPicPr>
          <p:cNvPr id="3" name="Picture 2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948D3ACC-30EB-45D2-8BFF-CF0482BE4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55" y="4339244"/>
            <a:ext cx="3600944" cy="2394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658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494</Words>
  <Application>Microsoft Office PowerPoint</Application>
  <PresentationFormat>Widescreen</PresentationFormat>
  <Paragraphs>64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Miriam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TaliaMorchi</dc:creator>
  <cp:lastModifiedBy>TaliaMorchi</cp:lastModifiedBy>
  <cp:revision>24</cp:revision>
  <dcterms:created xsi:type="dcterms:W3CDTF">2022-05-19T14:28:32Z</dcterms:created>
  <dcterms:modified xsi:type="dcterms:W3CDTF">2022-05-19T20:46:36Z</dcterms:modified>
</cp:coreProperties>
</file>