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Assistant SemiBold"/>
      <p:regular r:id="rId24"/>
      <p:bold r:id="rId25"/>
    </p:embeddedFont>
    <p:embeddedFont>
      <p:font typeface="Assistant"/>
      <p:regular r:id="rId26"/>
      <p:bold r:id="rId27"/>
    </p:embeddedFont>
    <p:embeddedFont>
      <p:font typeface="Assistant ExtraBold"/>
      <p:bold r:id="rId28"/>
    </p:embeddedFont>
    <p:embeddedFont>
      <p:font typeface="Rubik"/>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iw14ltsT/8F5iuyKpR2ZUHRTQQ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ssistantSemiBold-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ssistant-regular.fntdata"/><Relationship Id="rId25" Type="http://schemas.openxmlformats.org/officeDocument/2006/relationships/font" Target="fonts/AssistantSemiBold-bold.fntdata"/><Relationship Id="rId28" Type="http://schemas.openxmlformats.org/officeDocument/2006/relationships/font" Target="fonts/AssistantExtraBold-bold.fntdata"/><Relationship Id="rId27" Type="http://schemas.openxmlformats.org/officeDocument/2006/relationships/font" Target="fonts/Assistan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ubik-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ubik-italic.fntdata"/><Relationship Id="rId30" Type="http://schemas.openxmlformats.org/officeDocument/2006/relationships/font" Target="fonts/Rubik-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Rubik-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900" u="none" cap="none" strike="noStrike">
                <a:latin typeface="Calibri"/>
                <a:ea typeface="Calibri"/>
                <a:cs typeface="Calibri"/>
                <a:sym typeface="Calibri"/>
              </a:defRPr>
            </a:lvl1pPr>
            <a:lvl2pPr indent="-228600" lvl="1" marL="914400" marR="0" rtl="1" algn="r">
              <a:spcBef>
                <a:spcPts val="0"/>
              </a:spcBef>
              <a:spcAft>
                <a:spcPts val="0"/>
              </a:spcAft>
              <a:buSzPts val="1400"/>
              <a:buNone/>
              <a:defRPr b="0" i="0" sz="900" u="none" cap="none" strike="noStrike">
                <a:latin typeface="Calibri"/>
                <a:ea typeface="Calibri"/>
                <a:cs typeface="Calibri"/>
                <a:sym typeface="Calibri"/>
              </a:defRPr>
            </a:lvl2pPr>
            <a:lvl3pPr indent="-228600" lvl="2" marL="1371600" marR="0" rtl="1" algn="r">
              <a:spcBef>
                <a:spcPts val="0"/>
              </a:spcBef>
              <a:spcAft>
                <a:spcPts val="0"/>
              </a:spcAft>
              <a:buSzPts val="1400"/>
              <a:buNone/>
              <a:defRPr b="0" i="0" sz="900" u="none" cap="none" strike="noStrike">
                <a:latin typeface="Calibri"/>
                <a:ea typeface="Calibri"/>
                <a:cs typeface="Calibri"/>
                <a:sym typeface="Calibri"/>
              </a:defRPr>
            </a:lvl3pPr>
            <a:lvl4pPr indent="-228600" lvl="3" marL="1828800" marR="0" rtl="1" algn="r">
              <a:spcBef>
                <a:spcPts val="0"/>
              </a:spcBef>
              <a:spcAft>
                <a:spcPts val="0"/>
              </a:spcAft>
              <a:buSzPts val="1400"/>
              <a:buNone/>
              <a:defRPr b="0" i="0" sz="900" u="none" cap="none" strike="noStrike">
                <a:latin typeface="Calibri"/>
                <a:ea typeface="Calibri"/>
                <a:cs typeface="Calibri"/>
                <a:sym typeface="Calibri"/>
              </a:defRPr>
            </a:lvl4pPr>
            <a:lvl5pPr indent="-228600" lvl="4" marL="2286000" marR="0" rtl="1" algn="r">
              <a:spcBef>
                <a:spcPts val="0"/>
              </a:spcBef>
              <a:spcAft>
                <a:spcPts val="0"/>
              </a:spcAft>
              <a:buSzPts val="1400"/>
              <a:buNone/>
              <a:defRPr b="0" i="0" sz="900" u="none" cap="none" strike="noStrike">
                <a:latin typeface="Calibri"/>
                <a:ea typeface="Calibri"/>
                <a:cs typeface="Calibri"/>
                <a:sym typeface="Calibri"/>
              </a:defRPr>
            </a:lvl5pPr>
            <a:lvl6pPr indent="-228600" lvl="5" marL="2743200" marR="0" rtl="1" algn="r">
              <a:spcBef>
                <a:spcPts val="0"/>
              </a:spcBef>
              <a:spcAft>
                <a:spcPts val="0"/>
              </a:spcAft>
              <a:buSzPts val="1400"/>
              <a:buNone/>
              <a:defRPr b="0" i="0" sz="900" u="none" cap="none" strike="noStrike">
                <a:latin typeface="Calibri"/>
                <a:ea typeface="Calibri"/>
                <a:cs typeface="Calibri"/>
                <a:sym typeface="Calibri"/>
              </a:defRPr>
            </a:lvl6pPr>
            <a:lvl7pPr indent="-228600" lvl="6" marL="3200400" marR="0" rtl="1" algn="r">
              <a:spcBef>
                <a:spcPts val="0"/>
              </a:spcBef>
              <a:spcAft>
                <a:spcPts val="0"/>
              </a:spcAft>
              <a:buSzPts val="1400"/>
              <a:buNone/>
              <a:defRPr b="0" i="0" sz="900" u="none" cap="none" strike="noStrike">
                <a:latin typeface="Calibri"/>
                <a:ea typeface="Calibri"/>
                <a:cs typeface="Calibri"/>
                <a:sym typeface="Calibri"/>
              </a:defRPr>
            </a:lvl7pPr>
            <a:lvl8pPr indent="-228600" lvl="7" marL="3657600" marR="0" rtl="1" algn="r">
              <a:spcBef>
                <a:spcPts val="0"/>
              </a:spcBef>
              <a:spcAft>
                <a:spcPts val="0"/>
              </a:spcAft>
              <a:buSzPts val="1400"/>
              <a:buNone/>
              <a:defRPr b="0" i="0" sz="900" u="none" cap="none" strike="noStrike">
                <a:latin typeface="Calibri"/>
                <a:ea typeface="Calibri"/>
                <a:cs typeface="Calibri"/>
                <a:sym typeface="Calibri"/>
              </a:defRPr>
            </a:lvl8pPr>
            <a:lvl9pPr indent="-228600" lvl="8" marL="4114800" marR="0" rtl="1" algn="r">
              <a:spcBef>
                <a:spcPts val="0"/>
              </a:spcBef>
              <a:spcAft>
                <a:spcPts val="0"/>
              </a:spcAft>
              <a:buSzPts val="1400"/>
              <a:buNone/>
              <a:defRPr b="0" i="0" sz="9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בצד שמאל – דשבורד שמשתמש בצבעים דומים מדי, וקשה להבחין בו במידע המוצג.</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הדשבורד המוצג ב</a:t>
            </a:r>
            <a:r>
              <a:rPr lang="iw-IL" sz="1400"/>
              <a:t>שקופית</a:t>
            </a:r>
            <a:r>
              <a:rPr lang="iw-IL" sz="1400"/>
              <a:t> מיועד להצגת ביצועי צוותים בחברת סטארט-אפ. שימו לב למספר אלמנטים חשובים בדשבורד:</a:t>
            </a:r>
            <a:endParaRPr sz="1400"/>
          </a:p>
          <a:p>
            <a:pPr indent="0" lvl="0" marL="0" rtl="1" algn="r">
              <a:spcBef>
                <a:spcPts val="0"/>
              </a:spcBef>
              <a:spcAft>
                <a:spcPts val="0"/>
              </a:spcAft>
              <a:buNone/>
            </a:pPr>
            <a:r>
              <a:rPr lang="iw-IL" sz="1400"/>
              <a:t>1. סידור האובייקטים על המסך – האובייקטים מוצגים באופן מסודר ונקי. מוצגים </a:t>
            </a:r>
            <a:r>
              <a:rPr b="1" lang="iw-IL" sz="1400"/>
              <a:t>רק</a:t>
            </a:r>
            <a:r>
              <a:rPr b="0" lang="iw-IL" sz="1400"/>
              <a:t> הדברים העיקריים שהכרחיים להפקת מידע, ללא</a:t>
            </a:r>
            <a:r>
              <a:rPr lang="iw-IL" sz="1400"/>
              <a:t> "קישוטים" מיותרים.</a:t>
            </a:r>
            <a:endParaRPr sz="1400"/>
          </a:p>
          <a:p>
            <a:pPr indent="0" lvl="0" marL="0" rtl="1" algn="r">
              <a:spcBef>
                <a:spcPts val="0"/>
              </a:spcBef>
              <a:spcAft>
                <a:spcPts val="0"/>
              </a:spcAft>
              <a:buNone/>
            </a:pPr>
            <a:r>
              <a:rPr lang="iw-IL" sz="1400"/>
              <a:t>2. צבעים – שימוש בצבעי "רמזור" לציון ערכים חיוביים ושליליים, ושימוש בצבע ניטרלי ואחיד בגרפים אשר מסייע להציג אותם באופן פשוט וברור לעין. שימו לב גם לצבע הרקע – אפור, שאינו בולט, ומסייע להבליט את האובייקטים האנליטיים על המסך.</a:t>
            </a:r>
            <a:endParaRPr sz="1400"/>
          </a:p>
          <a:p>
            <a:pPr indent="0" lvl="0" marL="0" rtl="1" algn="r">
              <a:spcBef>
                <a:spcPts val="0"/>
              </a:spcBef>
              <a:spcAft>
                <a:spcPts val="0"/>
              </a:spcAft>
              <a:buNone/>
            </a:pPr>
            <a:r>
              <a:rPr lang="iw-IL" sz="1400"/>
              <a:t>3. הבלטת המספרים החשובים – המספרים הבולטים מסייעים להפיק את המידע הנחוץ בקלות, וללא תנועות מיותרות של העין.</a:t>
            </a:r>
            <a:endParaRPr sz="1400"/>
          </a:p>
          <a:p>
            <a:pPr indent="0" lvl="0" marL="0" rtl="1" algn="r">
              <a:spcBef>
                <a:spcPts val="0"/>
              </a:spcBef>
              <a:spcAft>
                <a:spcPts val="0"/>
              </a:spcAft>
              <a:buNone/>
            </a:pPr>
            <a:r>
              <a:rPr lang="iw-IL" sz="1400"/>
              <a:t>4. הוספת אפשרות פריסה – מעל הגרפים ישנה רשימת הצוותים בחברה, לפיה </a:t>
            </a:r>
            <a:r>
              <a:rPr lang="iw-IL" sz="1400"/>
              <a:t>אפשר</a:t>
            </a:r>
            <a:r>
              <a:rPr lang="iw-IL" sz="1400"/>
              <a:t> לסנן ולהציג את הנתונים הרלוונטיים לצוות אחד בלבד. אלמנט זה מאפשר פילוח של הצגת הנתונים, וכך </a:t>
            </a:r>
            <a:r>
              <a:rPr lang="iw-IL" sz="1400"/>
              <a:t>אפשר</a:t>
            </a:r>
            <a:r>
              <a:rPr lang="iw-IL" sz="1400"/>
              <a:t> להבין את הנתונים יותר לעומק.</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שימו לב </a:t>
            </a:r>
            <a:r>
              <a:rPr lang="iw-IL" sz="1400">
                <a:extLst>
                  <a:ext uri="http://customooxmlschemas.google.com/">
                    <go:slidesCustomData xmlns:go="http://customooxmlschemas.google.com/" textRoundtripDataId="0"/>
                  </a:ext>
                </a:extLst>
              </a:rPr>
              <a:t>לשימוש</a:t>
            </a:r>
            <a:r>
              <a:rPr lang="iw-IL" sz="1400"/>
              <a:t> המושכל בצבעים, לגיוון בבחירת הגרפים ולדינמיות של הנתונים בדשבורד.</a:t>
            </a:r>
            <a:endParaRPr sz="1400"/>
          </a:p>
          <a:p>
            <a:pPr indent="0" lvl="0" marL="0" marR="0" rtl="1" algn="r">
              <a:lnSpc>
                <a:spcPct val="100000"/>
              </a:lnSpc>
              <a:spcBef>
                <a:spcPts val="0"/>
              </a:spcBef>
              <a:spcAft>
                <a:spcPts val="0"/>
              </a:spcAft>
              <a:buSzPts val="900"/>
              <a:buFont typeface="Calibri"/>
              <a:buNone/>
            </a:pPr>
            <a:r>
              <a:rPr lang="iw-IL" sz="1400"/>
              <a:t>הדשבורד הוכן ע"י אפרת גרבר-ארן.</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דוגמאות לדשבורדים מחיי היומיום: </a:t>
            </a:r>
            <a:endParaRPr sz="1400"/>
          </a:p>
          <a:p>
            <a:pPr indent="0" lvl="0" marL="0" rtl="1" algn="r">
              <a:spcBef>
                <a:spcPts val="0"/>
              </a:spcBef>
              <a:spcAft>
                <a:spcPts val="0"/>
              </a:spcAft>
              <a:buNone/>
            </a:pPr>
            <a:r>
              <a:rPr lang="iw-IL" sz="1400"/>
              <a:t>סטטיסטיקות של רשתות חברתיות, </a:t>
            </a:r>
            <a:endParaRPr sz="1400"/>
          </a:p>
          <a:p>
            <a:pPr indent="0" lvl="0" marL="0" rtl="1" algn="r">
              <a:spcBef>
                <a:spcPts val="0"/>
              </a:spcBef>
              <a:spcAft>
                <a:spcPts val="0"/>
              </a:spcAft>
              <a:buNone/>
            </a:pPr>
            <a:r>
              <a:rPr lang="iw-IL" sz="1400"/>
              <a:t>דשבורדים מאפליקציות ספורט,</a:t>
            </a:r>
            <a:endParaRPr sz="1400"/>
          </a:p>
          <a:p>
            <a:pPr indent="0" lvl="0" marL="0" rtl="1" algn="r">
              <a:spcBef>
                <a:spcPts val="0"/>
              </a:spcBef>
              <a:spcAft>
                <a:spcPts val="0"/>
              </a:spcAft>
              <a:buNone/>
            </a:pPr>
            <a:r>
              <a:rPr lang="iw-IL" sz="1400"/>
              <a:t>דשבורדים בחדשות (למשל קורונה / בחירות),</a:t>
            </a:r>
            <a:endParaRPr sz="1400"/>
          </a:p>
          <a:p>
            <a:pPr indent="0" lvl="0" marL="0" rtl="1" algn="r">
              <a:spcBef>
                <a:spcPts val="0"/>
              </a:spcBef>
              <a:spcAft>
                <a:spcPts val="0"/>
              </a:spcAft>
              <a:buNone/>
            </a:pPr>
            <a:r>
              <a:rPr lang="iw-IL" sz="1400"/>
              <a:t>דשבורדים שמפרסמת הלשכה המרכזית לסטטיסטיקה (למשל דשבורד על סטטיסטיקות שנעשו במערכת החינוך).</a:t>
            </a:r>
            <a:endParaRPr sz="1400"/>
          </a:p>
          <a:p>
            <a:pPr indent="0" lvl="0" marL="0" rtl="1" algn="r">
              <a:spcBef>
                <a:spcPts val="0"/>
              </a:spcBef>
              <a:spcAft>
                <a:spcPts val="0"/>
              </a:spcAft>
              <a:buNone/>
            </a:pPr>
            <a:r>
              <a:rPr lang="iw-IL" sz="1400"/>
              <a:t>אפשר גם לתת לתלמידים לחפש דשבורדים באינטרנט.</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בסיום התרגיל נצפה יחד בסרטון נוסף, ולאחר מכן נצלול לעומק התרגיל.</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עוברים לחלק הראשון של התרגול, בהצלחה!</a:t>
            </a:r>
            <a:endParaRPr sz="1400"/>
          </a:p>
          <a:p>
            <a:pPr indent="0" lvl="0" marL="0" rtl="1" algn="r">
              <a:spcBef>
                <a:spcPts val="0"/>
              </a:spcBef>
              <a:spcAft>
                <a:spcPts val="0"/>
              </a:spcAft>
              <a:buNone/>
            </a:pPr>
            <a:r>
              <a:rPr lang="iw-IL" sz="1400"/>
              <a:t>בסיום, יש לחזור למצגת זו ולצפות בסרטון נוסף.</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ב</a:t>
            </a:r>
            <a:r>
              <a:rPr lang="iw-IL" sz="1400"/>
              <a:t>שקופית</a:t>
            </a:r>
            <a:r>
              <a:rPr lang="iw-IL" sz="1400"/>
              <a:t> </a:t>
            </a:r>
            <a:r>
              <a:rPr lang="iw-IL" sz="1400"/>
              <a:t>אפשר</a:t>
            </a:r>
            <a:r>
              <a:rPr lang="iw-IL" sz="1400"/>
              <a:t> לראות את שלבי תהליך יצירת הדשבורד בתוכנת אקסל (התרשים מתוך המצגת מאת טליה מאור-חי).</a:t>
            </a:r>
            <a:endParaRPr sz="1400"/>
          </a:p>
          <a:p>
            <a:pPr indent="0" lvl="0" marL="0" rtl="1" algn="r">
              <a:spcBef>
                <a:spcPts val="0"/>
              </a:spcBef>
              <a:spcAft>
                <a:spcPts val="0"/>
              </a:spcAft>
              <a:buNone/>
            </a:pPr>
            <a:r>
              <a:rPr lang="iw-IL" sz="1400"/>
              <a:t>כל השלבים נלמדו בפירוט בשיעורים קודמים. לתזכורת </a:t>
            </a:r>
            <a:r>
              <a:rPr lang="iw-IL" sz="1400"/>
              <a:t>אפשר</a:t>
            </a:r>
            <a:r>
              <a:rPr lang="iw-IL" sz="1400"/>
              <a:t> לצפות בסרטונים של טליה, אשר מדגימה את התהליך כולו לצורך יצירת הדשבורד של הטיטניק.</a:t>
            </a:r>
            <a:endParaRPr sz="1400"/>
          </a:p>
          <a:p>
            <a:pPr indent="0" lvl="0" marL="0" rtl="1" algn="r">
              <a:spcBef>
                <a:spcPts val="0"/>
              </a:spcBef>
              <a:spcAft>
                <a:spcPts val="0"/>
              </a:spcAft>
              <a:buNone/>
            </a:pPr>
            <a:r>
              <a:rPr lang="iw-IL" sz="1400"/>
              <a:t>קישורים לסרטונים של טליה נמצאים ב</a:t>
            </a:r>
            <a:r>
              <a:rPr lang="iw-IL" sz="1400"/>
              <a:t>שקופית</a:t>
            </a:r>
            <a:r>
              <a:rPr lang="iw-IL" sz="1400"/>
              <a:t> הבאה.</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עוברים להכנת הדשבורד באקסל, בהצלחה!</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 name="Google Shape;3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SzPts val="900"/>
              <a:buFont typeface="Calibri"/>
              <a:buNone/>
            </a:pPr>
            <a:r>
              <a:rPr lang="iw-IL" sz="1400">
                <a:latin typeface="Arial"/>
                <a:ea typeface="Arial"/>
                <a:cs typeface="Arial"/>
                <a:sym typeface="Arial"/>
              </a:rPr>
              <a:t>דשבורד (בעברית – לוח מחוונים) הוא קובץ מסכם לתהליך ניתוח נתונים. הדשבורד בנוי לרוב מגרפים וכלים ויזואליים, ומביא את </a:t>
            </a:r>
            <a:r>
              <a:rPr b="1" lang="iw-IL" sz="1400">
                <a:latin typeface="Arial"/>
                <a:ea typeface="Arial"/>
                <a:cs typeface="Arial"/>
                <a:sym typeface="Arial"/>
              </a:rPr>
              <a:t>עיקרי הניתוח</a:t>
            </a:r>
            <a:r>
              <a:rPr lang="iw-IL" sz="1400">
                <a:latin typeface="Arial"/>
                <a:ea typeface="Arial"/>
                <a:cs typeface="Arial"/>
                <a:sym typeface="Arial"/>
              </a:rPr>
              <a:t> עבור מקבלי ההחלטות בארגון. מקבלי ההחלטות, או האנשים שלבקשתם מבצעים את ניתוח הנתונים, לא מעוניינים לראות את כל תהליך הניתוח ואת כל הפילוחים. הם מעוניינים לראות סיכום ומסקנות כדי לקבל החלטות מהירות ויעילות.</a:t>
            </a:r>
            <a:endParaRPr sz="1400">
              <a:latin typeface="Arial"/>
              <a:ea typeface="Arial"/>
              <a:cs typeface="Arial"/>
              <a:sym typeface="Arial"/>
            </a:endParaRPr>
          </a:p>
          <a:p>
            <a:pPr indent="0" lvl="0" marL="0" rtl="1" algn="r">
              <a:spcBef>
                <a:spcPts val="0"/>
              </a:spcBef>
              <a:spcAft>
                <a:spcPts val="0"/>
              </a:spcAft>
              <a:buNone/>
            </a:pPr>
            <a:r>
              <a:t/>
            </a:r>
            <a:endParaRPr sz="1400">
              <a:latin typeface="Arial"/>
              <a:ea typeface="Arial"/>
              <a:cs typeface="Arial"/>
              <a:sym typeface="Arial"/>
            </a:endParaRPr>
          </a:p>
          <a:p>
            <a:pPr indent="0" lvl="0" marL="0" marR="0" rtl="1" algn="r">
              <a:lnSpc>
                <a:spcPct val="100000"/>
              </a:lnSpc>
              <a:spcBef>
                <a:spcPts val="0"/>
              </a:spcBef>
              <a:spcAft>
                <a:spcPts val="0"/>
              </a:spcAft>
              <a:buSzPts val="900"/>
              <a:buFont typeface="Calibri"/>
              <a:buNone/>
            </a:pPr>
            <a:r>
              <a:rPr lang="iw-IL" sz="1400">
                <a:latin typeface="Arial"/>
                <a:ea typeface="Arial"/>
                <a:cs typeface="Arial"/>
                <a:sym typeface="Arial"/>
              </a:rPr>
              <a:t>ממש כפי שלוח המחוונים (הדשבורד) ברכב מציג לנהג את הנתונים החשובים ביותר </a:t>
            </a:r>
            <a:r>
              <a:rPr lang="iw-IL" sz="1400">
                <a:latin typeface="Arial"/>
                <a:ea typeface="Arial"/>
                <a:cs typeface="Arial"/>
                <a:sym typeface="Arial"/>
              </a:rPr>
              <a:t>כדי</a:t>
            </a:r>
            <a:r>
              <a:rPr lang="iw-IL" sz="1400">
                <a:latin typeface="Arial"/>
                <a:ea typeface="Arial"/>
                <a:cs typeface="Arial"/>
                <a:sym typeface="Arial"/>
              </a:rPr>
              <a:t> שיוכל לנהוג נכון, כך דשבורד אנליטי מציג את הנתונים החשובים ביותר למענה על הבעיה שהוגדרה. </a:t>
            </a:r>
            <a:endParaRPr sz="1400">
              <a:latin typeface="Arial"/>
              <a:ea typeface="Arial"/>
              <a:cs typeface="Arial"/>
              <a:sym typeface="Arial"/>
            </a:endParaRPr>
          </a:p>
          <a:p>
            <a:pPr indent="0" lvl="0" marL="0" marR="0" rtl="1" algn="r">
              <a:lnSpc>
                <a:spcPct val="100000"/>
              </a:lnSpc>
              <a:spcBef>
                <a:spcPts val="0"/>
              </a:spcBef>
              <a:spcAft>
                <a:spcPts val="0"/>
              </a:spcAft>
              <a:buSzPts val="900"/>
              <a:buFont typeface="Calibri"/>
              <a:buNone/>
            </a:pPr>
            <a:r>
              <a:rPr lang="iw-IL" sz="1400">
                <a:latin typeface="Arial"/>
                <a:ea typeface="Arial"/>
                <a:cs typeface="Arial"/>
                <a:sym typeface="Arial"/>
              </a:rPr>
              <a:t>בעיה זו יכולה להיות קבלת החלטות מבוססת נתונים בארגון, מחקר אקדמי, ניתוח סקרים חדשותיים, ובעצם כל שאלה שאפשר לענות עליה באמצעות מחקר נתונים.</a:t>
            </a:r>
            <a:endParaRPr sz="1400">
              <a:latin typeface="Arial"/>
              <a:ea typeface="Arial"/>
              <a:cs typeface="Arial"/>
              <a:sym typeface="Arial"/>
            </a:endParaRPr>
          </a:p>
          <a:p>
            <a:pPr indent="0" lvl="0" marL="0" rtl="1" algn="r">
              <a:spcBef>
                <a:spcPts val="0"/>
              </a:spcBef>
              <a:spcAft>
                <a:spcPts val="0"/>
              </a:spcAft>
              <a:buNone/>
            </a:pPr>
            <a:r>
              <a:rPr i="0" lang="iw-IL" sz="1400">
                <a:solidFill>
                  <a:srgbClr val="100F19"/>
                </a:solidFill>
                <a:latin typeface="Arial"/>
                <a:ea typeface="Arial"/>
                <a:cs typeface="Arial"/>
                <a:sym typeface="Arial"/>
              </a:rPr>
              <a:t>בלוח המחוונים ברכב, מה שחשוב ביותר יוצג לנהג מול עיניו בכל מהלך הנסיעה: מהירות, מרחק נסיעה, סיבובי מנוע, דלק שנותר ואזהרות כשמשהו לא עובד כמו שצריך. </a:t>
            </a:r>
            <a:endParaRPr i="0" sz="1400">
              <a:solidFill>
                <a:srgbClr val="100F19"/>
              </a:solidFill>
              <a:latin typeface="Arial"/>
              <a:ea typeface="Arial"/>
              <a:cs typeface="Arial"/>
              <a:sym typeface="Arial"/>
            </a:endParaRPr>
          </a:p>
          <a:p>
            <a:pPr indent="0" lvl="0" marL="0" rtl="1" algn="r">
              <a:spcBef>
                <a:spcPts val="0"/>
              </a:spcBef>
              <a:spcAft>
                <a:spcPts val="0"/>
              </a:spcAft>
              <a:buNone/>
            </a:pPr>
            <a:r>
              <a:rPr i="0" lang="iw-IL" sz="1400">
                <a:solidFill>
                  <a:srgbClr val="100F19"/>
                </a:solidFill>
                <a:latin typeface="Arial"/>
                <a:ea typeface="Arial"/>
                <a:cs typeface="Arial"/>
                <a:sym typeface="Arial"/>
              </a:rPr>
              <a:t>כל מידע שאינו רלוונטי למהלך הנסיעה יגרור תשומת לב מיותרת שעלולה להזיק למיקוד בנהיגה ובמה שחשוב באמת. כך בדיוק יש לנהוג גם עם דשבורד אנליטי.</a:t>
            </a:r>
            <a:endParaRPr sz="1400">
              <a:latin typeface="Arial"/>
              <a:ea typeface="Arial"/>
              <a:cs typeface="Arial"/>
              <a:sym typeface="Arial"/>
            </a:endParaRPr>
          </a:p>
          <a:p>
            <a:pPr indent="0" lvl="0" marL="0" rtl="1" algn="r">
              <a:spcBef>
                <a:spcPts val="0"/>
              </a:spcBef>
              <a:spcAft>
                <a:spcPts val="0"/>
              </a:spcAft>
              <a:buNone/>
            </a:pPr>
            <a:r>
              <a:rPr lang="iw-IL" sz="1400">
                <a:latin typeface="Arial"/>
                <a:ea typeface="Arial"/>
                <a:cs typeface="Arial"/>
                <a:sym typeface="Arial"/>
              </a:rPr>
              <a:t> </a:t>
            </a:r>
            <a:br>
              <a:rPr lang="iw-IL" sz="1400">
                <a:latin typeface="Arial"/>
                <a:ea typeface="Arial"/>
                <a:cs typeface="Arial"/>
                <a:sym typeface="Arial"/>
              </a:rPr>
            </a:br>
            <a:br>
              <a:rPr lang="iw-IL" sz="1400">
                <a:latin typeface="Arial"/>
                <a:ea typeface="Arial"/>
                <a:cs typeface="Arial"/>
                <a:sym typeface="Arial"/>
              </a:rPr>
            </a:br>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 name="Google Shape;4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ה</a:t>
            </a:r>
            <a:r>
              <a:rPr lang="iw-IL" sz="1400"/>
              <a:t>דשבורד מורכב מכלים ויזואליים שמסכמים את תהליך ניתוח הנתונים ונותנים מענה לשאלות המחקר שהוצגו בתחילת התהליך.</a:t>
            </a:r>
            <a:endParaRPr sz="1400"/>
          </a:p>
          <a:p>
            <a:pPr indent="0" lvl="0" marL="0" rtl="1" algn="r">
              <a:spcBef>
                <a:spcPts val="0"/>
              </a:spcBef>
              <a:spcAft>
                <a:spcPts val="0"/>
              </a:spcAft>
              <a:buNone/>
            </a:pPr>
            <a:r>
              <a:t/>
            </a:r>
            <a:endParaRPr sz="1400"/>
          </a:p>
          <a:p>
            <a:pPr indent="0" lvl="0" marL="0" rtl="1" algn="r">
              <a:spcBef>
                <a:spcPts val="0"/>
              </a:spcBef>
              <a:spcAft>
                <a:spcPts val="0"/>
              </a:spcAft>
              <a:buNone/>
            </a:pPr>
            <a:r>
              <a:rPr lang="iw-IL" sz="1400"/>
              <a:t>הדשבורד המוצג הוא דשבורד לניתוח ביצועים של מחלקת השיווק בחברה מסוימת במשך שנה. שימו לב לאלמנטים המרכיבים את הדשבורד המופיעים ב</a:t>
            </a:r>
            <a:r>
              <a:rPr lang="iw-IL" sz="1400"/>
              <a:t>שקופית</a:t>
            </a:r>
            <a:r>
              <a:rPr lang="iw-IL" sz="1400"/>
              <a:t>.</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60350" lvl="0" marL="228600" marR="0" rtl="1" algn="r">
              <a:lnSpc>
                <a:spcPct val="100000"/>
              </a:lnSpc>
              <a:spcBef>
                <a:spcPts val="0"/>
              </a:spcBef>
              <a:spcAft>
                <a:spcPts val="0"/>
              </a:spcAft>
              <a:buSzPts val="1400"/>
              <a:buFont typeface="Calibri"/>
              <a:buAutoNum type="arabicPeriod"/>
            </a:pPr>
            <a:r>
              <a:rPr lang="iw-IL" sz="1400"/>
              <a:t>כאנליסטים, יש לשאול את עצמנו - </a:t>
            </a:r>
            <a:r>
              <a:rPr b="1" lang="iw-IL" sz="1400"/>
              <a:t>מה הצופה צריך להבין מתוך הדשבורד? מה הסיפור שאנחנו רוצים לספר לו באמצעות הנתונים? למה בכלל אנחנו מציגים את הדשבורד הזה? </a:t>
            </a:r>
            <a:r>
              <a:rPr lang="iw-IL" sz="1400"/>
              <a:t>לכל דשבורד צריכה להיות מטרה מוגדרת. לאנליסטים יש לעתים נטייה להציג את כל התובנות שהפיקו מהדאטה, כי כל הנתונים חשובים. אך במרבית המקרים עדיף להתמקד בסיפור אחד בלבד ולא להעמיס יתר על המידה. "תפסת מרובה לא תפסת".</a:t>
            </a:r>
            <a:endParaRPr sz="1400"/>
          </a:p>
          <a:p>
            <a:pPr indent="-260350" lvl="0" marL="228600" rtl="1" algn="r">
              <a:spcBef>
                <a:spcPts val="0"/>
              </a:spcBef>
              <a:spcAft>
                <a:spcPts val="0"/>
              </a:spcAft>
              <a:buSzPts val="1400"/>
              <a:buFont typeface="Calibri"/>
              <a:buAutoNum type="arabicPeriod"/>
            </a:pPr>
            <a:r>
              <a:rPr b="1" lang="iw-IL" sz="1400"/>
              <a:t>הגדרת קהל היעד משפיעה על אופן הצגת הנתונים בדשבורד.</a:t>
            </a:r>
            <a:r>
              <a:rPr lang="iw-IL" sz="1400"/>
              <a:t> אם הדשבורד פונה למנהלי הצוות, אשר יש להם הבנה אנליטית וגם הבנה בתחום הנחקר, </a:t>
            </a:r>
            <a:r>
              <a:rPr lang="iw-IL" sz="1400"/>
              <a:t>אפשר</a:t>
            </a:r>
            <a:r>
              <a:rPr lang="iw-IL" sz="1400"/>
              <a:t> להעמיק מאוד בתצוגות שבדשבורד, להוסיף פילטורים מסוגים שונים ולהשתמש גם בגרפים מורכבים יותר. לעומת זאת, אם הדשבורד פונה למנהלי הארגון – הם לרוב ירצו לראות גרפים פשוטים שמציגים להם את "השורה התחתונה", בלי להיכנס למורכבויות של תהליך הניתוח. אם הדשבורד פונה לכלל הציבור (כמו למשל בסקרים חדשותיים), יש להשתדל להציגו באופן אובייקטיבי, פשוט וברור ככל האפשר, שהרי יהיו רבים שיביטו בו ואינם בעלי הבנה אנליטית.</a:t>
            </a:r>
            <a:endParaRPr sz="1400"/>
          </a:p>
          <a:p>
            <a:pPr indent="0" lvl="0" marL="0" rtl="1" algn="r">
              <a:spcBef>
                <a:spcPts val="0"/>
              </a:spcBef>
              <a:spcAft>
                <a:spcPts val="0"/>
              </a:spcAft>
              <a:buSzPts val="900"/>
              <a:buFont typeface="Calibri"/>
              <a:buNone/>
            </a:pPr>
            <a:r>
              <a:t/>
            </a:r>
            <a:endParaRPr sz="1400"/>
          </a:p>
          <a:p>
            <a:pPr indent="0" lvl="0" marL="0" rtl="1" algn="r">
              <a:spcBef>
                <a:spcPts val="0"/>
              </a:spcBef>
              <a:spcAft>
                <a:spcPts val="0"/>
              </a:spcAft>
              <a:buSzPts val="900"/>
              <a:buFont typeface="Calibri"/>
              <a:buNone/>
            </a:pPr>
            <a:r>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SzPts val="900"/>
              <a:buFont typeface="Calibri"/>
              <a:buNone/>
            </a:pPr>
            <a:r>
              <a:rPr lang="iw-IL" sz="1400"/>
              <a:t>אחד האתגרים הגדולים של אנליסטים הוא לברור מתוך האוסף העצום של מידע את ה</a:t>
            </a:r>
            <a:r>
              <a:rPr b="1" lang="iw-IL" sz="1400"/>
              <a:t>מדדים</a:t>
            </a:r>
            <a:r>
              <a:rPr lang="iw-IL" sz="1400"/>
              <a:t> שבהם על מקבלי ההחלטות להתמקד. בחירה של מדד שגוי תביא לתוצאות עסקיות שגויות ולבזבוז זמן מיותר.</a:t>
            </a:r>
            <a:endParaRPr sz="1400"/>
          </a:p>
          <a:p>
            <a:pPr indent="0" lvl="0" marL="0" rtl="1" algn="r">
              <a:spcBef>
                <a:spcPts val="0"/>
              </a:spcBef>
              <a:spcAft>
                <a:spcPts val="0"/>
              </a:spcAft>
              <a:buNone/>
            </a:pPr>
            <a:r>
              <a:rPr lang="iw-IL" sz="1400"/>
              <a:t>טעות בבחירת המדדים עלולה להתרחש כבר בתחילת תהליך ניתוח הנתונים, בשלב הגדרת הבעיה / הגדרת מטרת החקר. יש לשים לב לאורך כל התהליך לא "לזלוג" לניתוח מדדים שאינם עונים על צורך הארגון.</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דוגמה נוספת </a:t>
            </a:r>
            <a:r>
              <a:rPr lang="iw-IL" sz="1400"/>
              <a:t>אפשר</a:t>
            </a:r>
            <a:r>
              <a:rPr lang="iw-IL" sz="1400"/>
              <a:t> לראות ב</a:t>
            </a:r>
            <a:r>
              <a:rPr lang="iw-IL" sz="1400"/>
              <a:t>שקופית</a:t>
            </a:r>
            <a:r>
              <a:rPr lang="iw-IL" sz="1400"/>
              <a:t> הבאה.</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למורה: </a:t>
            </a:r>
            <a:r>
              <a:rPr lang="iw-IL" sz="1400">
                <a:solidFill>
                  <a:srgbClr val="888AA7"/>
                </a:solidFill>
                <a:latin typeface="Rubik"/>
                <a:ea typeface="Rubik"/>
                <a:cs typeface="Rubik"/>
                <a:sym typeface="Rubik"/>
              </a:rPr>
              <a:t>כדי</a:t>
            </a:r>
            <a:r>
              <a:rPr b="0" i="0" lang="iw-IL" sz="1400">
                <a:solidFill>
                  <a:srgbClr val="888AA7"/>
                </a:solidFill>
                <a:latin typeface="Rubik"/>
                <a:ea typeface="Rubik"/>
                <a:cs typeface="Rubik"/>
                <a:sym typeface="Rubik"/>
              </a:rPr>
              <a:t> להבין את גרף הפאי עלינו לקרוא את הערכים הרשומים במקרא שבצדו, ואילו בגרף הברים </a:t>
            </a:r>
            <a:r>
              <a:rPr lang="iw-IL" sz="1400">
                <a:solidFill>
                  <a:srgbClr val="888AA7"/>
                </a:solidFill>
                <a:latin typeface="Rubik"/>
                <a:ea typeface="Rubik"/>
                <a:cs typeface="Rubik"/>
                <a:sym typeface="Rubik"/>
              </a:rPr>
              <a:t>אפשר</a:t>
            </a:r>
            <a:r>
              <a:rPr b="0" i="0" lang="iw-IL" sz="1400">
                <a:solidFill>
                  <a:srgbClr val="888AA7"/>
                </a:solidFill>
                <a:latin typeface="Rubik"/>
                <a:ea typeface="Rubik"/>
                <a:cs typeface="Rubik"/>
                <a:sym typeface="Rubik"/>
              </a:rPr>
              <a:t> להבין זאת במבט חטוף בלבד. </a:t>
            </a:r>
            <a:endParaRPr b="0" i="0" sz="1400">
              <a:solidFill>
                <a:srgbClr val="888AA7"/>
              </a:solidFill>
              <a:latin typeface="Rubik"/>
              <a:ea typeface="Rubik"/>
              <a:cs typeface="Rubik"/>
              <a:sym typeface="Rubik"/>
            </a:endParaRPr>
          </a:p>
          <a:p>
            <a:pPr indent="0" lvl="0" marL="0" rtl="1" algn="r">
              <a:spcBef>
                <a:spcPts val="0"/>
              </a:spcBef>
              <a:spcAft>
                <a:spcPts val="0"/>
              </a:spcAft>
              <a:buNone/>
            </a:pPr>
            <a:r>
              <a:rPr b="0" i="0" lang="iw-IL" sz="1400">
                <a:solidFill>
                  <a:srgbClr val="888AA7"/>
                </a:solidFill>
                <a:latin typeface="Rubik"/>
                <a:ea typeface="Rubik"/>
                <a:cs typeface="Rubik"/>
                <a:sym typeface="Rubik"/>
              </a:rPr>
              <a:t>ברגע שנדרש מאיתנו לקרוא טקסט ולהזיז את העיניים לכיוונים שונים </a:t>
            </a:r>
            <a:r>
              <a:rPr lang="iw-IL" sz="1400">
                <a:solidFill>
                  <a:srgbClr val="888AA7"/>
                </a:solidFill>
                <a:latin typeface="Rubik"/>
                <a:ea typeface="Rubik"/>
                <a:cs typeface="Rubik"/>
                <a:sym typeface="Rubik"/>
              </a:rPr>
              <a:t>כדי</a:t>
            </a:r>
            <a:r>
              <a:rPr b="0" i="0" lang="iw-IL" sz="1400">
                <a:solidFill>
                  <a:srgbClr val="888AA7"/>
                </a:solidFill>
                <a:latin typeface="Rubik"/>
                <a:ea typeface="Rubik"/>
                <a:cs typeface="Rubik"/>
                <a:sym typeface="Rubik"/>
              </a:rPr>
              <a:t> להבין את המוצג, הגרף מאבד מערכו, ובאותה מידה יכולנו להציג את הנתונים בטבלה.</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כפי שצוין קודם, בדשבורד יש להתמקד בסיפור אחד בלבד. </a:t>
            </a:r>
            <a:endParaRPr sz="1400"/>
          </a:p>
          <a:p>
            <a:pPr indent="0" lvl="0" marL="0" rtl="1" algn="r">
              <a:spcBef>
                <a:spcPts val="0"/>
              </a:spcBef>
              <a:spcAft>
                <a:spcPts val="0"/>
              </a:spcAft>
              <a:buNone/>
            </a:pPr>
            <a:r>
              <a:rPr lang="iw-IL" sz="1400"/>
              <a:t>בצד שמאל – דוגמה לדשבורד עמוס יתר על המידה.</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מ</a:t>
            </a:r>
            <a:r>
              <a:rPr lang="iw-IL" sz="1400"/>
              <a:t>כיוון שדשבורד הוא כלי ויזואלי במהותו, יש לעתים נטייה לצבוע אותו יתר על המידה. זה אמנם נראה יפה ומרשים, אך עשוי להכביד מאוד על קריאת המידע.</a:t>
            </a:r>
            <a:endParaRPr sz="1400"/>
          </a:p>
          <a:p>
            <a:pPr indent="0" lvl="0" marL="0" rtl="1" algn="r">
              <a:spcBef>
                <a:spcPts val="0"/>
              </a:spcBef>
              <a:spcAft>
                <a:spcPts val="0"/>
              </a:spcAft>
              <a:buNone/>
            </a:pPr>
            <a:r>
              <a:rPr lang="iw-IL" sz="1400"/>
              <a:t>עם זאת, יש לזכור שדשבורד מוצלח הוא כזה שמושך את העין. דשבורד שאינו אטרקטיבי מעביר מסר של "לא מספיק חשוב".</a:t>
            </a:r>
            <a:endParaRPr sz="1400"/>
          </a:p>
          <a:p>
            <a:pPr indent="0" lvl="0" marL="0" rtl="1" algn="r">
              <a:spcBef>
                <a:spcPts val="0"/>
              </a:spcBef>
              <a:spcAft>
                <a:spcPts val="0"/>
              </a:spcAft>
              <a:buNone/>
            </a:pPr>
            <a:r>
              <a:rPr lang="iw-IL" sz="1400"/>
              <a:t>האתגר הגדול הוא במינון הצבעים, כך שיהיה מושך ויבליט את הדברים החשובים, אך לא יהיה עמוס מדי בצבעים.</a:t>
            </a:r>
            <a:endParaRPr sz="1400"/>
          </a:p>
          <a:p>
            <a:pPr indent="0" lvl="0" marL="0" marR="0" rtl="1" algn="r">
              <a:lnSpc>
                <a:spcPct val="100000"/>
              </a:lnSpc>
              <a:spcBef>
                <a:spcPts val="0"/>
              </a:spcBef>
              <a:spcAft>
                <a:spcPts val="0"/>
              </a:spcAft>
              <a:buSzPts val="900"/>
              <a:buFont typeface="Calibri"/>
              <a:buNone/>
            </a:pPr>
            <a:r>
              <a:rPr lang="iw-IL" sz="1400"/>
              <a:t>בצד שמאל – דוגמאות לדשבורדים עמוסים בצבעים.</a:t>
            </a:r>
            <a:endParaRPr sz="1400"/>
          </a:p>
          <a:p>
            <a:pPr indent="0" lvl="0" marL="0" rtl="1" algn="r">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9" name="Shape 9"/>
        <p:cNvGrpSpPr/>
        <p:nvPr/>
      </p:nvGrpSpPr>
      <p:grpSpPr>
        <a:xfrm>
          <a:off x="0" y="0"/>
          <a:ext cx="0" cy="0"/>
          <a:chOff x="0" y="0"/>
          <a:chExt cx="0" cy="0"/>
        </a:xfrm>
      </p:grpSpPr>
      <p:pic>
        <p:nvPicPr>
          <p:cNvPr descr="Google Shape;7;p1" id="10" name="Google Shape;10;p21"/>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sp>
        <p:nvSpPr>
          <p:cNvPr id="11" name="Google Shape;11;p21"/>
          <p:cNvSpPr/>
          <p:nvPr/>
        </p:nvSpPr>
        <p:spPr>
          <a:xfrm>
            <a:off x="-1" y="5051375"/>
            <a:ext cx="9144002"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2" name="Google Shape;12;p21"/>
          <p:cNvSpPr/>
          <p:nvPr/>
        </p:nvSpPr>
        <p:spPr>
          <a:xfrm>
            <a:off x="-2700" y="2696"/>
            <a:ext cx="3561603" cy="199503"/>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135;p15" id="13" name="Google Shape;13;p21"/>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
        <p:nvSpPr>
          <p:cNvPr id="14" name="Google Shape;14;p21"/>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b="0" i="0" sz="900" u="none" cap="none" strike="noStrike"/>
          </a:p>
        </p:txBody>
      </p:sp>
      <p:sp>
        <p:nvSpPr>
          <p:cNvPr id="15" name="Google Shape;15;p21"/>
          <p:cNvSpPr txBox="1"/>
          <p:nvPr/>
        </p:nvSpPr>
        <p:spPr>
          <a:xfrm>
            <a:off x="7137317" y="56673"/>
            <a:ext cx="1879738" cy="39874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232752"/>
              </a:buClr>
              <a:buSzPts val="1300"/>
              <a:buFont typeface="Assistant ExtraBold"/>
              <a:buNone/>
            </a:pPr>
            <a:r>
              <a:rPr b="0" i="0" lang="iw-IL" sz="1300" u="none" cap="none" strike="noStrike">
                <a:solidFill>
                  <a:srgbClr val="232752"/>
                </a:solidFill>
                <a:latin typeface="Assistant ExtraBold"/>
                <a:ea typeface="Assistant ExtraBold"/>
                <a:cs typeface="Assistant ExtraBold"/>
                <a:sym typeface="Assistant ExtraBold"/>
              </a:rPr>
              <a:t>הכנת דשבורד</a:t>
            </a:r>
            <a:endParaRPr b="0" i="0" sz="1200" u="none" cap="none" strike="noStrike">
              <a:solidFill>
                <a:srgbClr val="232752"/>
              </a:solidFill>
              <a:latin typeface="Calibri"/>
              <a:ea typeface="Calibri"/>
              <a:cs typeface="Calibri"/>
              <a:sym typeface="Calibri"/>
            </a:endParaRPr>
          </a:p>
        </p:txBody>
      </p:sp>
      <p:cxnSp>
        <p:nvCxnSpPr>
          <p:cNvPr id="16" name="Google Shape;16;p21"/>
          <p:cNvCxnSpPr/>
          <p:nvPr/>
        </p:nvCxnSpPr>
        <p:spPr>
          <a:xfrm>
            <a:off x="8262356" y="445207"/>
            <a:ext cx="686269" cy="2"/>
          </a:xfrm>
          <a:prstGeom prst="straightConnector1">
            <a:avLst/>
          </a:prstGeom>
          <a:noFill/>
          <a:ln cap="flat" cmpd="sng" w="9525">
            <a:solidFill>
              <a:srgbClr val="918D8E"/>
            </a:solidFill>
            <a:prstDash val="dot"/>
            <a:round/>
            <a:headEnd len="sm" w="sm" type="none"/>
            <a:tailEnd len="sm" w="sm" type="none"/>
          </a:ln>
        </p:spPr>
      </p:cxn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7" name="Shape 17"/>
        <p:cNvGrpSpPr/>
        <p:nvPr/>
      </p:nvGrpSpPr>
      <p:grpSpPr>
        <a:xfrm>
          <a:off x="0" y="0"/>
          <a:ext cx="0" cy="0"/>
          <a:chOff x="0" y="0"/>
          <a:chExt cx="0" cy="0"/>
        </a:xfrm>
      </p:grpSpPr>
      <p:sp>
        <p:nvSpPr>
          <p:cNvPr id="18" name="Google Shape;18;p22"/>
          <p:cNvSpPr/>
          <p:nvPr/>
        </p:nvSpPr>
        <p:spPr>
          <a:xfrm>
            <a:off x="0" y="5051375"/>
            <a:ext cx="9144000"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9" name="Google Shape;19;p22"/>
          <p:cNvSpPr/>
          <p:nvPr/>
        </p:nvSpPr>
        <p:spPr>
          <a:xfrm>
            <a:off x="-2699" y="2696"/>
            <a:ext cx="3561602" cy="199504"/>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20" name="Google Shape;20;p22"/>
          <p:cNvSpPr txBox="1"/>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7;p1" id="21" name="Google Shape;21;p22"/>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pic>
        <p:nvPicPr>
          <p:cNvPr descr="Google Shape;135;p15" id="22" name="Google Shape;22;p22"/>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628650" y="273843"/>
            <a:ext cx="7886700" cy="994173"/>
          </a:xfrm>
          <a:prstGeom prst="rect">
            <a:avLst/>
          </a:prstGeom>
          <a:noFill/>
          <a:ln>
            <a:noFill/>
          </a:ln>
        </p:spPr>
        <p:txBody>
          <a:bodyPr anchorCtr="0" anchor="ctr" bIns="34275" lIns="34275" spcFirstLastPara="1" rIns="34275" wrap="square" tIns="34275">
            <a:normAutofit/>
          </a:bodyPr>
          <a:lstStyle>
            <a:lvl1pPr lvl="0" marR="0" rtl="0"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1pPr>
            <a:lvl2pPr lvl="1"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2pPr>
            <a:lvl3pPr lvl="2"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3pPr>
            <a:lvl4pPr lvl="3"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4pPr>
            <a:lvl5pPr lvl="4"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5pPr>
            <a:lvl6pPr lvl="5"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6pPr>
            <a:lvl7pPr lvl="6"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7pPr>
            <a:lvl8pPr lvl="7"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8pPr>
            <a:lvl9pPr lvl="8"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9pPr>
          </a:lstStyle>
          <a:p/>
        </p:txBody>
      </p:sp>
      <p:sp>
        <p:nvSpPr>
          <p:cNvPr id="7" name="Google Shape;7;p20"/>
          <p:cNvSpPr txBox="1"/>
          <p:nvPr>
            <p:ph idx="1" type="body"/>
          </p:nvPr>
        </p:nvSpPr>
        <p:spPr>
          <a:xfrm>
            <a:off x="628650" y="1369218"/>
            <a:ext cx="7886700" cy="3263505"/>
          </a:xfrm>
          <a:prstGeom prst="rect">
            <a:avLst/>
          </a:prstGeom>
          <a:noFill/>
          <a:ln>
            <a:noFill/>
          </a:ln>
        </p:spPr>
        <p:txBody>
          <a:bodyPr anchorCtr="0" anchor="t" bIns="34275" lIns="34275" spcFirstLastPara="1" rIns="34275" wrap="square" tIns="34275">
            <a:normAutofit/>
          </a:bodyPr>
          <a:lstStyle>
            <a:lvl1pPr indent="-355600" lvl="0" marL="4572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1pPr>
            <a:lvl2pPr indent="-355600" lvl="1" marL="9144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2pPr>
            <a:lvl3pPr indent="-355600" lvl="2" marL="13716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55600" lvl="3" marL="18288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6pPr>
            <a:lvl7pPr indent="-355600" lvl="6" marL="32004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7pPr>
            <a:lvl8pPr indent="-355600" lvl="7" marL="36576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8pPr>
            <a:lvl9pPr indent="-355600" lvl="8" marL="41148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9pPr>
          </a:lstStyle>
          <a:p/>
        </p:txBody>
      </p:sp>
      <p:sp>
        <p:nvSpPr>
          <p:cNvPr id="8" name="Google Shape;8;p20"/>
          <p:cNvSpPr txBox="1"/>
          <p:nvPr>
            <p:ph idx="12" type="sldNum"/>
          </p:nvPr>
        </p:nvSpPr>
        <p:spPr>
          <a:xfrm>
            <a:off x="628650" y="4812657"/>
            <a:ext cx="197143" cy="183055"/>
          </a:xfrm>
          <a:prstGeom prst="rect">
            <a:avLst/>
          </a:prstGeom>
          <a:noFill/>
          <a:ln>
            <a:noFill/>
          </a:ln>
        </p:spPr>
        <p:txBody>
          <a:bodyPr anchorCtr="0" anchor="ctr" bIns="34275" lIns="34275" spcFirstLastPara="1" rIns="34275" wrap="square" tIns="34275">
            <a:spAutoFit/>
          </a:bodyPr>
          <a:lstStyle>
            <a:lvl1pPr indent="0" lvl="0"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www.hadasshezaf.com/post/colorsindataviz_part1" TargetMode="External"/><Relationship Id="rId5" Type="http://schemas.openxmlformats.org/officeDocument/2006/relationships/hyperlink" Target="https://www.hadasshezaf.com/post/https-www-hadasshezaf-com-post-colorsindataviz_part2" TargetMode="External"/><Relationship Id="rId6"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hyperlink" Target="https://public.tableau.com/app/profile/efrat.garber.aran/viz/_16598754370150/sheet16?publish=y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youtube.com/watch?v=kbTfCEgd7gA"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youtube.com/watch?v=GZhDn3NsrXA"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1" Type="http://schemas.openxmlformats.org/officeDocument/2006/relationships/hyperlink" Target="https://www.youtube.com/watch?v=OE8nzy2zlHM" TargetMode="External"/><Relationship Id="rId10" Type="http://schemas.openxmlformats.org/officeDocument/2006/relationships/hyperlink" Target="https://www.youtube.com/watch?v=AropIWRqBOw" TargetMode="External"/><Relationship Id="rId13" Type="http://schemas.openxmlformats.org/officeDocument/2006/relationships/hyperlink" Target="https://www.youtube.com/watch?v=MbMyQDGJMCw" TargetMode="External"/><Relationship Id="rId12" Type="http://schemas.openxmlformats.org/officeDocument/2006/relationships/hyperlink" Target="https://www.youtube.com/watch?v=yEPEOQZ5p6E"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hyperlink" Target="https://www.youtube.com/watch?v=JcZdC1PLllA" TargetMode="External"/><Relationship Id="rId9" Type="http://schemas.openxmlformats.org/officeDocument/2006/relationships/hyperlink" Target="https://www.youtube.com/watch?v=Gsdcxo4umuQ" TargetMode="External"/><Relationship Id="rId14" Type="http://schemas.openxmlformats.org/officeDocument/2006/relationships/hyperlink" Target="https://www.youtube.com/watch?v=RDYpDHnXiCs" TargetMode="External"/><Relationship Id="rId5" Type="http://schemas.openxmlformats.org/officeDocument/2006/relationships/hyperlink" Target="https://www.youtube.com/watch?v=JvvdX84Trxo&amp;feature=youtu.be" TargetMode="External"/><Relationship Id="rId6" Type="http://schemas.openxmlformats.org/officeDocument/2006/relationships/hyperlink" Target="https://www.youtube.com/watch?v=rVZbyEOeKaw" TargetMode="External"/><Relationship Id="rId7" Type="http://schemas.openxmlformats.org/officeDocument/2006/relationships/hyperlink" Target="https://www.youtube.com/watch?v=o5J2httkLiQ" TargetMode="External"/><Relationship Id="rId8" Type="http://schemas.openxmlformats.org/officeDocument/2006/relationships/hyperlink" Target="https://www.youtube.com/watch?v=ZtAhIeoOcT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pic>
        <p:nvPicPr>
          <p:cNvPr descr="Google Shape;55;p13" id="27" name="Google Shape;27;p1"/>
          <p:cNvPicPr preferRelativeResize="0"/>
          <p:nvPr/>
        </p:nvPicPr>
        <p:blipFill rotWithShape="1">
          <a:blip r:embed="rId3">
            <a:alphaModFix/>
          </a:blip>
          <a:srcRect b="25722" l="4362" r="4571" t="19277"/>
          <a:stretch/>
        </p:blipFill>
        <p:spPr>
          <a:xfrm>
            <a:off x="6779769" y="477672"/>
            <a:ext cx="1666303" cy="1006356"/>
          </a:xfrm>
          <a:prstGeom prst="rect">
            <a:avLst/>
          </a:prstGeom>
          <a:noFill/>
          <a:ln>
            <a:noFill/>
          </a:ln>
        </p:spPr>
      </p:pic>
      <p:pic>
        <p:nvPicPr>
          <p:cNvPr descr="Google Shape;60;p13" id="28" name="Google Shape;28;p1"/>
          <p:cNvPicPr preferRelativeResize="0"/>
          <p:nvPr/>
        </p:nvPicPr>
        <p:blipFill rotWithShape="1">
          <a:blip r:embed="rId4">
            <a:alphaModFix/>
          </a:blip>
          <a:srcRect b="0" l="0" r="0" t="0"/>
          <a:stretch/>
        </p:blipFill>
        <p:spPr>
          <a:xfrm rot="3173668">
            <a:off x="5649963" y="1530371"/>
            <a:ext cx="302879" cy="668401"/>
          </a:xfrm>
          <a:prstGeom prst="rect">
            <a:avLst/>
          </a:prstGeom>
          <a:noFill/>
          <a:ln>
            <a:noFill/>
          </a:ln>
        </p:spPr>
      </p:pic>
      <p:sp>
        <p:nvSpPr>
          <p:cNvPr id="29" name="Google Shape;29;p1"/>
          <p:cNvSpPr txBox="1"/>
          <p:nvPr/>
        </p:nvSpPr>
        <p:spPr>
          <a:xfrm>
            <a:off x="5354796" y="2036447"/>
            <a:ext cx="3091276" cy="1564889"/>
          </a:xfrm>
          <a:prstGeom prst="rect">
            <a:avLst/>
          </a:prstGeom>
          <a:noFill/>
          <a:ln>
            <a:noFill/>
          </a:ln>
        </p:spPr>
        <p:txBody>
          <a:bodyPr anchorCtr="0" anchor="t" bIns="68550" lIns="68550" spcFirstLastPara="1" rIns="68550" wrap="square" tIns="68550">
            <a:spAutoFit/>
          </a:bodyPr>
          <a:lstStyle/>
          <a:p>
            <a:pPr indent="0" lvl="0" marL="0" marR="0" rtl="1" algn="r">
              <a:lnSpc>
                <a:spcPct val="102777"/>
              </a:lnSpc>
              <a:spcBef>
                <a:spcPts val="0"/>
              </a:spcBef>
              <a:spcAft>
                <a:spcPts val="0"/>
              </a:spcAft>
              <a:buClr>
                <a:srgbClr val="232752"/>
              </a:buClr>
              <a:buSzPts val="3600"/>
              <a:buFont typeface="Assistant ExtraBold"/>
              <a:buNone/>
            </a:pPr>
            <a:r>
              <a:rPr b="0" i="0" lang="iw-IL" sz="3600" u="none" cap="none" strike="noStrike">
                <a:solidFill>
                  <a:srgbClr val="232752"/>
                </a:solidFill>
                <a:latin typeface="Assistant ExtraBold"/>
                <a:ea typeface="Assistant ExtraBold"/>
                <a:cs typeface="Assistant ExtraBold"/>
                <a:sym typeface="Assistant ExtraBold"/>
              </a:rPr>
              <a:t>אקסל לניתוח נתונים</a:t>
            </a:r>
            <a:br>
              <a:rPr b="0" i="0" lang="iw-IL" sz="3600" u="none" cap="none" strike="noStrike">
                <a:solidFill>
                  <a:srgbClr val="232752"/>
                </a:solidFill>
                <a:latin typeface="Assistant ExtraBold"/>
                <a:ea typeface="Assistant ExtraBold"/>
                <a:cs typeface="Assistant ExtraBold"/>
                <a:sym typeface="Assistant ExtraBold"/>
              </a:rPr>
            </a:br>
            <a:r>
              <a:rPr b="0" i="0" lang="iw-IL" sz="3600" u="none" cap="none" strike="noStrike">
                <a:solidFill>
                  <a:srgbClr val="00ACE6"/>
                </a:solidFill>
                <a:latin typeface="Assistant ExtraBold"/>
                <a:ea typeface="Assistant ExtraBold"/>
                <a:cs typeface="Assistant ExtraBold"/>
                <a:sym typeface="Assistant ExtraBold"/>
              </a:rPr>
              <a:t>הכנת דשבורד</a:t>
            </a:r>
            <a:endParaRPr b="0" i="0" sz="1200" u="none" cap="none" strike="noStrike">
              <a:solidFill>
                <a:srgbClr val="00ACE6"/>
              </a:solidFill>
              <a:latin typeface="Calibri"/>
              <a:ea typeface="Calibri"/>
              <a:cs typeface="Calibri"/>
              <a:sym typeface="Calibri"/>
            </a:endParaRPr>
          </a:p>
        </p:txBody>
      </p:sp>
      <p:sp>
        <p:nvSpPr>
          <p:cNvPr id="30" name="Google Shape;30;p1"/>
          <p:cNvSpPr/>
          <p:nvPr/>
        </p:nvSpPr>
        <p:spPr>
          <a:xfrm>
            <a:off x="34755" y="4400441"/>
            <a:ext cx="8937972" cy="621935"/>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pic>
        <p:nvPicPr>
          <p:cNvPr descr="Google Shape;62;p13" id="31" name="Google Shape;31;p1"/>
          <p:cNvPicPr preferRelativeResize="0"/>
          <p:nvPr/>
        </p:nvPicPr>
        <p:blipFill rotWithShape="1">
          <a:blip r:embed="rId5">
            <a:alphaModFix/>
          </a:blip>
          <a:srcRect b="0" l="0" r="0" t="0"/>
          <a:stretch/>
        </p:blipFill>
        <p:spPr>
          <a:xfrm rot="-2133876">
            <a:off x="7680410" y="3831199"/>
            <a:ext cx="837786" cy="500777"/>
          </a:xfrm>
          <a:prstGeom prst="rect">
            <a:avLst/>
          </a:prstGeom>
          <a:noFill/>
          <a:ln>
            <a:noFill/>
          </a:ln>
        </p:spPr>
      </p:pic>
      <p:pic>
        <p:nvPicPr>
          <p:cNvPr descr="Picture 2" id="32" name="Google Shape;32;p1"/>
          <p:cNvPicPr preferRelativeResize="0"/>
          <p:nvPr/>
        </p:nvPicPr>
        <p:blipFill rotWithShape="1">
          <a:blip r:embed="rId6">
            <a:alphaModFix/>
          </a:blip>
          <a:srcRect b="0" l="0" r="0" t="0"/>
          <a:stretch/>
        </p:blipFill>
        <p:spPr>
          <a:xfrm>
            <a:off x="514150" y="618311"/>
            <a:ext cx="4929357" cy="3775334"/>
          </a:xfrm>
          <a:prstGeom prst="rect">
            <a:avLst/>
          </a:prstGeom>
          <a:noFill/>
          <a:ln>
            <a:noFill/>
          </a:ln>
        </p:spPr>
      </p:pic>
      <p:sp>
        <p:nvSpPr>
          <p:cNvPr id="33" name="Google Shape;33;p1"/>
          <p:cNvSpPr/>
          <p:nvPr/>
        </p:nvSpPr>
        <p:spPr>
          <a:xfrm>
            <a:off x="7450453" y="33410"/>
            <a:ext cx="1585291" cy="515714"/>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44" name="Google Shape;144;p10"/>
          <p:cNvSpPr txBox="1"/>
          <p:nvPr/>
        </p:nvSpPr>
        <p:spPr>
          <a:xfrm>
            <a:off x="1423035" y="512028"/>
            <a:ext cx="7290925"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דגשים להכנת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45" name="Google Shape;145;p10"/>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sp>
        <p:nvSpPr>
          <p:cNvPr id="146" name="Google Shape;146;p10"/>
          <p:cNvSpPr txBox="1"/>
          <p:nvPr/>
        </p:nvSpPr>
        <p:spPr>
          <a:xfrm>
            <a:off x="4629150" y="1885951"/>
            <a:ext cx="4084810" cy="1155226"/>
          </a:xfrm>
          <a:prstGeom prst="rect">
            <a:avLst/>
          </a:prstGeom>
          <a:noFill/>
          <a:ln>
            <a:noFill/>
          </a:ln>
        </p:spPr>
        <p:txBody>
          <a:bodyPr anchorCtr="0" anchor="t" bIns="68550" lIns="68550" spcFirstLastPara="1" rIns="68550" wrap="square" tIns="68550">
            <a:spAutoFit/>
          </a:bodyPr>
          <a:lstStyle/>
          <a:p>
            <a:pPr indent="-342900" lvl="0" marL="342900" marR="0" rtl="1" algn="r">
              <a:lnSpc>
                <a:spcPct val="120000"/>
              </a:lnSpc>
              <a:spcBef>
                <a:spcPts val="0"/>
              </a:spcBef>
              <a:spcAft>
                <a:spcPts val="0"/>
              </a:spcAft>
              <a:buClr>
                <a:srgbClr val="232752"/>
              </a:buClr>
              <a:buSzPts val="1400"/>
              <a:buFont typeface="Assistant"/>
              <a:buAutoNum type="arabicPeriod"/>
            </a:pPr>
            <a:r>
              <a:rPr b="0" i="0" lang="iw-IL" sz="1400" u="sng" cap="none" strike="noStrike">
                <a:solidFill>
                  <a:srgbClr val="232752"/>
                </a:solidFill>
                <a:latin typeface="Assistant"/>
                <a:ea typeface="Assistant"/>
                <a:cs typeface="Assistant"/>
                <a:sym typeface="Assistant"/>
                <a:hlinkClick r:id="rId4">
                  <a:extLst>
                    <a:ext uri="{A12FA001-AC4F-418D-AE19-62706E023703}">
                      <ahyp:hlinkClr val="tx"/>
                    </a:ext>
                  </a:extLst>
                </a:hlinkClick>
              </a:rPr>
              <a:t>https://www.hadasshezaf.com/post/colorsindataviz_part1</a:t>
            </a:r>
            <a:r>
              <a:rPr b="0" i="0" lang="iw-IL" sz="14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400"/>
              <a:buFont typeface="Assistant"/>
              <a:buAutoNum type="arabicPeriod"/>
            </a:pPr>
            <a:r>
              <a:rPr b="0" i="0" lang="iw-IL" sz="1400" u="sng" cap="none" strike="noStrike">
                <a:solidFill>
                  <a:srgbClr val="232752"/>
                </a:solidFill>
                <a:latin typeface="Assistant"/>
                <a:ea typeface="Assistant"/>
                <a:cs typeface="Assistant"/>
                <a:sym typeface="Assistant"/>
                <a:hlinkClick r:id="rId5">
                  <a:extLst>
                    <a:ext uri="{A12FA001-AC4F-418D-AE19-62706E023703}">
                      <ahyp:hlinkClr val="tx"/>
                    </a:ext>
                  </a:extLst>
                </a:hlinkClick>
              </a:rPr>
              <a:t>https://www.hadasshezaf.com/post/https-www-hadasshezaf-com-post-colorsindataviz_part2</a:t>
            </a:r>
            <a:r>
              <a:rPr b="0" i="0" lang="iw-IL" sz="1400" u="none" cap="none" strike="noStrike">
                <a:solidFill>
                  <a:srgbClr val="232752"/>
                </a:solidFill>
                <a:latin typeface="Assistant"/>
                <a:ea typeface="Assistant"/>
                <a:cs typeface="Assistant"/>
                <a:sym typeface="Assistant"/>
              </a:rPr>
              <a:t>  </a:t>
            </a:r>
            <a:endParaRPr/>
          </a:p>
        </p:txBody>
      </p:sp>
      <p:sp>
        <p:nvSpPr>
          <p:cNvPr id="147" name="Google Shape;147;p10"/>
          <p:cNvSpPr txBox="1"/>
          <p:nvPr/>
        </p:nvSpPr>
        <p:spPr>
          <a:xfrm>
            <a:off x="4109085" y="1110728"/>
            <a:ext cx="4604875" cy="638162"/>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400"/>
              <a:buFont typeface="Assistant"/>
              <a:buNone/>
            </a:pPr>
            <a:r>
              <a:rPr b="1" i="0" lang="iw-IL" sz="1400" u="none" cap="none" strike="noStrike">
                <a:solidFill>
                  <a:srgbClr val="232752"/>
                </a:solidFill>
                <a:latin typeface="Assistant"/>
                <a:ea typeface="Assistant"/>
                <a:cs typeface="Assistant"/>
                <a:sym typeface="Assistant"/>
              </a:rPr>
              <a:t>לקריאה נוספת על שימוש מוצלח בצבעים בדשבורד, ראו את המאמרים להלן מאת הדס שיזף, מרצה על ויזואליזציה של נתונים:</a:t>
            </a:r>
            <a:endParaRPr b="1" i="0" sz="1400" u="none" cap="none" strike="noStrike">
              <a:solidFill>
                <a:srgbClr val="232752"/>
              </a:solidFill>
              <a:latin typeface="Assistant"/>
              <a:ea typeface="Assistant"/>
              <a:cs typeface="Assistant"/>
              <a:sym typeface="Assistant"/>
            </a:endParaRPr>
          </a:p>
        </p:txBody>
      </p:sp>
      <p:pic>
        <p:nvPicPr>
          <p:cNvPr id="148" name="Google Shape;148;p10"/>
          <p:cNvPicPr preferRelativeResize="0"/>
          <p:nvPr/>
        </p:nvPicPr>
        <p:blipFill rotWithShape="1">
          <a:blip r:embed="rId6">
            <a:alphaModFix/>
          </a:blip>
          <a:srcRect b="0" l="0" r="0" t="0"/>
          <a:stretch/>
        </p:blipFill>
        <p:spPr>
          <a:xfrm>
            <a:off x="391720" y="1110728"/>
            <a:ext cx="3407100" cy="257175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54" name="Google Shape;154;p11"/>
          <p:cNvSpPr txBox="1"/>
          <p:nvPr/>
        </p:nvSpPr>
        <p:spPr>
          <a:xfrm>
            <a:off x="1423035" y="512028"/>
            <a:ext cx="7290925"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דוגמה לדשבורד מוצלח</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55" name="Google Shape;155;p11"/>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pic>
        <p:nvPicPr>
          <p:cNvPr id="156" name="Google Shape;156;p11"/>
          <p:cNvPicPr preferRelativeResize="0"/>
          <p:nvPr/>
        </p:nvPicPr>
        <p:blipFill rotWithShape="1">
          <a:blip r:embed="rId4">
            <a:alphaModFix/>
          </a:blip>
          <a:srcRect b="0" l="0" r="0" t="0"/>
          <a:stretch/>
        </p:blipFill>
        <p:spPr>
          <a:xfrm>
            <a:off x="1110615" y="1100881"/>
            <a:ext cx="6922770" cy="367665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57" name="Google Shape;157;p11"/>
          <p:cNvSpPr/>
          <p:nvPr/>
        </p:nvSpPr>
        <p:spPr>
          <a:xfrm>
            <a:off x="5206365" y="3406140"/>
            <a:ext cx="674369" cy="682199"/>
          </a:xfrm>
          <a:prstGeom prst="ellipse">
            <a:avLst/>
          </a:prstGeom>
          <a:noFill/>
          <a:ln cap="flat" cmpd="sng" w="38100">
            <a:solidFill>
              <a:srgbClr val="7030A0"/>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58" name="Google Shape;158;p11"/>
          <p:cNvSpPr/>
          <p:nvPr/>
        </p:nvSpPr>
        <p:spPr>
          <a:xfrm>
            <a:off x="6827520" y="3406140"/>
            <a:ext cx="674369" cy="682199"/>
          </a:xfrm>
          <a:prstGeom prst="ellipse">
            <a:avLst/>
          </a:prstGeom>
          <a:noFill/>
          <a:ln cap="flat" cmpd="sng" w="38100">
            <a:solidFill>
              <a:srgbClr val="7030A0"/>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59" name="Google Shape;159;p11"/>
          <p:cNvSpPr/>
          <p:nvPr/>
        </p:nvSpPr>
        <p:spPr>
          <a:xfrm>
            <a:off x="3265170" y="1746885"/>
            <a:ext cx="674369" cy="682199"/>
          </a:xfrm>
          <a:prstGeom prst="ellipse">
            <a:avLst/>
          </a:prstGeom>
          <a:noFill/>
          <a:ln cap="flat" cmpd="sng" w="38100">
            <a:solidFill>
              <a:srgbClr val="7030A0"/>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60" name="Google Shape;160;p11"/>
          <p:cNvSpPr/>
          <p:nvPr/>
        </p:nvSpPr>
        <p:spPr>
          <a:xfrm>
            <a:off x="1664970" y="1746885"/>
            <a:ext cx="674369" cy="682199"/>
          </a:xfrm>
          <a:prstGeom prst="ellipse">
            <a:avLst/>
          </a:prstGeom>
          <a:noFill/>
          <a:ln cap="flat" cmpd="sng" w="38100">
            <a:solidFill>
              <a:srgbClr val="7030A0"/>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61" name="Google Shape;161;p11"/>
          <p:cNvSpPr/>
          <p:nvPr/>
        </p:nvSpPr>
        <p:spPr>
          <a:xfrm>
            <a:off x="6023610" y="1746885"/>
            <a:ext cx="340992" cy="682199"/>
          </a:xfrm>
          <a:prstGeom prst="ellipse">
            <a:avLst/>
          </a:prstGeom>
          <a:noFill/>
          <a:ln cap="flat" cmpd="sng" w="38100">
            <a:solidFill>
              <a:srgbClr val="7030A0"/>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62" name="Google Shape;162;p11"/>
          <p:cNvSpPr/>
          <p:nvPr/>
        </p:nvSpPr>
        <p:spPr>
          <a:xfrm>
            <a:off x="7541895" y="1746885"/>
            <a:ext cx="340992" cy="682199"/>
          </a:xfrm>
          <a:prstGeom prst="ellipse">
            <a:avLst/>
          </a:prstGeom>
          <a:noFill/>
          <a:ln cap="flat" cmpd="sng" w="38100">
            <a:solidFill>
              <a:srgbClr val="7030A0"/>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63" name="Google Shape;163;p11"/>
          <p:cNvSpPr/>
          <p:nvPr/>
        </p:nvSpPr>
        <p:spPr>
          <a:xfrm>
            <a:off x="2339339" y="2863215"/>
            <a:ext cx="1600200" cy="211873"/>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64" name="Google Shape;164;p11"/>
          <p:cNvSpPr/>
          <p:nvPr/>
        </p:nvSpPr>
        <p:spPr>
          <a:xfrm>
            <a:off x="4850940" y="2861728"/>
            <a:ext cx="1380311" cy="210920"/>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65" name="Google Shape;165;p11"/>
          <p:cNvSpPr/>
          <p:nvPr/>
        </p:nvSpPr>
        <p:spPr>
          <a:xfrm>
            <a:off x="6556057" y="2860775"/>
            <a:ext cx="1304922" cy="211873"/>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71" name="Google Shape;171;p12"/>
          <p:cNvSpPr txBox="1"/>
          <p:nvPr/>
        </p:nvSpPr>
        <p:spPr>
          <a:xfrm>
            <a:off x="1423035" y="512028"/>
            <a:ext cx="7290925"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תוכנות ליצירת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72" name="Google Shape;172;p12"/>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pic>
        <p:nvPicPr>
          <p:cNvPr id="173" name="Google Shape;173;p12"/>
          <p:cNvPicPr preferRelativeResize="0"/>
          <p:nvPr/>
        </p:nvPicPr>
        <p:blipFill rotWithShape="1">
          <a:blip r:embed="rId4">
            <a:alphaModFix/>
          </a:blip>
          <a:srcRect b="0" l="0" r="0" t="0"/>
          <a:stretch/>
        </p:blipFill>
        <p:spPr>
          <a:xfrm>
            <a:off x="633382" y="613944"/>
            <a:ext cx="2057706" cy="1438082"/>
          </a:xfrm>
          <a:prstGeom prst="rect">
            <a:avLst/>
          </a:prstGeom>
          <a:noFill/>
          <a:ln>
            <a:noFill/>
          </a:ln>
          <a:effectLst>
            <a:reflection blurRad="0" dir="5400000" dist="5000" endA="0" endPos="25000" kx="0" rotWithShape="0" algn="bl" stA="25000" stPos="0" sy="-100000" ky="0"/>
          </a:effectLst>
        </p:spPr>
      </p:pic>
      <p:pic>
        <p:nvPicPr>
          <p:cNvPr id="174" name="Google Shape;174;p12"/>
          <p:cNvPicPr preferRelativeResize="0"/>
          <p:nvPr/>
        </p:nvPicPr>
        <p:blipFill rotWithShape="1">
          <a:blip r:embed="rId5">
            <a:alphaModFix/>
          </a:blip>
          <a:srcRect b="0" l="3660" r="0" t="0"/>
          <a:stretch/>
        </p:blipFill>
        <p:spPr>
          <a:xfrm>
            <a:off x="734299" y="2758697"/>
            <a:ext cx="1589995" cy="1580672"/>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pic>
        <p:nvPicPr>
          <p:cNvPr id="175" name="Google Shape;175;p12"/>
          <p:cNvPicPr preferRelativeResize="0"/>
          <p:nvPr/>
        </p:nvPicPr>
        <p:blipFill rotWithShape="1">
          <a:blip r:embed="rId6">
            <a:alphaModFix/>
          </a:blip>
          <a:srcRect b="0" l="0" r="0" t="0"/>
          <a:stretch/>
        </p:blipFill>
        <p:spPr>
          <a:xfrm>
            <a:off x="2980840" y="1106729"/>
            <a:ext cx="2018871" cy="1465021"/>
          </a:xfrm>
          <a:prstGeom prst="roundRect">
            <a:avLst>
              <a:gd fmla="val 15962" name="adj"/>
            </a:avLst>
          </a:prstGeom>
          <a:noFill/>
          <a:ln>
            <a:noFill/>
          </a:ln>
          <a:effectLst>
            <a:outerShdw blurRad="76200" rotWithShape="0" algn="tl" dir="7800000" dist="38100">
              <a:srgbClr val="000000">
                <a:alpha val="40000"/>
              </a:srgbClr>
            </a:outerShdw>
          </a:effectLst>
        </p:spPr>
      </p:pic>
      <p:pic>
        <p:nvPicPr>
          <p:cNvPr id="176" name="Google Shape;176;p12"/>
          <p:cNvPicPr preferRelativeResize="0"/>
          <p:nvPr/>
        </p:nvPicPr>
        <p:blipFill rotWithShape="1">
          <a:blip r:embed="rId7">
            <a:alphaModFix/>
          </a:blip>
          <a:srcRect b="0" l="0" r="0" t="0"/>
          <a:stretch/>
        </p:blipFill>
        <p:spPr>
          <a:xfrm>
            <a:off x="2604657" y="2964534"/>
            <a:ext cx="2618272" cy="921738"/>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177" name="Google Shape;177;p12"/>
          <p:cNvSpPr txBox="1"/>
          <p:nvPr/>
        </p:nvSpPr>
        <p:spPr>
          <a:xfrm>
            <a:off x="6178658" y="1332985"/>
            <a:ext cx="2535302" cy="1082578"/>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300"/>
              <a:buFont typeface="Assistant"/>
              <a:buNone/>
            </a:pPr>
            <a:r>
              <a:rPr b="0" i="0" lang="iw-IL" sz="1300" u="none" cap="none" strike="noStrike">
                <a:solidFill>
                  <a:srgbClr val="232752"/>
                </a:solidFill>
                <a:latin typeface="Assistant"/>
                <a:ea typeface="Assistant"/>
                <a:cs typeface="Assistant"/>
                <a:sym typeface="Assistant"/>
              </a:rPr>
              <a:t>קיימות מספר תוכנות המיועדות לעבודה עם נתונים לצורך יצירת דשבורד. בהמשך לימודיכם במגמת מידע ונתונים תכירו ותשתמשו בחלק מתוכנות אלו.</a:t>
            </a:r>
            <a:endParaRPr/>
          </a:p>
        </p:txBody>
      </p:sp>
      <p:sp>
        <p:nvSpPr>
          <p:cNvPr id="178" name="Google Shape;178;p12"/>
          <p:cNvSpPr txBox="1"/>
          <p:nvPr/>
        </p:nvSpPr>
        <p:spPr>
          <a:xfrm>
            <a:off x="5796520" y="2574373"/>
            <a:ext cx="2917500" cy="12990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300"/>
              <a:buFont typeface="Assistant"/>
              <a:buNone/>
            </a:pPr>
            <a:r>
              <a:rPr b="0" i="0" lang="iw-IL" sz="1300" u="none" cap="none" strike="noStrike">
                <a:solidFill>
                  <a:srgbClr val="232752"/>
                </a:solidFill>
                <a:latin typeface="Assistant"/>
                <a:ea typeface="Assistant"/>
                <a:cs typeface="Assistant"/>
                <a:sym typeface="Assistant"/>
              </a:rPr>
              <a:t>בלינק שלהלן תוכלו לראות דשבורד דינמי שהוכן בתוכנת "טאבלו" (Tableau):</a:t>
            </a:r>
            <a:endParaRPr/>
          </a:p>
          <a:p>
            <a:pPr indent="0" lvl="0" marL="0" marR="0" rtl="1" algn="r">
              <a:lnSpc>
                <a:spcPct val="120000"/>
              </a:lnSpc>
              <a:spcBef>
                <a:spcPts val="0"/>
              </a:spcBef>
              <a:spcAft>
                <a:spcPts val="0"/>
              </a:spcAft>
              <a:buClr>
                <a:srgbClr val="232752"/>
              </a:buClr>
              <a:buSzPts val="1300"/>
              <a:buFont typeface="Assistant"/>
              <a:buNone/>
            </a:pPr>
            <a:r>
              <a:rPr b="0" i="0" lang="iw-IL" sz="1300" u="sng" cap="none" strike="noStrike">
                <a:solidFill>
                  <a:srgbClr val="232752"/>
                </a:solidFill>
                <a:latin typeface="Assistant"/>
                <a:ea typeface="Assistant"/>
                <a:cs typeface="Assistant"/>
                <a:sym typeface="Assistant"/>
                <a:hlinkClick r:id="rId8">
                  <a:extLst>
                    <a:ext uri="{A12FA001-AC4F-418D-AE19-62706E023703}">
                      <ahyp:hlinkClr val="tx"/>
                    </a:ext>
                  </a:extLst>
                </a:hlinkClick>
              </a:rPr>
              <a:t>https://public.tableau.com/app/profile/efrat.garber.aran/viz/_16598754370150/sheet16?publish=yes</a:t>
            </a:r>
            <a:r>
              <a:rPr b="0" i="0" lang="iw-IL" sz="1300" u="none" cap="none" strike="noStrike">
                <a:solidFill>
                  <a:srgbClr val="232752"/>
                </a:solidFill>
                <a:latin typeface="Assistant"/>
                <a:ea typeface="Assistant"/>
                <a:cs typeface="Assistant"/>
                <a:sym typeface="Assistant"/>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3"/>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84" name="Google Shape;184;p13"/>
          <p:cNvSpPr txBox="1"/>
          <p:nvPr/>
        </p:nvSpPr>
        <p:spPr>
          <a:xfrm>
            <a:off x="4872250" y="512064"/>
            <a:ext cx="3843221"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תרגיל כיתה</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85" name="Google Shape;185;p13"/>
          <p:cNvSpPr txBox="1"/>
          <p:nvPr/>
        </p:nvSpPr>
        <p:spPr>
          <a:xfrm>
            <a:off x="2600325" y="1089447"/>
            <a:ext cx="6115200" cy="2601300"/>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1600"/>
              <a:buFont typeface="Assistant SemiBold"/>
              <a:buNone/>
            </a:pPr>
            <a:r>
              <a:rPr b="0" i="0" lang="iw-IL" sz="1600" u="none" cap="none" strike="noStrike">
                <a:solidFill>
                  <a:srgbClr val="232752"/>
                </a:solidFill>
                <a:latin typeface="Assistant SemiBold"/>
                <a:ea typeface="Assistant SemiBold"/>
                <a:cs typeface="Assistant SemiBold"/>
                <a:sym typeface="Assistant SemiBold"/>
              </a:rPr>
              <a:t>חשבו ומצאו דשבורדים מחיי היו</a:t>
            </a:r>
            <a:r>
              <a:rPr lang="iw-IL" sz="1600">
                <a:solidFill>
                  <a:srgbClr val="232752"/>
                </a:solidFill>
                <a:latin typeface="Assistant SemiBold"/>
                <a:ea typeface="Assistant SemiBold"/>
                <a:cs typeface="Assistant SemiBold"/>
                <a:sym typeface="Assistant SemiBold"/>
              </a:rPr>
              <a:t>מ</a:t>
            </a:r>
            <a:r>
              <a:rPr b="0" i="0" lang="iw-IL" sz="1600" u="none" cap="none" strike="noStrike">
                <a:solidFill>
                  <a:srgbClr val="232752"/>
                </a:solidFill>
                <a:latin typeface="Assistant SemiBold"/>
                <a:ea typeface="Assistant SemiBold"/>
                <a:cs typeface="Assistant SemiBold"/>
                <a:sym typeface="Assistant SemiBold"/>
              </a:rPr>
              <a:t>יום. </a:t>
            </a:r>
            <a:endParaRPr/>
          </a:p>
          <a:p>
            <a:pPr indent="0" lvl="0" marL="0" marR="0" rtl="1" algn="r">
              <a:lnSpc>
                <a:spcPct val="150000"/>
              </a:lnSpc>
              <a:spcBef>
                <a:spcPts val="0"/>
              </a:spcBef>
              <a:spcAft>
                <a:spcPts val="0"/>
              </a:spcAft>
              <a:buClr>
                <a:srgbClr val="232752"/>
              </a:buClr>
              <a:buSzPts val="1600"/>
              <a:buFont typeface="Assistant SemiBold"/>
              <a:buNone/>
            </a:pPr>
            <a:r>
              <a:t/>
            </a:r>
            <a:endParaRPr b="0" i="0" sz="1600" u="none" cap="none" strike="noStrike">
              <a:solidFill>
                <a:srgbClr val="232752"/>
              </a:solidFill>
              <a:latin typeface="Assistant SemiBold"/>
              <a:ea typeface="Assistant SemiBold"/>
              <a:cs typeface="Assistant SemiBold"/>
              <a:sym typeface="Assistant SemiBold"/>
            </a:endParaRPr>
          </a:p>
          <a:p>
            <a:pPr indent="0" lvl="0" marL="0" marR="0" rtl="1" algn="r">
              <a:lnSpc>
                <a:spcPct val="150000"/>
              </a:lnSpc>
              <a:spcBef>
                <a:spcPts val="0"/>
              </a:spcBef>
              <a:spcAft>
                <a:spcPts val="0"/>
              </a:spcAft>
              <a:buClr>
                <a:srgbClr val="232752"/>
              </a:buClr>
              <a:buSzPts val="1600"/>
              <a:buFont typeface="Assistant SemiBold"/>
              <a:buNone/>
            </a:pPr>
            <a:r>
              <a:rPr b="0" i="0" lang="iw-IL" sz="1600" u="none" cap="none" strike="noStrike">
                <a:solidFill>
                  <a:srgbClr val="232752"/>
                </a:solidFill>
                <a:latin typeface="Assistant SemiBold"/>
                <a:ea typeface="Assistant SemiBold"/>
                <a:cs typeface="Assistant SemiBold"/>
                <a:sym typeface="Assistant SemiBold"/>
              </a:rPr>
              <a:t>נסו לנתח אותם יחד באמצעות השאלות הבאות:</a:t>
            </a:r>
            <a:endParaRPr/>
          </a:p>
          <a:p>
            <a:pPr indent="-342900" lvl="0" marL="342900" marR="0" rtl="1" algn="r">
              <a:lnSpc>
                <a:spcPct val="150000"/>
              </a:lnSpc>
              <a:spcBef>
                <a:spcPts val="0"/>
              </a:spcBef>
              <a:spcAft>
                <a:spcPts val="0"/>
              </a:spcAft>
              <a:buClr>
                <a:srgbClr val="232752"/>
              </a:buClr>
              <a:buSzPts val="1600"/>
              <a:buFont typeface="Arial"/>
              <a:buChar char="•"/>
            </a:pPr>
            <a:r>
              <a:rPr b="0" i="0" lang="iw-IL" sz="1600" u="none" cap="none" strike="noStrike">
                <a:solidFill>
                  <a:srgbClr val="232752"/>
                </a:solidFill>
                <a:latin typeface="Assistant SemiBold"/>
                <a:ea typeface="Assistant SemiBold"/>
                <a:cs typeface="Assistant SemiBold"/>
                <a:sym typeface="Assistant SemiBold"/>
              </a:rPr>
              <a:t>מהי מטרת הדשבורד? מהו המסר העיקרי </a:t>
            </a:r>
            <a:r>
              <a:rPr lang="iw-IL" sz="1600">
                <a:solidFill>
                  <a:srgbClr val="232752"/>
                </a:solidFill>
                <a:latin typeface="Assistant SemiBold"/>
                <a:ea typeface="Assistant SemiBold"/>
                <a:cs typeface="Assistant SemiBold"/>
                <a:sym typeface="Assistant SemiBold"/>
              </a:rPr>
              <a:t>ש</a:t>
            </a:r>
            <a:r>
              <a:rPr b="0" i="0" lang="iw-IL" sz="1600" u="none" cap="none" strike="noStrike">
                <a:solidFill>
                  <a:srgbClr val="232752"/>
                </a:solidFill>
                <a:latin typeface="Assistant SemiBold"/>
                <a:ea typeface="Assistant SemiBold"/>
                <a:cs typeface="Assistant SemiBold"/>
                <a:sym typeface="Assistant SemiBold"/>
              </a:rPr>
              <a:t>הוא מנסה להעביר?</a:t>
            </a:r>
            <a:endParaRPr/>
          </a:p>
          <a:p>
            <a:pPr indent="-342900" lvl="0" marL="342900" marR="0" rtl="1" algn="r">
              <a:lnSpc>
                <a:spcPct val="150000"/>
              </a:lnSpc>
              <a:spcBef>
                <a:spcPts val="0"/>
              </a:spcBef>
              <a:spcAft>
                <a:spcPts val="0"/>
              </a:spcAft>
              <a:buClr>
                <a:srgbClr val="232752"/>
              </a:buClr>
              <a:buSzPts val="1600"/>
              <a:buFont typeface="Arial"/>
              <a:buChar char="•"/>
            </a:pPr>
            <a:r>
              <a:rPr b="0" i="0" lang="iw-IL" sz="1600" u="none" cap="none" strike="noStrike">
                <a:solidFill>
                  <a:srgbClr val="232752"/>
                </a:solidFill>
                <a:latin typeface="Assistant SemiBold"/>
                <a:ea typeface="Assistant SemiBold"/>
                <a:cs typeface="Assistant SemiBold"/>
                <a:sym typeface="Assistant SemiBold"/>
              </a:rPr>
              <a:t>האם הדשבורד מצליח להעביר את המסר באופן חד וברור?</a:t>
            </a:r>
            <a:endParaRPr/>
          </a:p>
          <a:p>
            <a:pPr indent="-342900" lvl="0" marL="342900" marR="0" rtl="1" algn="r">
              <a:lnSpc>
                <a:spcPct val="150000"/>
              </a:lnSpc>
              <a:spcBef>
                <a:spcPts val="0"/>
              </a:spcBef>
              <a:spcAft>
                <a:spcPts val="0"/>
              </a:spcAft>
              <a:buClr>
                <a:srgbClr val="232752"/>
              </a:buClr>
              <a:buSzPts val="1600"/>
              <a:buFont typeface="Arial"/>
              <a:buChar char="•"/>
            </a:pPr>
            <a:r>
              <a:rPr b="0" i="0" lang="iw-IL" sz="1600" u="none" cap="none" strike="noStrike">
                <a:solidFill>
                  <a:srgbClr val="232752"/>
                </a:solidFill>
                <a:latin typeface="Assistant SemiBold"/>
                <a:ea typeface="Assistant SemiBold"/>
                <a:cs typeface="Assistant SemiBold"/>
                <a:sym typeface="Assistant SemiBold"/>
              </a:rPr>
              <a:t>האם בדשבורד נעשה שימוש נכון בכלים הוויזואליים (לפי הדגשים שנלמדו)?</a:t>
            </a:r>
            <a:endParaRPr/>
          </a:p>
          <a:p>
            <a:pPr indent="-342900" lvl="0" marL="342900" marR="0" rtl="1" algn="r">
              <a:lnSpc>
                <a:spcPct val="150000"/>
              </a:lnSpc>
              <a:spcBef>
                <a:spcPts val="0"/>
              </a:spcBef>
              <a:spcAft>
                <a:spcPts val="0"/>
              </a:spcAft>
              <a:buClr>
                <a:srgbClr val="232752"/>
              </a:buClr>
              <a:buSzPts val="1600"/>
              <a:buFont typeface="Arial"/>
              <a:buChar char="•"/>
            </a:pPr>
            <a:r>
              <a:rPr b="0" i="0" lang="iw-IL" sz="1600" u="none" cap="none" strike="noStrike">
                <a:solidFill>
                  <a:srgbClr val="232752"/>
                </a:solidFill>
                <a:latin typeface="Assistant SemiBold"/>
                <a:ea typeface="Assistant SemiBold"/>
                <a:cs typeface="Assistant SemiBold"/>
                <a:sym typeface="Assistant SemiBold"/>
              </a:rPr>
              <a:t>נסו להעלות הצעות לשיפור ☺</a:t>
            </a:r>
            <a:endParaRPr b="0" i="0" sz="1600" u="none" cap="none" strike="noStrike">
              <a:solidFill>
                <a:srgbClr val="232752"/>
              </a:solidFill>
              <a:latin typeface="Assistant SemiBold"/>
              <a:ea typeface="Assistant SemiBold"/>
              <a:cs typeface="Assistant SemiBold"/>
              <a:sym typeface="Assistant SemiBold"/>
            </a:endParaRPr>
          </a:p>
        </p:txBody>
      </p:sp>
      <p:pic>
        <p:nvPicPr>
          <p:cNvPr descr="Google Shape;60;p13" id="186" name="Google Shape;186;p13"/>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pic>
        <p:nvPicPr>
          <p:cNvPr descr="Thinking Face Emoji" id="187" name="Google Shape;187;p13"/>
          <p:cNvPicPr preferRelativeResize="0"/>
          <p:nvPr/>
        </p:nvPicPr>
        <p:blipFill rotWithShape="1">
          <a:blip r:embed="rId4">
            <a:alphaModFix/>
          </a:blip>
          <a:srcRect b="0" l="0" r="0" t="0"/>
          <a:stretch/>
        </p:blipFill>
        <p:spPr>
          <a:xfrm>
            <a:off x="448929" y="1398716"/>
            <a:ext cx="2118279" cy="1814312"/>
          </a:xfrm>
          <a:prstGeom prst="rect">
            <a:avLst/>
          </a:prstGeom>
          <a:noFill/>
          <a:ln>
            <a:noFill/>
          </a:ln>
          <a:effectLst>
            <a:outerShdw blurRad="165100" rotWithShape="0" algn="ctr" dir="6000000" dist="127000">
              <a:srgbClr val="000000">
                <a:alpha val="22745"/>
              </a:srgbClr>
            </a:outerShdw>
            <a:reflection blurRad="0" dir="0" dist="0" endA="300" endPos="55000" kx="0" rotWithShape="0" algn="bl" stA="50000" stPos="0" sy="-100000" ky="0"/>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93" name="Google Shape;193;p14"/>
          <p:cNvSpPr txBox="1"/>
          <p:nvPr/>
        </p:nvSpPr>
        <p:spPr>
          <a:xfrm>
            <a:off x="4872250" y="512064"/>
            <a:ext cx="3843221"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צפייה בסרטון ותרגיל 1</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94" name="Google Shape;194;p14"/>
          <p:cNvSpPr txBox="1"/>
          <p:nvPr/>
        </p:nvSpPr>
        <p:spPr>
          <a:xfrm>
            <a:off x="1814677" y="1056709"/>
            <a:ext cx="6115200" cy="3294000"/>
          </a:xfrm>
          <a:prstGeom prst="rect">
            <a:avLst/>
          </a:prstGeom>
          <a:noFill/>
          <a:ln>
            <a:noFill/>
          </a:ln>
        </p:spPr>
        <p:txBody>
          <a:bodyPr anchorCtr="0" anchor="t" bIns="68550" lIns="68550" spcFirstLastPara="1" rIns="68550" wrap="square" tIns="68550">
            <a:spAutoFit/>
          </a:bodyPr>
          <a:lstStyle/>
          <a:p>
            <a:pPr indent="0" lvl="0" marL="0" marR="0" rtl="1" algn="ctr">
              <a:lnSpc>
                <a:spcPct val="18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נצפה כעת בסרטון מאת טליה מאור-חי.</a:t>
            </a:r>
            <a:endParaRPr/>
          </a:p>
          <a:p>
            <a:pPr indent="0" lvl="0" marL="0" marR="0" rtl="1" algn="ctr">
              <a:lnSpc>
                <a:spcPct val="18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בסופו תקבלו מספר קובצי אקסל ובהם מסדי נתונים שונים. יש לבחור מביניהם קובץ אחד עם נתונים </a:t>
            </a:r>
            <a:r>
              <a:rPr lang="iw-IL" sz="2000">
                <a:solidFill>
                  <a:srgbClr val="232752"/>
                </a:solidFill>
                <a:latin typeface="Assistant ExtraBold"/>
                <a:ea typeface="Assistant ExtraBold"/>
                <a:cs typeface="Assistant ExtraBold"/>
                <a:sym typeface="Assistant ExtraBold"/>
              </a:rPr>
              <a:t>ש</a:t>
            </a:r>
            <a:r>
              <a:rPr b="0" i="0" lang="iw-IL" sz="2000" u="none" cap="none" strike="noStrike">
                <a:solidFill>
                  <a:srgbClr val="232752"/>
                </a:solidFill>
                <a:latin typeface="Assistant ExtraBold"/>
                <a:ea typeface="Assistant ExtraBold"/>
                <a:cs typeface="Assistant ExtraBold"/>
                <a:sym typeface="Assistant ExtraBold"/>
              </a:rPr>
              <a:t>תרצו לחקור, ולבצע עליו את התרגיל המופיע בסיום הסרטון.</a:t>
            </a:r>
            <a:endParaRPr/>
          </a:p>
          <a:p>
            <a:pPr indent="0" lvl="0" marL="0" marR="0" rtl="1" algn="ctr">
              <a:lnSpc>
                <a:spcPct val="185000"/>
              </a:lnSpc>
              <a:spcBef>
                <a:spcPts val="0"/>
              </a:spcBef>
              <a:spcAft>
                <a:spcPts val="0"/>
              </a:spcAft>
              <a:buClr>
                <a:srgbClr val="232752"/>
              </a:buClr>
              <a:buSzPts val="2000"/>
              <a:buFont typeface="Assistant SemiBold"/>
              <a:buNone/>
            </a:pPr>
            <a:r>
              <a:t/>
            </a:r>
            <a:endParaRPr b="0" i="0" sz="2000" u="none" cap="none" strike="noStrike">
              <a:solidFill>
                <a:srgbClr val="232752"/>
              </a:solidFill>
              <a:latin typeface="Assistant ExtraBold"/>
              <a:ea typeface="Assistant ExtraBold"/>
              <a:cs typeface="Assistant ExtraBold"/>
              <a:sym typeface="Assistant ExtraBold"/>
            </a:endParaRPr>
          </a:p>
          <a:p>
            <a:pPr indent="0" lvl="0" marL="0" marR="0" rtl="1" algn="ctr">
              <a:lnSpc>
                <a:spcPct val="185000"/>
              </a:lnSpc>
              <a:spcBef>
                <a:spcPts val="0"/>
              </a:spcBef>
              <a:spcAft>
                <a:spcPts val="0"/>
              </a:spcAft>
              <a:buClr>
                <a:srgbClr val="232752"/>
              </a:buClr>
              <a:buSzPts val="2000"/>
              <a:buFont typeface="Assistant ExtraBold"/>
              <a:buNone/>
            </a:pPr>
            <a:r>
              <a:rPr b="0" i="0" lang="iw-IL" sz="2000" u="sng" cap="none" strike="noStrike">
                <a:solidFill>
                  <a:srgbClr val="232752"/>
                </a:solidFill>
                <a:latin typeface="Assistant ExtraBold"/>
                <a:ea typeface="Assistant ExtraBold"/>
                <a:cs typeface="Assistant ExtraBold"/>
                <a:sym typeface="Assistant ExtraBold"/>
                <a:hlinkClick r:id="rId3">
                  <a:extLst>
                    <a:ext uri="{A12FA001-AC4F-418D-AE19-62706E023703}">
                      <ahyp:hlinkClr val="tx"/>
                    </a:ext>
                  </a:extLst>
                </a:hlinkClick>
              </a:rPr>
              <a:t>https://www.youtube.com/watch?v=kbTfCEgd7gA</a:t>
            </a:r>
            <a:r>
              <a:rPr b="0" i="0" lang="iw-IL" sz="2000" u="none" cap="none" strike="noStrike">
                <a:solidFill>
                  <a:srgbClr val="232752"/>
                </a:solidFill>
                <a:latin typeface="Assistant ExtraBold"/>
                <a:ea typeface="Assistant ExtraBold"/>
                <a:cs typeface="Assistant ExtraBold"/>
                <a:sym typeface="Assistant ExtraBold"/>
              </a:rPr>
              <a:t> </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Google Shape;60;p13" id="195" name="Google Shape;195;p14"/>
          <p:cNvPicPr preferRelativeResize="0"/>
          <p:nvPr/>
        </p:nvPicPr>
        <p:blipFill rotWithShape="1">
          <a:blip r:embed="rId4">
            <a:alphaModFix/>
          </a:blip>
          <a:srcRect b="0" l="0" r="0" t="0"/>
          <a:stretch/>
        </p:blipFill>
        <p:spPr>
          <a:xfrm rot="3173668">
            <a:off x="5456129" y="291744"/>
            <a:ext cx="271944" cy="6001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nvSpPr>
        <p:spPr>
          <a:xfrm>
            <a:off x="-5125" y="955187"/>
            <a:ext cx="9144001" cy="1954347"/>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2F2F2"/>
              </a:buClr>
              <a:buSzPts val="11500"/>
              <a:buFont typeface="Assistant ExtraBold"/>
              <a:buNone/>
            </a:pPr>
            <a:r>
              <a:rPr b="0" i="0" lang="iw-IL" sz="11500" u="none" cap="none" strike="noStrike">
                <a:solidFill>
                  <a:srgbClr val="F2F2F2"/>
                </a:solidFill>
                <a:latin typeface="Assistant ExtraBold"/>
                <a:ea typeface="Assistant ExtraBold"/>
                <a:cs typeface="Assistant ExtraBold"/>
                <a:sym typeface="Assistant ExtraBold"/>
              </a:rPr>
              <a:t>HANDS-ON</a:t>
            </a:r>
            <a:endParaRPr/>
          </a:p>
        </p:txBody>
      </p:sp>
      <p:sp>
        <p:nvSpPr>
          <p:cNvPr id="201" name="Google Shape;201;p15"/>
          <p:cNvSpPr txBox="1"/>
          <p:nvPr/>
        </p:nvSpPr>
        <p:spPr>
          <a:xfrm>
            <a:off x="1095350" y="2629764"/>
            <a:ext cx="6873300" cy="735046"/>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ניתוח נתונים לומדים</a:t>
            </a:r>
            <a:endParaRPr/>
          </a:p>
        </p:txBody>
      </p:sp>
      <p:sp>
        <p:nvSpPr>
          <p:cNvPr id="202" name="Google Shape;202;p15"/>
          <p:cNvSpPr/>
          <p:nvPr/>
        </p:nvSpPr>
        <p:spPr>
          <a:xfrm>
            <a:off x="-5125" y="5051375"/>
            <a:ext cx="9144001"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cxnSp>
        <p:nvCxnSpPr>
          <p:cNvPr id="203" name="Google Shape;203;p15"/>
          <p:cNvCxnSpPr/>
          <p:nvPr/>
        </p:nvCxnSpPr>
        <p:spPr>
          <a:xfrm>
            <a:off x="3923450" y="4587148"/>
            <a:ext cx="1217102" cy="3"/>
          </a:xfrm>
          <a:prstGeom prst="straightConnector1">
            <a:avLst/>
          </a:prstGeom>
          <a:noFill/>
          <a:ln cap="flat" cmpd="sng" w="28575">
            <a:solidFill>
              <a:srgbClr val="918D8E"/>
            </a:solidFill>
            <a:prstDash val="dot"/>
            <a:round/>
            <a:headEnd len="sm" w="sm" type="none"/>
            <a:tailEnd len="sm" w="sm" type="none"/>
          </a:ln>
        </p:spPr>
      </p:cxnSp>
      <p:pic>
        <p:nvPicPr>
          <p:cNvPr descr="Google Shape;439;p23" id="204" name="Google Shape;204;p15"/>
          <p:cNvPicPr preferRelativeResize="0"/>
          <p:nvPr/>
        </p:nvPicPr>
        <p:blipFill rotWithShape="1">
          <a:blip r:embed="rId3">
            <a:alphaModFix/>
          </a:blip>
          <a:srcRect b="0" l="0" r="0" t="0"/>
          <a:stretch/>
        </p:blipFill>
        <p:spPr>
          <a:xfrm rot="2843806">
            <a:off x="677122" y="482124"/>
            <a:ext cx="428727" cy="946126"/>
          </a:xfrm>
          <a:prstGeom prst="rect">
            <a:avLst/>
          </a:prstGeom>
          <a:noFill/>
          <a:ln>
            <a:noFill/>
          </a:ln>
        </p:spPr>
      </p:pic>
      <p:pic>
        <p:nvPicPr>
          <p:cNvPr descr="Google Shape;440;p23" id="205" name="Google Shape;205;p15"/>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206" name="Google Shape;206;p15"/>
          <p:cNvSpPr txBox="1"/>
          <p:nvPr/>
        </p:nvSpPr>
        <p:spPr>
          <a:xfrm>
            <a:off x="1090225" y="3041269"/>
            <a:ext cx="6873300" cy="1071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232752"/>
              </a:buClr>
              <a:buSzPts val="5400"/>
              <a:buFont typeface="Assistant ExtraBold"/>
              <a:buNone/>
            </a:pPr>
            <a:r>
              <a:rPr b="0" i="0" lang="iw-IL" sz="5400" u="none" cap="none" strike="noStrike">
                <a:solidFill>
                  <a:srgbClr val="232752"/>
                </a:solidFill>
                <a:latin typeface="Assistant ExtraBold"/>
                <a:ea typeface="Assistant ExtraBold"/>
                <a:cs typeface="Assistant ExtraBold"/>
                <a:sym typeface="Assistant ExtraBold"/>
              </a:rPr>
              <a:t>HANDS-ON</a:t>
            </a:r>
            <a:endParaRPr/>
          </a:p>
        </p:txBody>
      </p:sp>
      <p:pic>
        <p:nvPicPr>
          <p:cNvPr descr="Google Shape;442;p23" id="207" name="Google Shape;207;p15"/>
          <p:cNvPicPr preferRelativeResize="0"/>
          <p:nvPr/>
        </p:nvPicPr>
        <p:blipFill rotWithShape="1">
          <a:blip r:embed="rId5">
            <a:alphaModFix/>
          </a:blip>
          <a:srcRect b="0" l="0" r="0" t="0"/>
          <a:stretch/>
        </p:blipFill>
        <p:spPr>
          <a:xfrm>
            <a:off x="3562250" y="862573"/>
            <a:ext cx="1929253" cy="15534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213" name="Google Shape;213;p16"/>
          <p:cNvSpPr txBox="1"/>
          <p:nvPr/>
        </p:nvSpPr>
        <p:spPr>
          <a:xfrm>
            <a:off x="4872250" y="512064"/>
            <a:ext cx="3843221" cy="585216"/>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צפייה בסרטון ותרגיל 2</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214" name="Google Shape;214;p16"/>
          <p:cNvSpPr txBox="1"/>
          <p:nvPr/>
        </p:nvSpPr>
        <p:spPr>
          <a:xfrm>
            <a:off x="1814677" y="1222444"/>
            <a:ext cx="6115200" cy="3294000"/>
          </a:xfrm>
          <a:prstGeom prst="rect">
            <a:avLst/>
          </a:prstGeom>
          <a:noFill/>
          <a:ln>
            <a:noFill/>
          </a:ln>
        </p:spPr>
        <p:txBody>
          <a:bodyPr anchorCtr="0" anchor="t" bIns="68550" lIns="68550" spcFirstLastPara="1" rIns="68550" wrap="square" tIns="68550">
            <a:spAutoFit/>
          </a:bodyPr>
          <a:lstStyle/>
          <a:p>
            <a:pPr indent="0" lvl="0" marL="0" marR="0" rtl="1" algn="ctr">
              <a:lnSpc>
                <a:spcPct val="18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נצפה בסרטון נוסף מאת טליה מאור-חי. בסרטון, טליה מסבירה את הפן הטכני של הכנת דשבורד באקסל.</a:t>
            </a:r>
            <a:endParaRPr/>
          </a:p>
          <a:p>
            <a:pPr indent="0" lvl="0" marL="0" marR="0" rtl="1" algn="ctr">
              <a:lnSpc>
                <a:spcPct val="18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בסיום הסרטון השתמשו בשאלות ובמדדים </a:t>
            </a:r>
            <a:r>
              <a:rPr lang="iw-IL" sz="2000">
                <a:solidFill>
                  <a:srgbClr val="232752"/>
                </a:solidFill>
                <a:latin typeface="Assistant ExtraBold"/>
                <a:ea typeface="Assistant ExtraBold"/>
                <a:cs typeface="Assistant ExtraBold"/>
                <a:sym typeface="Assistant ExtraBold"/>
              </a:rPr>
              <a:t>ש</a:t>
            </a:r>
            <a:r>
              <a:rPr b="0" i="0" lang="iw-IL" sz="2000" u="none" cap="none" strike="noStrike">
                <a:solidFill>
                  <a:srgbClr val="232752"/>
                </a:solidFill>
                <a:latin typeface="Assistant ExtraBold"/>
                <a:ea typeface="Assistant ExtraBold"/>
                <a:cs typeface="Assistant ExtraBold"/>
                <a:sym typeface="Assistant ExtraBold"/>
              </a:rPr>
              <a:t>קבעתם בתרגיל הקודם, והכינו מהם דשבורד שלם באקסל.</a:t>
            </a:r>
            <a:endParaRPr/>
          </a:p>
          <a:p>
            <a:pPr indent="0" lvl="0" marL="0" marR="0" rtl="1" algn="ctr">
              <a:lnSpc>
                <a:spcPct val="185000"/>
              </a:lnSpc>
              <a:spcBef>
                <a:spcPts val="0"/>
              </a:spcBef>
              <a:spcAft>
                <a:spcPts val="0"/>
              </a:spcAft>
              <a:buClr>
                <a:srgbClr val="232752"/>
              </a:buClr>
              <a:buSzPts val="2000"/>
              <a:buFont typeface="Assistant SemiBold"/>
              <a:buNone/>
            </a:pPr>
            <a:r>
              <a:t/>
            </a:r>
            <a:endParaRPr b="0" i="0" sz="2000" u="none" cap="none" strike="noStrike">
              <a:solidFill>
                <a:srgbClr val="232752"/>
              </a:solidFill>
              <a:latin typeface="Assistant ExtraBold"/>
              <a:ea typeface="Assistant ExtraBold"/>
              <a:cs typeface="Assistant ExtraBold"/>
              <a:sym typeface="Assistant ExtraBold"/>
            </a:endParaRPr>
          </a:p>
          <a:p>
            <a:pPr indent="0" lvl="0" marL="0" marR="0" rtl="1" algn="ctr">
              <a:lnSpc>
                <a:spcPct val="185000"/>
              </a:lnSpc>
              <a:spcBef>
                <a:spcPts val="0"/>
              </a:spcBef>
              <a:spcAft>
                <a:spcPts val="0"/>
              </a:spcAft>
              <a:buClr>
                <a:srgbClr val="232752"/>
              </a:buClr>
              <a:buSzPts val="2000"/>
              <a:buFont typeface="Assistant ExtraBold"/>
              <a:buNone/>
            </a:pPr>
            <a:r>
              <a:rPr b="0" i="0" lang="iw-IL" sz="2000" u="sng" cap="none" strike="noStrike">
                <a:solidFill>
                  <a:srgbClr val="232752"/>
                </a:solidFill>
                <a:latin typeface="Assistant ExtraBold"/>
                <a:ea typeface="Assistant ExtraBold"/>
                <a:cs typeface="Assistant ExtraBold"/>
                <a:sym typeface="Assistant ExtraBold"/>
                <a:hlinkClick r:id="rId3">
                  <a:extLst>
                    <a:ext uri="{A12FA001-AC4F-418D-AE19-62706E023703}">
                      <ahyp:hlinkClr val="tx"/>
                    </a:ext>
                  </a:extLst>
                </a:hlinkClick>
              </a:rPr>
              <a:t>https://www.youtube.com/watch?v=GZhDn3NsrXA</a:t>
            </a:r>
            <a:r>
              <a:rPr b="0" i="0" lang="iw-IL" sz="2000" u="none" cap="none" strike="noStrike">
                <a:solidFill>
                  <a:srgbClr val="232752"/>
                </a:solidFill>
                <a:latin typeface="Assistant ExtraBold"/>
                <a:ea typeface="Assistant ExtraBold"/>
                <a:cs typeface="Assistant ExtraBold"/>
                <a:sym typeface="Assistant ExtraBold"/>
              </a:rPr>
              <a:t> </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Google Shape;60;p13" id="215" name="Google Shape;215;p16"/>
          <p:cNvPicPr preferRelativeResize="0"/>
          <p:nvPr/>
        </p:nvPicPr>
        <p:blipFill rotWithShape="1">
          <a:blip r:embed="rId4">
            <a:alphaModFix/>
          </a:blip>
          <a:srcRect b="0" l="0" r="0" t="0"/>
          <a:stretch/>
        </p:blipFill>
        <p:spPr>
          <a:xfrm rot="3173668">
            <a:off x="5456129" y="291744"/>
            <a:ext cx="271944" cy="6001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7"/>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221" name="Google Shape;221;p17"/>
          <p:cNvSpPr txBox="1"/>
          <p:nvPr/>
        </p:nvSpPr>
        <p:spPr>
          <a:xfrm>
            <a:off x="4872250" y="512064"/>
            <a:ext cx="3843221"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שלבי יצירת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222" name="Google Shape;222;p17"/>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grpSp>
        <p:nvGrpSpPr>
          <p:cNvPr id="223" name="Google Shape;223;p17"/>
          <p:cNvGrpSpPr/>
          <p:nvPr/>
        </p:nvGrpSpPr>
        <p:grpSpPr>
          <a:xfrm>
            <a:off x="806496" y="1018526"/>
            <a:ext cx="7062503" cy="3846991"/>
            <a:chOff x="74446" y="33914"/>
            <a:chExt cx="7062503" cy="3846991"/>
          </a:xfrm>
        </p:grpSpPr>
        <p:sp>
          <p:nvSpPr>
            <p:cNvPr id="224" name="Google Shape;224;p17"/>
            <p:cNvSpPr/>
            <p:nvPr/>
          </p:nvSpPr>
          <p:spPr>
            <a:xfrm rot="10800000">
              <a:off x="6206034" y="730763"/>
              <a:ext cx="678326" cy="595825"/>
            </a:xfrm>
            <a:prstGeom prst="bentArrow">
              <a:avLst>
                <a:gd fmla="val 32840" name="adj1"/>
                <a:gd fmla="val 25000" name="adj2"/>
                <a:gd fmla="val 35780" name="adj3"/>
                <a:gd fmla="val 0" name="adj4"/>
              </a:avLst>
            </a:prstGeom>
            <a:solidFill>
              <a:srgbClr val="C3D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6133930" y="33914"/>
              <a:ext cx="1003019" cy="702081"/>
            </a:xfrm>
            <a:prstGeom prst="roundRect">
              <a:avLst>
                <a:gd fmla="val 16670" name="adj"/>
              </a:avLst>
            </a:prstGeom>
            <a:gradFill>
              <a:gsLst>
                <a:gs pos="0">
                  <a:srgbClr val="469CE7">
                    <a:alpha val="89803"/>
                  </a:srgbClr>
                </a:gs>
                <a:gs pos="100000">
                  <a:srgbClr val="8ECDFF">
                    <a:alpha val="89803"/>
                  </a:srgbClr>
                </a:gs>
              </a:gsLst>
              <a:lin ang="16200000" scaled="0"/>
            </a:gradFill>
            <a:ln>
              <a:noFill/>
            </a:ln>
            <a:effectLst>
              <a:outerShdw blurRad="149987" rotWithShape="0" algn="ctr" dir="3600000" dist="1270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txBox="1"/>
            <p:nvPr/>
          </p:nvSpPr>
          <p:spPr>
            <a:xfrm>
              <a:off x="6168209" y="68193"/>
              <a:ext cx="934461" cy="633523"/>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Clr>
                  <a:schemeClr val="lt1"/>
                </a:buClr>
                <a:buSzPts val="2400"/>
                <a:buFont typeface="Calibri"/>
                <a:buNone/>
              </a:pPr>
              <a:r>
                <a:rPr b="1" i="0" lang="iw-IL" sz="2400" u="none" cap="none" strike="noStrike">
                  <a:solidFill>
                    <a:schemeClr val="lt1"/>
                  </a:solidFill>
                  <a:latin typeface="Calibri"/>
                  <a:ea typeface="Calibri"/>
                  <a:cs typeface="Calibri"/>
                  <a:sym typeface="Calibri"/>
                </a:rPr>
                <a:t>אפיון</a:t>
              </a:r>
              <a:endParaRPr/>
            </a:p>
          </p:txBody>
        </p:sp>
        <p:sp>
          <p:nvSpPr>
            <p:cNvPr id="227" name="Google Shape;227;p17"/>
            <p:cNvSpPr/>
            <p:nvPr/>
          </p:nvSpPr>
          <p:spPr>
            <a:xfrm>
              <a:off x="4012066" y="103529"/>
              <a:ext cx="2105077" cy="5674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7"/>
            <p:cNvSpPr txBox="1"/>
            <p:nvPr/>
          </p:nvSpPr>
          <p:spPr>
            <a:xfrm>
              <a:off x="4012066" y="103529"/>
              <a:ext cx="2105077" cy="567453"/>
            </a:xfrm>
            <a:prstGeom prst="rect">
              <a:avLst/>
            </a:prstGeom>
            <a:noFill/>
            <a:ln>
              <a:noFill/>
            </a:ln>
          </p:spPr>
          <p:txBody>
            <a:bodyPr anchorCtr="0" anchor="ctr" bIns="45700" lIns="45700" spcFirstLastPara="1" rIns="45700" wrap="square" tIns="45700">
              <a:noAutofit/>
            </a:bodyPr>
            <a:lstStyle/>
            <a:p>
              <a:pPr indent="-57150" lvl="1" marL="57150" marR="0" rtl="1" algn="r">
                <a:lnSpc>
                  <a:spcPct val="90000"/>
                </a:lnSpc>
                <a:spcBef>
                  <a:spcPts val="0"/>
                </a:spcBef>
                <a:spcAft>
                  <a:spcPts val="0"/>
                </a:spcAft>
                <a:buClr>
                  <a:srgbClr val="000000"/>
                </a:buClr>
                <a:buSzPts val="900"/>
                <a:buFont typeface="Calibri"/>
                <a:buChar char="•"/>
              </a:pPr>
              <a:r>
                <a:rPr b="0" i="0" lang="iw-IL" sz="900" u="none" cap="none" strike="noStrike">
                  <a:solidFill>
                    <a:srgbClr val="000000"/>
                  </a:solidFill>
                  <a:latin typeface="Calibri"/>
                  <a:ea typeface="Calibri"/>
                  <a:cs typeface="Calibri"/>
                  <a:sym typeface="Calibri"/>
                </a:rPr>
                <a:t>שאלות עסקיות</a:t>
              </a:r>
              <a:endParaRPr/>
            </a:p>
            <a:p>
              <a:pPr indent="-57150" lvl="1" marL="57150" marR="0" rtl="1" algn="r">
                <a:lnSpc>
                  <a:spcPct val="90000"/>
                </a:lnSpc>
                <a:spcBef>
                  <a:spcPts val="135"/>
                </a:spcBef>
                <a:spcAft>
                  <a:spcPts val="0"/>
                </a:spcAft>
                <a:buClr>
                  <a:srgbClr val="000000"/>
                </a:buClr>
                <a:buSzPts val="900"/>
                <a:buFont typeface="Calibri"/>
                <a:buChar char="•"/>
              </a:pPr>
              <a:r>
                <a:rPr b="0" i="0" lang="iw-IL" sz="900" u="none" cap="none" strike="noStrike">
                  <a:solidFill>
                    <a:srgbClr val="000000"/>
                  </a:solidFill>
                  <a:latin typeface="Calibri"/>
                  <a:ea typeface="Calibri"/>
                  <a:cs typeface="Calibri"/>
                  <a:sym typeface="Calibri"/>
                </a:rPr>
                <a:t>מהם התרשימים שנרצה לראות</a:t>
              </a:r>
              <a:endParaRPr/>
            </a:p>
          </p:txBody>
        </p:sp>
        <p:sp>
          <p:nvSpPr>
            <p:cNvPr id="229" name="Google Shape;229;p17"/>
            <p:cNvSpPr/>
            <p:nvPr/>
          </p:nvSpPr>
          <p:spPr>
            <a:xfrm rot="10800000">
              <a:off x="5325243" y="1514552"/>
              <a:ext cx="678326" cy="595825"/>
            </a:xfrm>
            <a:prstGeom prst="bentArrow">
              <a:avLst>
                <a:gd fmla="val 32840" name="adj1"/>
                <a:gd fmla="val 25000" name="adj2"/>
                <a:gd fmla="val 35780" name="adj3"/>
                <a:gd fmla="val 0" name="adj4"/>
              </a:avLst>
            </a:prstGeom>
            <a:solidFill>
              <a:srgbClr val="CFD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a:off x="5106694" y="812817"/>
              <a:ext cx="1003019" cy="702081"/>
            </a:xfrm>
            <a:prstGeom prst="roundRect">
              <a:avLst>
                <a:gd fmla="val 16670" name="adj"/>
              </a:avLst>
            </a:prstGeom>
            <a:gradFill>
              <a:gsLst>
                <a:gs pos="0">
                  <a:srgbClr val="87AFE9"/>
                </a:gs>
                <a:gs pos="100000">
                  <a:srgbClr val="AAC6F0">
                    <a:alpha val="89803"/>
                  </a:srgbClr>
                </a:gs>
              </a:gsLst>
              <a:lin ang="16200000" scaled="0"/>
            </a:gradFill>
            <a:ln>
              <a:noFill/>
            </a:ln>
            <a:effectLst>
              <a:outerShdw blurRad="149987" rotWithShape="0" algn="ctr" dir="3600000" dist="1270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txBox="1"/>
            <p:nvPr/>
          </p:nvSpPr>
          <p:spPr>
            <a:xfrm>
              <a:off x="5140973" y="847096"/>
              <a:ext cx="934461" cy="633523"/>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lt1"/>
                </a:buClr>
                <a:buSzPts val="1200"/>
                <a:buFont typeface="Calibri"/>
                <a:buNone/>
              </a:pPr>
              <a:r>
                <a:rPr b="1" i="0" lang="iw-IL" sz="1200" u="none" cap="none" strike="noStrike">
                  <a:solidFill>
                    <a:schemeClr val="lt1"/>
                  </a:solidFill>
                  <a:latin typeface="Calibri"/>
                  <a:ea typeface="Calibri"/>
                  <a:cs typeface="Calibri"/>
                  <a:sym typeface="Calibri"/>
                </a:rPr>
                <a:t>יצירת טבלה</a:t>
              </a:r>
              <a:endParaRPr/>
            </a:p>
          </p:txBody>
        </p:sp>
        <p:sp>
          <p:nvSpPr>
            <p:cNvPr id="232" name="Google Shape;232;p17"/>
            <p:cNvSpPr/>
            <p:nvPr/>
          </p:nvSpPr>
          <p:spPr>
            <a:xfrm>
              <a:off x="1873071" y="884662"/>
              <a:ext cx="3226802" cy="5674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txBox="1"/>
            <p:nvPr/>
          </p:nvSpPr>
          <p:spPr>
            <a:xfrm>
              <a:off x="1873071" y="884662"/>
              <a:ext cx="3226802" cy="567453"/>
            </a:xfrm>
            <a:prstGeom prst="rect">
              <a:avLst/>
            </a:prstGeom>
            <a:noFill/>
            <a:ln>
              <a:noFill/>
            </a:ln>
          </p:spPr>
          <p:txBody>
            <a:bodyPr anchorCtr="0" anchor="ctr" bIns="45700" lIns="45700" spcFirstLastPara="1" rIns="45700" wrap="square" tIns="45700">
              <a:noAutofit/>
            </a:bodyPr>
            <a:lstStyle/>
            <a:p>
              <a:pPr indent="-57150" lvl="1" marL="57150" marR="0" rtl="1" algn="r">
                <a:lnSpc>
                  <a:spcPct val="90000"/>
                </a:lnSpc>
                <a:spcBef>
                  <a:spcPts val="0"/>
                </a:spcBef>
                <a:spcAft>
                  <a:spcPts val="0"/>
                </a:spcAft>
                <a:buClr>
                  <a:srgbClr val="000000"/>
                </a:buClr>
                <a:buSzPts val="900"/>
                <a:buFont typeface="Calibri"/>
                <a:buChar char="•"/>
              </a:pPr>
              <a:r>
                <a:rPr b="0" i="0" lang="iw-IL" sz="900" u="none" cap="none" strike="noStrike">
                  <a:solidFill>
                    <a:srgbClr val="000000"/>
                  </a:solidFill>
                  <a:latin typeface="Calibri"/>
                  <a:ea typeface="Calibri"/>
                  <a:cs typeface="Calibri"/>
                  <a:sym typeface="Calibri"/>
                </a:rPr>
                <a:t>הפיכת מסד הנתונים לטבלה</a:t>
              </a:r>
              <a:endParaRPr/>
            </a:p>
            <a:p>
              <a:pPr indent="-57150" lvl="1" marL="57150" marR="0" rtl="1" algn="r">
                <a:lnSpc>
                  <a:spcPct val="90000"/>
                </a:lnSpc>
                <a:spcBef>
                  <a:spcPts val="135"/>
                </a:spcBef>
                <a:spcAft>
                  <a:spcPts val="0"/>
                </a:spcAft>
                <a:buClr>
                  <a:srgbClr val="000000"/>
                </a:buClr>
                <a:buSzPts val="900"/>
                <a:buFont typeface="Calibri"/>
                <a:buChar char="•"/>
              </a:pPr>
              <a:r>
                <a:rPr b="0" i="0" lang="iw-IL" sz="900" u="none" cap="none" strike="noStrike">
                  <a:solidFill>
                    <a:srgbClr val="000000"/>
                  </a:solidFill>
                  <a:latin typeface="Calibri"/>
                  <a:ea typeface="Calibri"/>
                  <a:cs typeface="Calibri"/>
                  <a:sym typeface="Calibri"/>
                </a:rPr>
                <a:t>הוספת עמודות מחושבות לפי הצורך</a:t>
              </a:r>
              <a:endParaRPr/>
            </a:p>
          </p:txBody>
        </p:sp>
        <p:sp>
          <p:nvSpPr>
            <p:cNvPr id="234" name="Google Shape;234;p17"/>
            <p:cNvSpPr/>
            <p:nvPr/>
          </p:nvSpPr>
          <p:spPr>
            <a:xfrm rot="10800000">
              <a:off x="4205278" y="2303221"/>
              <a:ext cx="678326" cy="595825"/>
            </a:xfrm>
            <a:prstGeom prst="bentArrow">
              <a:avLst>
                <a:gd fmla="val 32840" name="adj1"/>
                <a:gd fmla="val 25000" name="adj2"/>
                <a:gd fmla="val 35780" name="adj3"/>
                <a:gd fmla="val 0" name="adj4"/>
              </a:avLst>
            </a:prstGeom>
            <a:solidFill>
              <a:srgbClr val="DBE5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3986728" y="1601486"/>
              <a:ext cx="1003019" cy="702081"/>
            </a:xfrm>
            <a:prstGeom prst="roundRect">
              <a:avLst>
                <a:gd fmla="val 16670" name="adj"/>
              </a:avLst>
            </a:prstGeom>
            <a:gradFill>
              <a:gsLst>
                <a:gs pos="0">
                  <a:srgbClr val="7887E2"/>
                </a:gs>
                <a:gs pos="100000">
                  <a:srgbClr val="ACB5EE"/>
                </a:gs>
              </a:gsLst>
              <a:lin ang="16200000" scaled="0"/>
            </a:gradFill>
            <a:ln>
              <a:noFill/>
            </a:ln>
            <a:effectLst>
              <a:outerShdw blurRad="149987" rotWithShape="0" algn="ctr" dir="3600000" dist="1270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txBox="1"/>
            <p:nvPr/>
          </p:nvSpPr>
          <p:spPr>
            <a:xfrm>
              <a:off x="4021007" y="1635765"/>
              <a:ext cx="934461" cy="633523"/>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lt1"/>
                </a:buClr>
                <a:buSzPts val="1200"/>
                <a:buFont typeface="Calibri"/>
                <a:buNone/>
              </a:pPr>
              <a:r>
                <a:rPr b="1" i="0" lang="iw-IL" sz="1200" u="none" cap="none" strike="noStrike">
                  <a:solidFill>
                    <a:schemeClr val="lt1"/>
                  </a:solidFill>
                  <a:latin typeface="Calibri"/>
                  <a:ea typeface="Calibri"/>
                  <a:cs typeface="Calibri"/>
                  <a:sym typeface="Calibri"/>
                </a:rPr>
                <a:t>הכנת טבלת ציר ותרשים ציר</a:t>
              </a:r>
              <a:endParaRPr/>
            </a:p>
          </p:txBody>
        </p:sp>
        <p:sp>
          <p:nvSpPr>
            <p:cNvPr id="237" name="Google Shape;237;p17"/>
            <p:cNvSpPr/>
            <p:nvPr/>
          </p:nvSpPr>
          <p:spPr>
            <a:xfrm>
              <a:off x="825344" y="1659037"/>
              <a:ext cx="3153348" cy="5674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txBox="1"/>
            <p:nvPr/>
          </p:nvSpPr>
          <p:spPr>
            <a:xfrm>
              <a:off x="825344" y="1659037"/>
              <a:ext cx="3153348" cy="567453"/>
            </a:xfrm>
            <a:prstGeom prst="rect">
              <a:avLst/>
            </a:prstGeom>
            <a:noFill/>
            <a:ln>
              <a:noFill/>
            </a:ln>
          </p:spPr>
          <p:txBody>
            <a:bodyPr anchorCtr="0" anchor="ctr" bIns="45700" lIns="45700" spcFirstLastPara="1" rIns="45700" wrap="square" tIns="45700">
              <a:noAutofit/>
            </a:bodyPr>
            <a:lstStyle/>
            <a:p>
              <a:pPr indent="-57150" lvl="1" marL="57150" marR="0" rtl="1" algn="r">
                <a:lnSpc>
                  <a:spcPct val="90000"/>
                </a:lnSpc>
                <a:spcBef>
                  <a:spcPts val="0"/>
                </a:spcBef>
                <a:spcAft>
                  <a:spcPts val="0"/>
                </a:spcAft>
                <a:buClr>
                  <a:srgbClr val="000000"/>
                </a:buClr>
                <a:buSzPts val="900"/>
                <a:buFont typeface="Calibri"/>
                <a:buChar char="•"/>
              </a:pPr>
              <a:r>
                <a:rPr b="0" i="0" lang="iw-IL" sz="900" u="none" cap="none" strike="noStrike">
                  <a:solidFill>
                    <a:srgbClr val="000000"/>
                  </a:solidFill>
                  <a:latin typeface="Calibri"/>
                  <a:ea typeface="Calibri"/>
                  <a:cs typeface="Calibri"/>
                  <a:sym typeface="Calibri"/>
                </a:rPr>
                <a:t>יצירת טבלת ציר בגיליון נפרד לכל אחת מהשאלות העסקיות</a:t>
              </a:r>
              <a:endParaRPr/>
            </a:p>
            <a:p>
              <a:pPr indent="-57150" lvl="1" marL="57150" marR="0" rtl="1" algn="r">
                <a:lnSpc>
                  <a:spcPct val="90000"/>
                </a:lnSpc>
                <a:spcBef>
                  <a:spcPts val="135"/>
                </a:spcBef>
                <a:spcAft>
                  <a:spcPts val="0"/>
                </a:spcAft>
                <a:buClr>
                  <a:srgbClr val="000000"/>
                </a:buClr>
                <a:buSzPts val="900"/>
                <a:buFont typeface="Calibri"/>
                <a:buChar char="•"/>
              </a:pPr>
              <a:r>
                <a:rPr b="0" i="0" lang="iw-IL" sz="900" u="none" cap="none" strike="noStrike">
                  <a:solidFill>
                    <a:srgbClr val="000000"/>
                  </a:solidFill>
                  <a:latin typeface="Calibri"/>
                  <a:ea typeface="Calibri"/>
                  <a:cs typeface="Calibri"/>
                  <a:sym typeface="Calibri"/>
                </a:rPr>
                <a:t>הוספת תרשים ציר לכל טבלת ציר</a:t>
              </a:r>
              <a:endParaRPr/>
            </a:p>
          </p:txBody>
        </p:sp>
        <p:sp>
          <p:nvSpPr>
            <p:cNvPr id="239" name="Google Shape;239;p17"/>
            <p:cNvSpPr/>
            <p:nvPr/>
          </p:nvSpPr>
          <p:spPr>
            <a:xfrm rot="10800000">
              <a:off x="3268024" y="3091890"/>
              <a:ext cx="678326" cy="595825"/>
            </a:xfrm>
            <a:prstGeom prst="bentArrow">
              <a:avLst>
                <a:gd fmla="val 32840" name="adj1"/>
                <a:gd fmla="val 25000" name="adj2"/>
                <a:gd fmla="val 35780" name="adj3"/>
                <a:gd fmla="val 0" name="adj4"/>
              </a:avLst>
            </a:prstGeom>
            <a:solidFill>
              <a:srgbClr val="E8EE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
            <p:cNvSpPr/>
            <p:nvPr/>
          </p:nvSpPr>
          <p:spPr>
            <a:xfrm>
              <a:off x="3049474" y="2390155"/>
              <a:ext cx="1003019" cy="702081"/>
            </a:xfrm>
            <a:prstGeom prst="roundRect">
              <a:avLst>
                <a:gd fmla="val 16670" name="adj"/>
              </a:avLst>
            </a:prstGeom>
            <a:gradFill>
              <a:gsLst>
                <a:gs pos="0">
                  <a:srgbClr val="8472E0"/>
                </a:gs>
                <a:gs pos="100000">
                  <a:srgbClr val="BBB1ED"/>
                </a:gs>
              </a:gsLst>
              <a:lin ang="16200000" scaled="0"/>
            </a:gradFill>
            <a:ln>
              <a:noFill/>
            </a:ln>
            <a:effectLst>
              <a:outerShdw blurRad="149987" rotWithShape="0" algn="ctr" dir="3600000" dist="1270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txBox="1"/>
            <p:nvPr/>
          </p:nvSpPr>
          <p:spPr>
            <a:xfrm>
              <a:off x="3083753" y="2424434"/>
              <a:ext cx="934461" cy="633523"/>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lt1"/>
                </a:buClr>
                <a:buSzPts val="1200"/>
                <a:buFont typeface="Calibri"/>
                <a:buNone/>
              </a:pPr>
              <a:r>
                <a:rPr b="1" i="0" lang="iw-IL" sz="1200" u="none" cap="none" strike="noStrike">
                  <a:solidFill>
                    <a:schemeClr val="lt1"/>
                  </a:solidFill>
                  <a:latin typeface="Calibri"/>
                  <a:ea typeface="Calibri"/>
                  <a:cs typeface="Calibri"/>
                  <a:sym typeface="Calibri"/>
                </a:rPr>
                <a:t>העתקת תרשימי הציר לגיליון מרכז</a:t>
              </a:r>
              <a:endParaRPr/>
            </a:p>
          </p:txBody>
        </p:sp>
        <p:sp>
          <p:nvSpPr>
            <p:cNvPr id="242" name="Google Shape;242;p17"/>
            <p:cNvSpPr/>
            <p:nvPr/>
          </p:nvSpPr>
          <p:spPr>
            <a:xfrm>
              <a:off x="406291" y="2466880"/>
              <a:ext cx="2651262" cy="5674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txBox="1"/>
            <p:nvPr/>
          </p:nvSpPr>
          <p:spPr>
            <a:xfrm>
              <a:off x="406291" y="2466880"/>
              <a:ext cx="2651262" cy="567453"/>
            </a:xfrm>
            <a:prstGeom prst="rect">
              <a:avLst/>
            </a:prstGeom>
            <a:noFill/>
            <a:ln>
              <a:noFill/>
            </a:ln>
          </p:spPr>
          <p:txBody>
            <a:bodyPr anchorCtr="0" anchor="ctr" bIns="45700" lIns="45700" spcFirstLastPara="1" rIns="45700" wrap="square" tIns="45700">
              <a:noAutofit/>
            </a:bodyPr>
            <a:lstStyle/>
            <a:p>
              <a:pPr indent="-57150" lvl="1" marL="57150" marR="0" rtl="1" algn="r">
                <a:lnSpc>
                  <a:spcPct val="90000"/>
                </a:lnSpc>
                <a:spcBef>
                  <a:spcPts val="0"/>
                </a:spcBef>
                <a:spcAft>
                  <a:spcPts val="0"/>
                </a:spcAft>
                <a:buClr>
                  <a:srgbClr val="000000"/>
                </a:buClr>
                <a:buSzPts val="900"/>
                <a:buFont typeface="Calibri"/>
                <a:buChar char="•"/>
              </a:pPr>
              <a:r>
                <a:rPr b="0" i="0" lang="iw-IL" sz="900" u="none" cap="none" strike="noStrike">
                  <a:solidFill>
                    <a:srgbClr val="000000"/>
                  </a:solidFill>
                  <a:latin typeface="Calibri"/>
                  <a:ea typeface="Calibri"/>
                  <a:cs typeface="Calibri"/>
                  <a:sym typeface="Calibri"/>
                </a:rPr>
                <a:t>יצירת גיליון אחד המרכז את כל תרשימי הדשבורד</a:t>
              </a:r>
              <a:endParaRPr/>
            </a:p>
          </p:txBody>
        </p:sp>
        <p:sp>
          <p:nvSpPr>
            <p:cNvPr id="244" name="Google Shape;244;p17"/>
            <p:cNvSpPr/>
            <p:nvPr/>
          </p:nvSpPr>
          <p:spPr>
            <a:xfrm>
              <a:off x="1892782" y="3178824"/>
              <a:ext cx="1003019" cy="702081"/>
            </a:xfrm>
            <a:prstGeom prst="roundRect">
              <a:avLst>
                <a:gd fmla="val 16670" name="adj"/>
              </a:avLst>
            </a:prstGeom>
            <a:gradFill>
              <a:gsLst>
                <a:gs pos="0">
                  <a:srgbClr val="AC72E0"/>
                </a:gs>
                <a:gs pos="100000">
                  <a:srgbClr val="C49BE9"/>
                </a:gs>
              </a:gsLst>
              <a:lin ang="16200000" scaled="0"/>
            </a:gradFill>
            <a:ln>
              <a:noFill/>
            </a:ln>
            <a:effectLst>
              <a:outerShdw blurRad="149987" rotWithShape="0" algn="ctr" dir="3600000" dist="1270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
            <p:cNvSpPr txBox="1"/>
            <p:nvPr/>
          </p:nvSpPr>
          <p:spPr>
            <a:xfrm>
              <a:off x="1927061" y="3213103"/>
              <a:ext cx="934461" cy="633523"/>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lt1"/>
                </a:buClr>
                <a:buSzPts val="1200"/>
                <a:buFont typeface="Calibri"/>
                <a:buNone/>
              </a:pPr>
              <a:r>
                <a:rPr b="1" i="0" lang="iw-IL" sz="1200" u="none" cap="none" strike="noStrike">
                  <a:solidFill>
                    <a:schemeClr val="lt1"/>
                  </a:solidFill>
                  <a:latin typeface="Calibri"/>
                  <a:ea typeface="Calibri"/>
                  <a:cs typeface="Calibri"/>
                  <a:sym typeface="Calibri"/>
                </a:rPr>
                <a:t>הוספת אלמנטים לדשבורד</a:t>
              </a:r>
              <a:endParaRPr b="1" i="0" sz="1200" u="none" cap="none" strike="noStrike">
                <a:solidFill>
                  <a:schemeClr val="lt1"/>
                </a:solidFill>
                <a:latin typeface="Calibri"/>
                <a:ea typeface="Calibri"/>
                <a:cs typeface="Calibri"/>
                <a:sym typeface="Calibri"/>
              </a:endParaRPr>
            </a:p>
          </p:txBody>
        </p:sp>
        <p:sp>
          <p:nvSpPr>
            <p:cNvPr id="246" name="Google Shape;246;p17"/>
            <p:cNvSpPr/>
            <p:nvPr/>
          </p:nvSpPr>
          <p:spPr>
            <a:xfrm>
              <a:off x="74446" y="3228805"/>
              <a:ext cx="1561475" cy="5674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7"/>
            <p:cNvSpPr txBox="1"/>
            <p:nvPr/>
          </p:nvSpPr>
          <p:spPr>
            <a:xfrm>
              <a:off x="74446" y="3228805"/>
              <a:ext cx="1561475" cy="567453"/>
            </a:xfrm>
            <a:prstGeom prst="rect">
              <a:avLst/>
            </a:prstGeom>
            <a:noFill/>
            <a:ln>
              <a:noFill/>
            </a:ln>
          </p:spPr>
          <p:txBody>
            <a:bodyPr anchorCtr="0" anchor="ctr" bIns="38100" lIns="38100" spcFirstLastPara="1" rIns="38100" wrap="square" tIns="38100">
              <a:noAutofit/>
            </a:bodyPr>
            <a:lstStyle/>
            <a:p>
              <a:pPr indent="-63500" lvl="1" marL="57150" marR="0" rtl="1" algn="r">
                <a:lnSpc>
                  <a:spcPct val="90000"/>
                </a:lnSpc>
                <a:spcBef>
                  <a:spcPts val="0"/>
                </a:spcBef>
                <a:spcAft>
                  <a:spcPts val="0"/>
                </a:spcAft>
                <a:buClr>
                  <a:srgbClr val="000000"/>
                </a:buClr>
                <a:buSzPts val="1000"/>
                <a:buFont typeface="Calibri"/>
                <a:buChar char="•"/>
              </a:pPr>
              <a:r>
                <a:rPr b="0" i="0" lang="iw-IL" sz="1000" u="none" cap="none" strike="noStrike">
                  <a:solidFill>
                    <a:srgbClr val="000000"/>
                  </a:solidFill>
                  <a:latin typeface="Calibri"/>
                  <a:ea typeface="Calibri"/>
                  <a:cs typeface="Calibri"/>
                  <a:sym typeface="Calibri"/>
                </a:rPr>
                <a:t>כלי פריסה</a:t>
              </a:r>
              <a:endParaRPr/>
            </a:p>
            <a:p>
              <a:pPr indent="-63500" lvl="1" marL="57150" marR="0" rtl="1" algn="r">
                <a:lnSpc>
                  <a:spcPct val="90000"/>
                </a:lnSpc>
                <a:spcBef>
                  <a:spcPts val="150"/>
                </a:spcBef>
                <a:spcAft>
                  <a:spcPts val="0"/>
                </a:spcAft>
                <a:buClr>
                  <a:srgbClr val="000000"/>
                </a:buClr>
                <a:buSzPts val="1000"/>
                <a:buFont typeface="Calibri"/>
                <a:buChar char="•"/>
              </a:pPr>
              <a:r>
                <a:rPr b="0" i="0" lang="iw-IL" sz="1000" u="none" cap="none" strike="noStrike">
                  <a:solidFill>
                    <a:srgbClr val="000000"/>
                  </a:solidFill>
                  <a:latin typeface="Calibri"/>
                  <a:ea typeface="Calibri"/>
                  <a:cs typeface="Calibri"/>
                  <a:sym typeface="Calibri"/>
                </a:rPr>
                <a:t>נתונים סטטיים</a:t>
              </a:r>
              <a:endParaRPr/>
            </a:p>
            <a:p>
              <a:pPr indent="-63500" lvl="1" marL="57150" marR="0" rtl="1" algn="r">
                <a:lnSpc>
                  <a:spcPct val="90000"/>
                </a:lnSpc>
                <a:spcBef>
                  <a:spcPts val="150"/>
                </a:spcBef>
                <a:spcAft>
                  <a:spcPts val="0"/>
                </a:spcAft>
                <a:buClr>
                  <a:srgbClr val="000000"/>
                </a:buClr>
                <a:buSzPts val="1000"/>
                <a:buFont typeface="Calibri"/>
                <a:buChar char="•"/>
              </a:pPr>
              <a:r>
                <a:rPr b="0" i="0" lang="iw-IL" sz="1000" u="none" cap="none" strike="noStrike">
                  <a:solidFill>
                    <a:srgbClr val="000000"/>
                  </a:solidFill>
                  <a:latin typeface="Calibri"/>
                  <a:ea typeface="Calibri"/>
                  <a:cs typeface="Calibri"/>
                  <a:sym typeface="Calibri"/>
                </a:rPr>
                <a:t>אייקונים, צורות, תמונות וכיו"ב</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253" name="Google Shape;253;p18"/>
          <p:cNvSpPr txBox="1"/>
          <p:nvPr/>
        </p:nvSpPr>
        <p:spPr>
          <a:xfrm>
            <a:off x="2343075" y="517779"/>
            <a:ext cx="6498051"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כלי עזר לביצוע התרגיל – הכנת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254" name="Google Shape;254;p18"/>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
        <p:nvSpPr>
          <p:cNvPr id="255" name="Google Shape;255;p18"/>
          <p:cNvSpPr txBox="1"/>
          <p:nvPr/>
        </p:nvSpPr>
        <p:spPr>
          <a:xfrm>
            <a:off x="5126355" y="1471958"/>
            <a:ext cx="3719100" cy="23181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200"/>
              <a:buFont typeface="Assistant"/>
              <a:buNone/>
            </a:pPr>
            <a:r>
              <a:rPr b="0" i="0" lang="iw-IL" sz="1200" u="none" cap="none" strike="noStrike">
                <a:solidFill>
                  <a:srgbClr val="232752"/>
                </a:solidFill>
                <a:latin typeface="Assistant"/>
                <a:ea typeface="Assistant"/>
                <a:cs typeface="Assistant"/>
                <a:sym typeface="Assistant"/>
              </a:rPr>
              <a:t>כלים טכניים באקסל ליצירת דשבורד – מאת טליה מאור-חי:</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הכנת נתונים והפיכתם לטבלה: </a:t>
            </a:r>
            <a:r>
              <a:rPr b="0" i="0" lang="iw-IL" sz="1200" u="sng" cap="none" strike="noStrike">
                <a:solidFill>
                  <a:srgbClr val="232752"/>
                </a:solidFill>
                <a:latin typeface="Assistant"/>
                <a:ea typeface="Assistant"/>
                <a:cs typeface="Assistant"/>
                <a:sym typeface="Assistant"/>
                <a:hlinkClick r:id="rId4">
                  <a:extLst>
                    <a:ext uri="{A12FA001-AC4F-418D-AE19-62706E023703}">
                      <ahyp:hlinkClr val="tx"/>
                    </a:ext>
                  </a:extLst>
                </a:hlinkClick>
              </a:rPr>
              <a:t>https://www.youtube.com/watch?v=JcZdC1PLllA</a:t>
            </a:r>
            <a:r>
              <a:rPr b="0" i="0" lang="iw-IL" sz="12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יצירת טבלת ציר לכל שאלה עסקית: </a:t>
            </a:r>
            <a:r>
              <a:rPr b="0" i="0" lang="iw-IL" sz="1200" u="sng" cap="none" strike="noStrike">
                <a:solidFill>
                  <a:srgbClr val="232752"/>
                </a:solidFill>
                <a:latin typeface="Assistant"/>
                <a:ea typeface="Assistant"/>
                <a:cs typeface="Assistant"/>
                <a:sym typeface="Assistant"/>
                <a:hlinkClick r:id="rId5">
                  <a:extLst>
                    <a:ext uri="{A12FA001-AC4F-418D-AE19-62706E023703}">
                      <ahyp:hlinkClr val="tx"/>
                    </a:ext>
                  </a:extLst>
                </a:hlinkClick>
              </a:rPr>
              <a:t>https://www.youtube.com/watch?v=JvvdX84Trxo&amp;feature=youtu.be</a:t>
            </a:r>
            <a:r>
              <a:rPr b="0" i="0" lang="iw-IL" sz="12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יצירת תרשים ציר: </a:t>
            </a:r>
            <a:r>
              <a:rPr b="0" i="0" lang="iw-IL" sz="1200" u="sng" cap="none" strike="noStrike">
                <a:solidFill>
                  <a:srgbClr val="232752"/>
                </a:solidFill>
                <a:latin typeface="Assistant"/>
                <a:ea typeface="Assistant"/>
                <a:cs typeface="Assistant"/>
                <a:sym typeface="Assistant"/>
                <a:hlinkClick r:id="rId6">
                  <a:extLst>
                    <a:ext uri="{A12FA001-AC4F-418D-AE19-62706E023703}">
                      <ahyp:hlinkClr val="tx"/>
                    </a:ext>
                  </a:extLst>
                </a:hlinkClick>
              </a:rPr>
              <a:t>https://www.youtube.com/watch?v=rVZbyEOeKaw</a:t>
            </a:r>
            <a:r>
              <a:rPr b="0" i="0" lang="iw-IL" sz="12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יצירת כלי פריסה: </a:t>
            </a:r>
            <a:r>
              <a:rPr b="0" i="0" lang="iw-IL" sz="1200" u="sng" cap="none" strike="noStrike">
                <a:solidFill>
                  <a:srgbClr val="232752"/>
                </a:solidFill>
                <a:latin typeface="Assistant"/>
                <a:ea typeface="Assistant"/>
                <a:cs typeface="Assistant"/>
                <a:sym typeface="Assistant"/>
                <a:hlinkClick r:id="rId7">
                  <a:extLst>
                    <a:ext uri="{A12FA001-AC4F-418D-AE19-62706E023703}">
                      <ahyp:hlinkClr val="tx"/>
                    </a:ext>
                  </a:extLst>
                </a:hlinkClick>
              </a:rPr>
              <a:t>https://www.youtube.com/watch?v=o5J2httkLiQ</a:t>
            </a:r>
            <a:r>
              <a:rPr b="0" i="0" lang="iw-IL" sz="1200" u="none" cap="none" strike="noStrike">
                <a:solidFill>
                  <a:srgbClr val="232752"/>
                </a:solidFill>
                <a:latin typeface="Assistant"/>
                <a:ea typeface="Assistant"/>
                <a:cs typeface="Assistant"/>
                <a:sym typeface="Assistant"/>
              </a:rPr>
              <a:t> </a:t>
            </a:r>
            <a:endParaRPr sz="1200">
              <a:solidFill>
                <a:srgbClr val="232752"/>
              </a:solidFill>
              <a:latin typeface="Assistant"/>
              <a:ea typeface="Assistant"/>
              <a:cs typeface="Assistant"/>
              <a:sym typeface="Assistant"/>
            </a:endParaRPr>
          </a:p>
        </p:txBody>
      </p:sp>
      <p:sp>
        <p:nvSpPr>
          <p:cNvPr id="256" name="Google Shape;256;p18"/>
          <p:cNvSpPr txBox="1"/>
          <p:nvPr/>
        </p:nvSpPr>
        <p:spPr>
          <a:xfrm>
            <a:off x="4240530" y="1055034"/>
            <a:ext cx="4604875" cy="36238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300"/>
              <a:buFont typeface="Assistant"/>
              <a:buNone/>
            </a:pPr>
            <a:r>
              <a:rPr b="1" i="0" lang="iw-IL" sz="1300" u="none" cap="none" strike="noStrike">
                <a:solidFill>
                  <a:srgbClr val="232752"/>
                </a:solidFill>
                <a:latin typeface="Assistant"/>
                <a:ea typeface="Assistant"/>
                <a:cs typeface="Assistant"/>
                <a:sym typeface="Assistant"/>
              </a:rPr>
              <a:t>להלן לינקים לסרטונים אשר עשויים לסייע לכם בהכנת דשבורד מוצלח:</a:t>
            </a:r>
            <a:endParaRPr b="1" i="0" sz="1300" u="none" cap="none" strike="noStrike">
              <a:solidFill>
                <a:srgbClr val="232752"/>
              </a:solidFill>
              <a:latin typeface="Assistant"/>
              <a:ea typeface="Assistant"/>
              <a:cs typeface="Assistant"/>
              <a:sym typeface="Assistant"/>
            </a:endParaRPr>
          </a:p>
        </p:txBody>
      </p:sp>
      <p:sp>
        <p:nvSpPr>
          <p:cNvPr id="257" name="Google Shape;257;p18"/>
          <p:cNvSpPr txBox="1"/>
          <p:nvPr/>
        </p:nvSpPr>
        <p:spPr>
          <a:xfrm>
            <a:off x="397435" y="1471958"/>
            <a:ext cx="4273405" cy="3447584"/>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200"/>
              <a:buFont typeface="Assistant"/>
              <a:buNone/>
            </a:pPr>
            <a:r>
              <a:rPr b="0" i="0" lang="iw-IL" sz="1200" u="none" cap="none" strike="noStrike">
                <a:solidFill>
                  <a:srgbClr val="232752"/>
                </a:solidFill>
                <a:latin typeface="Assistant"/>
                <a:ea typeface="Assistant"/>
                <a:cs typeface="Assistant"/>
                <a:sym typeface="Assistant"/>
              </a:rPr>
              <a:t>עקרונות פסיכולוגיים מאחורי הויזואליזציה – מאת ד"ר הדר רונן:</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איך מכוונים את עיני המתבונן: </a:t>
            </a:r>
            <a:r>
              <a:rPr b="0" i="0" lang="iw-IL" sz="1200" u="sng" cap="none" strike="noStrike">
                <a:solidFill>
                  <a:srgbClr val="232752"/>
                </a:solidFill>
                <a:latin typeface="Assistant"/>
                <a:ea typeface="Assistant"/>
                <a:cs typeface="Assistant"/>
                <a:sym typeface="Assistant"/>
                <a:hlinkClick r:id="rId8">
                  <a:extLst>
                    <a:ext uri="{A12FA001-AC4F-418D-AE19-62706E023703}">
                      <ahyp:hlinkClr val="tx"/>
                    </a:ext>
                  </a:extLst>
                </a:hlinkClick>
              </a:rPr>
              <a:t>https://www.youtube.com/watch?v=ZtAhIeoOcTI</a:t>
            </a:r>
            <a:r>
              <a:rPr b="0" i="0" lang="iw-IL" sz="12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עקרון הסמיכות: </a:t>
            </a:r>
            <a:r>
              <a:rPr b="0" i="0" lang="iw-IL" sz="1200" u="sng" cap="none" strike="noStrike">
                <a:solidFill>
                  <a:srgbClr val="232752"/>
                </a:solidFill>
                <a:latin typeface="Assistant"/>
                <a:ea typeface="Assistant"/>
                <a:cs typeface="Assistant"/>
                <a:sym typeface="Assistant"/>
                <a:hlinkClick r:id="rId9">
                  <a:extLst>
                    <a:ext uri="{A12FA001-AC4F-418D-AE19-62706E023703}">
                      <ahyp:hlinkClr val="tx"/>
                    </a:ext>
                  </a:extLst>
                </a:hlinkClick>
              </a:rPr>
              <a:t>https://www.youtube.com/watch?v=Gsdcxo4umuQ</a:t>
            </a:r>
            <a:endParaRPr b="0" i="0" sz="1200" u="none" cap="none" strike="noStrike">
              <a:solidFill>
                <a:srgbClr val="232752"/>
              </a:solidFill>
              <a:latin typeface="Assistant"/>
              <a:ea typeface="Assistant"/>
              <a:cs typeface="Assistant"/>
              <a:sym typeface="Assistant"/>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נקיון צורני: </a:t>
            </a:r>
            <a:r>
              <a:rPr b="0" i="0" lang="iw-IL" sz="1200" u="sng" cap="none" strike="noStrike">
                <a:solidFill>
                  <a:srgbClr val="232752"/>
                </a:solidFill>
                <a:latin typeface="Assistant"/>
                <a:ea typeface="Assistant"/>
                <a:cs typeface="Assistant"/>
                <a:sym typeface="Assistant"/>
                <a:hlinkClick r:id="rId10">
                  <a:extLst>
                    <a:ext uri="{A12FA001-AC4F-418D-AE19-62706E023703}">
                      <ahyp:hlinkClr val="tx"/>
                    </a:ext>
                  </a:extLst>
                </a:hlinkClick>
              </a:rPr>
              <a:t>https://www.youtube.com/watch?v=AropIWRqBOw</a:t>
            </a:r>
            <a:r>
              <a:rPr b="0" i="0" lang="iw-IL" sz="12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היררכיה ויזואלית: </a:t>
            </a:r>
            <a:r>
              <a:rPr b="0" i="0" lang="iw-IL" sz="1200" u="sng" cap="none" strike="noStrike">
                <a:solidFill>
                  <a:srgbClr val="232752"/>
                </a:solidFill>
                <a:latin typeface="Assistant"/>
                <a:ea typeface="Assistant"/>
                <a:cs typeface="Assistant"/>
                <a:sym typeface="Assistant"/>
                <a:hlinkClick r:id="rId11">
                  <a:extLst>
                    <a:ext uri="{A12FA001-AC4F-418D-AE19-62706E023703}">
                      <ahyp:hlinkClr val="tx"/>
                    </a:ext>
                  </a:extLst>
                </a:hlinkClick>
              </a:rPr>
              <a:t>https://www.youtube.com/watch?v=OE8nzy2zlHM</a:t>
            </a:r>
            <a:r>
              <a:rPr b="0" i="0" lang="iw-IL" sz="12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התאמה למשתמש: </a:t>
            </a:r>
            <a:r>
              <a:rPr b="0" i="0" lang="iw-IL" sz="1200" u="sng" cap="none" strike="noStrike">
                <a:solidFill>
                  <a:srgbClr val="232752"/>
                </a:solidFill>
                <a:latin typeface="Assistant"/>
                <a:ea typeface="Assistant"/>
                <a:cs typeface="Assistant"/>
                <a:sym typeface="Assistant"/>
                <a:hlinkClick r:id="rId12">
                  <a:extLst>
                    <a:ext uri="{A12FA001-AC4F-418D-AE19-62706E023703}">
                      <ahyp:hlinkClr val="tx"/>
                    </a:ext>
                  </a:extLst>
                </a:hlinkClick>
              </a:rPr>
              <a:t>https://www.youtube.com/watch?v=yEPEOQZ5p6E</a:t>
            </a:r>
            <a:r>
              <a:rPr b="0" i="0" lang="iw-IL" sz="12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בחירת צבעים: </a:t>
            </a:r>
            <a:r>
              <a:rPr b="0" i="0" lang="iw-IL" sz="1200" u="sng" cap="none" strike="noStrike">
                <a:solidFill>
                  <a:srgbClr val="232752"/>
                </a:solidFill>
                <a:latin typeface="Assistant"/>
                <a:ea typeface="Assistant"/>
                <a:cs typeface="Assistant"/>
                <a:sym typeface="Assistant"/>
                <a:hlinkClick r:id="rId13">
                  <a:extLst>
                    <a:ext uri="{A12FA001-AC4F-418D-AE19-62706E023703}">
                      <ahyp:hlinkClr val="tx"/>
                    </a:ext>
                  </a:extLst>
                </a:hlinkClick>
              </a:rPr>
              <a:t>https://www.youtube.com/watch?v=MbMyQDGJMCw</a:t>
            </a:r>
            <a:r>
              <a:rPr b="0" i="0" lang="iw-IL" sz="1200" u="none" cap="none" strike="noStrike">
                <a:solidFill>
                  <a:srgbClr val="232752"/>
                </a:solidFill>
                <a:latin typeface="Assistant"/>
                <a:ea typeface="Assistant"/>
                <a:cs typeface="Assistant"/>
                <a:sym typeface="Assistant"/>
              </a:rPr>
              <a:t> </a:t>
            </a:r>
            <a:endParaRPr/>
          </a:p>
          <a:p>
            <a:pPr indent="-342900" lvl="0" marL="342900" marR="0" rtl="1" algn="r">
              <a:lnSpc>
                <a:spcPct val="120000"/>
              </a:lnSpc>
              <a:spcBef>
                <a:spcPts val="0"/>
              </a:spcBef>
              <a:spcAft>
                <a:spcPts val="0"/>
              </a:spcAft>
              <a:buClr>
                <a:srgbClr val="232752"/>
              </a:buClr>
              <a:buSzPts val="1200"/>
              <a:buFont typeface="Assistant"/>
              <a:buAutoNum type="arabicPeriod"/>
            </a:pPr>
            <a:r>
              <a:rPr b="0" i="0" lang="iw-IL" sz="1200" u="none" cap="none" strike="noStrike">
                <a:solidFill>
                  <a:srgbClr val="232752"/>
                </a:solidFill>
                <a:latin typeface="Assistant"/>
                <a:ea typeface="Assistant"/>
                <a:cs typeface="Assistant"/>
                <a:sym typeface="Assistant"/>
              </a:rPr>
              <a:t>התגברות על מגבלת שטח: </a:t>
            </a:r>
            <a:r>
              <a:rPr b="0" i="0" lang="iw-IL" sz="1200" u="sng" cap="none" strike="noStrike">
                <a:solidFill>
                  <a:srgbClr val="232752"/>
                </a:solidFill>
                <a:latin typeface="Assistant"/>
                <a:ea typeface="Assistant"/>
                <a:cs typeface="Assistant"/>
                <a:sym typeface="Assistant"/>
                <a:hlinkClick r:id="rId14">
                  <a:extLst>
                    <a:ext uri="{A12FA001-AC4F-418D-AE19-62706E023703}">
                      <ahyp:hlinkClr val="tx"/>
                    </a:ext>
                  </a:extLst>
                </a:hlinkClick>
              </a:rPr>
              <a:t>https://www.youtube.com/watch?v=RDYpDHnXiCs</a:t>
            </a:r>
            <a:r>
              <a:rPr b="0" i="0" lang="iw-IL" sz="1200" u="none" cap="none" strike="noStrike">
                <a:solidFill>
                  <a:srgbClr val="232752"/>
                </a:solidFill>
                <a:latin typeface="Assistant"/>
                <a:ea typeface="Assistant"/>
                <a:cs typeface="Assistant"/>
                <a:sym typeface="Assistant"/>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txBox="1"/>
          <p:nvPr/>
        </p:nvSpPr>
        <p:spPr>
          <a:xfrm>
            <a:off x="-5125" y="955187"/>
            <a:ext cx="9144001" cy="1954347"/>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2F2F2"/>
              </a:buClr>
              <a:buSzPts val="11500"/>
              <a:buFont typeface="Assistant ExtraBold"/>
              <a:buNone/>
            </a:pPr>
            <a:r>
              <a:rPr b="0" i="0" lang="iw-IL" sz="11500" u="none" cap="none" strike="noStrike">
                <a:solidFill>
                  <a:srgbClr val="F2F2F2"/>
                </a:solidFill>
                <a:latin typeface="Assistant ExtraBold"/>
                <a:ea typeface="Assistant ExtraBold"/>
                <a:cs typeface="Assistant ExtraBold"/>
                <a:sym typeface="Assistant ExtraBold"/>
              </a:rPr>
              <a:t>HANDS-ON</a:t>
            </a:r>
            <a:endParaRPr/>
          </a:p>
        </p:txBody>
      </p:sp>
      <p:sp>
        <p:nvSpPr>
          <p:cNvPr id="263" name="Google Shape;263;p19"/>
          <p:cNvSpPr txBox="1"/>
          <p:nvPr/>
        </p:nvSpPr>
        <p:spPr>
          <a:xfrm>
            <a:off x="1095350" y="2629764"/>
            <a:ext cx="6873300" cy="735046"/>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ניתוח נתונים לומדים</a:t>
            </a:r>
            <a:endParaRPr/>
          </a:p>
        </p:txBody>
      </p:sp>
      <p:sp>
        <p:nvSpPr>
          <p:cNvPr id="264" name="Google Shape;264;p19"/>
          <p:cNvSpPr/>
          <p:nvPr/>
        </p:nvSpPr>
        <p:spPr>
          <a:xfrm>
            <a:off x="-5125" y="5051375"/>
            <a:ext cx="9144001"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cxnSp>
        <p:nvCxnSpPr>
          <p:cNvPr id="265" name="Google Shape;265;p19"/>
          <p:cNvCxnSpPr/>
          <p:nvPr/>
        </p:nvCxnSpPr>
        <p:spPr>
          <a:xfrm>
            <a:off x="3923450" y="4587148"/>
            <a:ext cx="1217102" cy="3"/>
          </a:xfrm>
          <a:prstGeom prst="straightConnector1">
            <a:avLst/>
          </a:prstGeom>
          <a:noFill/>
          <a:ln cap="flat" cmpd="sng" w="28575">
            <a:solidFill>
              <a:srgbClr val="918D8E"/>
            </a:solidFill>
            <a:prstDash val="dot"/>
            <a:round/>
            <a:headEnd len="sm" w="sm" type="none"/>
            <a:tailEnd len="sm" w="sm" type="none"/>
          </a:ln>
        </p:spPr>
      </p:cxnSp>
      <p:pic>
        <p:nvPicPr>
          <p:cNvPr descr="Google Shape;439;p23" id="266" name="Google Shape;266;p19"/>
          <p:cNvPicPr preferRelativeResize="0"/>
          <p:nvPr/>
        </p:nvPicPr>
        <p:blipFill rotWithShape="1">
          <a:blip r:embed="rId3">
            <a:alphaModFix/>
          </a:blip>
          <a:srcRect b="0" l="0" r="0" t="0"/>
          <a:stretch/>
        </p:blipFill>
        <p:spPr>
          <a:xfrm rot="2843806">
            <a:off x="677122" y="482124"/>
            <a:ext cx="428727" cy="946126"/>
          </a:xfrm>
          <a:prstGeom prst="rect">
            <a:avLst/>
          </a:prstGeom>
          <a:noFill/>
          <a:ln>
            <a:noFill/>
          </a:ln>
        </p:spPr>
      </p:pic>
      <p:pic>
        <p:nvPicPr>
          <p:cNvPr descr="Google Shape;440;p23" id="267" name="Google Shape;267;p19"/>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268" name="Google Shape;268;p19"/>
          <p:cNvSpPr txBox="1"/>
          <p:nvPr/>
        </p:nvSpPr>
        <p:spPr>
          <a:xfrm>
            <a:off x="1090225" y="3041269"/>
            <a:ext cx="6873300" cy="1071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232752"/>
              </a:buClr>
              <a:buSzPts val="5400"/>
              <a:buFont typeface="Assistant ExtraBold"/>
              <a:buNone/>
            </a:pPr>
            <a:r>
              <a:rPr b="0" i="0" lang="iw-IL" sz="5400" u="none" cap="none" strike="noStrike">
                <a:solidFill>
                  <a:srgbClr val="232752"/>
                </a:solidFill>
                <a:latin typeface="Assistant ExtraBold"/>
                <a:ea typeface="Assistant ExtraBold"/>
                <a:cs typeface="Assistant ExtraBold"/>
                <a:sym typeface="Assistant ExtraBold"/>
              </a:rPr>
              <a:t>HANDS-ON</a:t>
            </a:r>
            <a:endParaRPr/>
          </a:p>
        </p:txBody>
      </p:sp>
      <p:pic>
        <p:nvPicPr>
          <p:cNvPr descr="Google Shape;442;p23" id="269" name="Google Shape;269;p19"/>
          <p:cNvPicPr preferRelativeResize="0"/>
          <p:nvPr/>
        </p:nvPicPr>
        <p:blipFill rotWithShape="1">
          <a:blip r:embed="rId5">
            <a:alphaModFix/>
          </a:blip>
          <a:srcRect b="0" l="0" r="0" t="0"/>
          <a:stretch/>
        </p:blipFill>
        <p:spPr>
          <a:xfrm>
            <a:off x="3562250" y="862573"/>
            <a:ext cx="1929253" cy="15534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2"/>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39" name="Google Shape;39;p2"/>
          <p:cNvSpPr txBox="1"/>
          <p:nvPr/>
        </p:nvSpPr>
        <p:spPr>
          <a:xfrm>
            <a:off x="4264926" y="508132"/>
            <a:ext cx="4449038"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מבוא</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40" name="Google Shape;40;p2"/>
          <p:cNvSpPr txBox="1"/>
          <p:nvPr/>
        </p:nvSpPr>
        <p:spPr>
          <a:xfrm>
            <a:off x="-22572" y="1188175"/>
            <a:ext cx="4375874" cy="561859"/>
          </a:xfrm>
          <a:prstGeom prst="rect">
            <a:avLst/>
          </a:prstGeom>
          <a:noFill/>
          <a:ln>
            <a:noFill/>
          </a:ln>
        </p:spPr>
        <p:txBody>
          <a:bodyPr anchorCtr="0" anchor="t" bIns="68550" lIns="68550" spcFirstLastPara="1" rIns="68550" wrap="square" tIns="68550">
            <a:spAutoFit/>
          </a:bodyPr>
          <a:lstStyle/>
          <a:p>
            <a:pPr indent="0" lvl="0" marL="0" marR="0" rtl="1" algn="r">
              <a:lnSpc>
                <a:spcPct val="205555"/>
              </a:lnSpc>
              <a:spcBef>
                <a:spcPts val="0"/>
              </a:spcBef>
              <a:spcAft>
                <a:spcPts val="0"/>
              </a:spcAft>
              <a:buClr>
                <a:srgbClr val="232752"/>
              </a:buClr>
              <a:buSzPts val="1800"/>
              <a:buFont typeface="Assistant ExtraBold"/>
              <a:buNone/>
            </a:pPr>
            <a:r>
              <a:rPr b="0" i="0" lang="iw-IL" sz="1800" u="none" cap="none" strike="noStrike">
                <a:solidFill>
                  <a:srgbClr val="232752"/>
                </a:solidFill>
                <a:latin typeface="Assistant ExtraBold"/>
                <a:ea typeface="Assistant ExtraBold"/>
                <a:cs typeface="Assistant ExtraBold"/>
                <a:sym typeface="Assistant ExtraBold"/>
              </a:rPr>
              <a:t>מהו דשבורד?</a:t>
            </a:r>
            <a:endParaRPr b="0" i="0" sz="1800" u="none" cap="none" strike="noStrike">
              <a:solidFill>
                <a:srgbClr val="232752"/>
              </a:solidFill>
              <a:latin typeface="Assistant ExtraBold"/>
              <a:ea typeface="Assistant ExtraBold"/>
              <a:cs typeface="Assistant ExtraBold"/>
              <a:sym typeface="Assistant ExtraBold"/>
            </a:endParaRPr>
          </a:p>
        </p:txBody>
      </p:sp>
      <p:sp>
        <p:nvSpPr>
          <p:cNvPr id="41" name="Google Shape;41;p2"/>
          <p:cNvSpPr txBox="1"/>
          <p:nvPr/>
        </p:nvSpPr>
        <p:spPr>
          <a:xfrm>
            <a:off x="537003" y="1713031"/>
            <a:ext cx="3811943" cy="751270"/>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דשבורד (בעברית – לוח מחוונים) הוא קובץ מסכם לתהליך ניתוח נתונים. </a:t>
            </a:r>
            <a:endParaRPr/>
          </a:p>
        </p:txBody>
      </p:sp>
      <p:pic>
        <p:nvPicPr>
          <p:cNvPr descr="Image" id="42" name="Google Shape;42;p2"/>
          <p:cNvPicPr preferRelativeResize="0"/>
          <p:nvPr/>
        </p:nvPicPr>
        <p:blipFill rotWithShape="1">
          <a:blip r:embed="rId3">
            <a:alphaModFix/>
          </a:blip>
          <a:srcRect b="0" l="0" r="0" t="0"/>
          <a:stretch/>
        </p:blipFill>
        <p:spPr>
          <a:xfrm>
            <a:off x="4370879" y="1904169"/>
            <a:ext cx="201121" cy="199503"/>
          </a:xfrm>
          <a:prstGeom prst="rect">
            <a:avLst/>
          </a:prstGeom>
          <a:noFill/>
          <a:ln>
            <a:noFill/>
          </a:ln>
        </p:spPr>
      </p:pic>
      <p:sp>
        <p:nvSpPr>
          <p:cNvPr id="43" name="Google Shape;43;p2"/>
          <p:cNvSpPr txBox="1"/>
          <p:nvPr/>
        </p:nvSpPr>
        <p:spPr>
          <a:xfrm>
            <a:off x="544953" y="2679199"/>
            <a:ext cx="3811800" cy="1323600"/>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ממש כפי שלוח המחוונים (הדשבורד) ברכב מציג לנהג את הנתונים החשובים ביותר </a:t>
            </a:r>
            <a:r>
              <a:rPr lang="iw-IL">
                <a:solidFill>
                  <a:srgbClr val="232752"/>
                </a:solidFill>
                <a:latin typeface="Assistant"/>
                <a:ea typeface="Assistant"/>
                <a:cs typeface="Assistant"/>
                <a:sym typeface="Assistant"/>
              </a:rPr>
              <a:t>כדי</a:t>
            </a:r>
            <a:r>
              <a:rPr b="0" i="0" lang="iw-IL" sz="1400" u="none" cap="none" strike="noStrike">
                <a:solidFill>
                  <a:srgbClr val="232752"/>
                </a:solidFill>
                <a:latin typeface="Assistant"/>
                <a:ea typeface="Assistant"/>
                <a:cs typeface="Assistant"/>
                <a:sym typeface="Assistant"/>
              </a:rPr>
              <a:t> שיוכל לנהוג נכון, כך דשבורד אנליטי מציג את הנתונים החשובים ביותר למענה על הבעיה שהוגדרה.</a:t>
            </a:r>
            <a:endParaRPr b="0" i="0" sz="1400" u="none" cap="none" strike="noStrike">
              <a:solidFill>
                <a:srgbClr val="232752"/>
              </a:solidFill>
              <a:latin typeface="Assistant"/>
              <a:ea typeface="Assistant"/>
              <a:cs typeface="Assistant"/>
              <a:sym typeface="Assistant"/>
            </a:endParaRPr>
          </a:p>
        </p:txBody>
      </p:sp>
      <p:pic>
        <p:nvPicPr>
          <p:cNvPr descr="Image" id="44" name="Google Shape;44;p2"/>
          <p:cNvPicPr preferRelativeResize="0"/>
          <p:nvPr/>
        </p:nvPicPr>
        <p:blipFill rotWithShape="1">
          <a:blip r:embed="rId3">
            <a:alphaModFix/>
          </a:blip>
          <a:srcRect b="0" l="0" r="0" t="0"/>
          <a:stretch/>
        </p:blipFill>
        <p:spPr>
          <a:xfrm>
            <a:off x="4378829" y="2863703"/>
            <a:ext cx="201121" cy="199503"/>
          </a:xfrm>
          <a:prstGeom prst="rect">
            <a:avLst/>
          </a:prstGeom>
          <a:noFill/>
          <a:ln>
            <a:noFill/>
          </a:ln>
        </p:spPr>
      </p:pic>
      <p:pic>
        <p:nvPicPr>
          <p:cNvPr descr="Google Shape;60;p13" id="45" name="Google Shape;45;p2"/>
          <p:cNvPicPr preferRelativeResize="0"/>
          <p:nvPr/>
        </p:nvPicPr>
        <p:blipFill rotWithShape="1">
          <a:blip r:embed="rId4">
            <a:alphaModFix/>
          </a:blip>
          <a:srcRect b="0" l="0" r="0" t="0"/>
          <a:stretch/>
        </p:blipFill>
        <p:spPr>
          <a:xfrm rot="3173668">
            <a:off x="3899583" y="281784"/>
            <a:ext cx="271944" cy="600133"/>
          </a:xfrm>
          <a:prstGeom prst="rect">
            <a:avLst/>
          </a:prstGeom>
          <a:noFill/>
          <a:ln>
            <a:noFill/>
          </a:ln>
        </p:spPr>
      </p:pic>
      <p:pic>
        <p:nvPicPr>
          <p:cNvPr descr="A close up of a car dashboard&#10;&#10;Description automatically generated with medium confidence" id="46" name="Google Shape;46;p2"/>
          <p:cNvPicPr preferRelativeResize="0"/>
          <p:nvPr/>
        </p:nvPicPr>
        <p:blipFill rotWithShape="1">
          <a:blip r:embed="rId5">
            <a:alphaModFix/>
          </a:blip>
          <a:srcRect b="0" l="0" r="0" t="0"/>
          <a:stretch/>
        </p:blipFill>
        <p:spPr>
          <a:xfrm>
            <a:off x="4721759" y="1660673"/>
            <a:ext cx="4054198" cy="2280486"/>
          </a:xfrm>
          <a:prstGeom prst="roundRect">
            <a:avLst>
              <a:gd fmla="val 8594" name="adj"/>
            </a:avLst>
          </a:prstGeom>
          <a:solidFill>
            <a:srgbClr val="ECECEC"/>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52" name="Google Shape;52;p3"/>
          <p:cNvSpPr txBox="1"/>
          <p:nvPr/>
        </p:nvSpPr>
        <p:spPr>
          <a:xfrm>
            <a:off x="4264921" y="412648"/>
            <a:ext cx="4449038"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כיצד נראה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53" name="Google Shape;53;p3"/>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pic>
        <p:nvPicPr>
          <p:cNvPr id="54" name="Google Shape;54;p3"/>
          <p:cNvPicPr preferRelativeResize="0"/>
          <p:nvPr/>
        </p:nvPicPr>
        <p:blipFill rotWithShape="1">
          <a:blip r:embed="rId4">
            <a:alphaModFix/>
          </a:blip>
          <a:srcRect b="0" l="433" r="0" t="0"/>
          <a:stretch/>
        </p:blipFill>
        <p:spPr>
          <a:xfrm>
            <a:off x="801515" y="1243553"/>
            <a:ext cx="5422119" cy="3797785"/>
          </a:xfrm>
          <a:prstGeom prst="rect">
            <a:avLst/>
          </a:prstGeom>
          <a:noFill/>
          <a:ln cap="flat" cmpd="sng" w="9525">
            <a:solidFill>
              <a:schemeClr val="dk1"/>
            </a:solidFill>
            <a:prstDash val="solid"/>
            <a:round/>
            <a:headEnd len="sm" w="sm" type="none"/>
            <a:tailEnd len="sm" w="sm" type="none"/>
          </a:ln>
        </p:spPr>
      </p:pic>
      <p:sp>
        <p:nvSpPr>
          <p:cNvPr id="55" name="Google Shape;55;p3"/>
          <p:cNvSpPr/>
          <p:nvPr/>
        </p:nvSpPr>
        <p:spPr>
          <a:xfrm>
            <a:off x="868680" y="675762"/>
            <a:ext cx="880110" cy="357051"/>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ctr">
              <a:lnSpc>
                <a:spcPct val="100000"/>
              </a:lnSpc>
              <a:spcBef>
                <a:spcPts val="0"/>
              </a:spcBef>
              <a:spcAft>
                <a:spcPts val="0"/>
              </a:spcAft>
              <a:buClr>
                <a:srgbClr val="000000"/>
              </a:buClr>
              <a:buSzPts val="1200"/>
              <a:buFont typeface="Calibri"/>
              <a:buNone/>
            </a:pPr>
            <a:r>
              <a:rPr b="1" i="0" lang="iw-IL" sz="1200" u="none" cap="none" strike="noStrike">
                <a:solidFill>
                  <a:srgbClr val="000000"/>
                </a:solidFill>
                <a:latin typeface="Calibri"/>
                <a:ea typeface="Calibri"/>
                <a:cs typeface="Calibri"/>
                <a:sym typeface="Calibri"/>
              </a:rPr>
              <a:t>כותרת</a:t>
            </a:r>
            <a:endParaRPr/>
          </a:p>
        </p:txBody>
      </p:sp>
      <p:sp>
        <p:nvSpPr>
          <p:cNvPr id="56" name="Google Shape;56;p3"/>
          <p:cNvSpPr/>
          <p:nvPr/>
        </p:nvSpPr>
        <p:spPr>
          <a:xfrm>
            <a:off x="7281399" y="2169824"/>
            <a:ext cx="1432560" cy="616726"/>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ctr">
              <a:lnSpc>
                <a:spcPct val="100000"/>
              </a:lnSpc>
              <a:spcBef>
                <a:spcPts val="0"/>
              </a:spcBef>
              <a:spcAft>
                <a:spcPts val="0"/>
              </a:spcAft>
              <a:buClr>
                <a:srgbClr val="000000"/>
              </a:buClr>
              <a:buSzPts val="1200"/>
              <a:buFont typeface="Calibri"/>
              <a:buNone/>
            </a:pPr>
            <a:r>
              <a:rPr b="1" i="0" lang="iw-IL" sz="1200" u="none" cap="none" strike="noStrike">
                <a:solidFill>
                  <a:srgbClr val="000000"/>
                </a:solidFill>
                <a:latin typeface="Calibri"/>
                <a:ea typeface="Calibri"/>
                <a:cs typeface="Calibri"/>
                <a:sym typeface="Calibri"/>
              </a:rPr>
              <a:t>נתונים מספריים בולטים לעין</a:t>
            </a:r>
            <a:endParaRPr/>
          </a:p>
        </p:txBody>
      </p:sp>
      <p:sp>
        <p:nvSpPr>
          <p:cNvPr id="57" name="Google Shape;57;p3"/>
          <p:cNvSpPr/>
          <p:nvPr/>
        </p:nvSpPr>
        <p:spPr>
          <a:xfrm>
            <a:off x="6955155" y="3086903"/>
            <a:ext cx="1758804" cy="876401"/>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ctr">
              <a:lnSpc>
                <a:spcPct val="100000"/>
              </a:lnSpc>
              <a:spcBef>
                <a:spcPts val="0"/>
              </a:spcBef>
              <a:spcAft>
                <a:spcPts val="0"/>
              </a:spcAft>
              <a:buClr>
                <a:srgbClr val="000000"/>
              </a:buClr>
              <a:buSzPts val="1200"/>
              <a:buFont typeface="Calibri"/>
              <a:buNone/>
            </a:pPr>
            <a:r>
              <a:rPr b="1" i="0" lang="iw-IL" sz="1200" u="none" cap="none" strike="noStrike">
                <a:solidFill>
                  <a:srgbClr val="000000"/>
                </a:solidFill>
                <a:latin typeface="Calibri"/>
                <a:ea typeface="Calibri"/>
                <a:cs typeface="Calibri"/>
                <a:sym typeface="Calibri"/>
              </a:rPr>
              <a:t>גרפים וויזואליזציות להבנה עמוקה יותר של הנתונים</a:t>
            </a:r>
            <a:endParaRPr/>
          </a:p>
        </p:txBody>
      </p:sp>
      <p:sp>
        <p:nvSpPr>
          <p:cNvPr id="58" name="Google Shape;58;p3"/>
          <p:cNvSpPr/>
          <p:nvPr/>
        </p:nvSpPr>
        <p:spPr>
          <a:xfrm>
            <a:off x="828674" y="1297305"/>
            <a:ext cx="1057275" cy="211455"/>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59" name="Google Shape;59;p3"/>
          <p:cNvSpPr/>
          <p:nvPr/>
        </p:nvSpPr>
        <p:spPr>
          <a:xfrm>
            <a:off x="828674" y="1838325"/>
            <a:ext cx="5320666" cy="424815"/>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60" name="Google Shape;60;p3"/>
          <p:cNvSpPr/>
          <p:nvPr/>
        </p:nvSpPr>
        <p:spPr>
          <a:xfrm>
            <a:off x="828674" y="2320290"/>
            <a:ext cx="5320666" cy="2680335"/>
          </a:xfrm>
          <a:prstGeom prst="roundRect">
            <a:avLst>
              <a:gd fmla="val 6432" name="adj"/>
            </a:avLst>
          </a:prstGeom>
          <a:noFill/>
          <a:ln cap="flat" cmpd="sng" w="25400">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cxnSp>
        <p:nvCxnSpPr>
          <p:cNvPr id="61" name="Google Shape;61;p3"/>
          <p:cNvCxnSpPr>
            <a:stCxn id="55" idx="4"/>
            <a:endCxn id="58" idx="0"/>
          </p:cNvCxnSpPr>
          <p:nvPr/>
        </p:nvCxnSpPr>
        <p:spPr>
          <a:xfrm>
            <a:off x="1308735" y="1032813"/>
            <a:ext cx="48600" cy="264600"/>
          </a:xfrm>
          <a:prstGeom prst="straightConnector1">
            <a:avLst/>
          </a:prstGeom>
          <a:noFill/>
          <a:ln cap="flat" cmpd="sng" w="12700">
            <a:solidFill>
              <a:schemeClr val="dk1"/>
            </a:solidFill>
            <a:prstDash val="solid"/>
            <a:miter lim="800000"/>
            <a:headEnd len="sm" w="sm" type="none"/>
            <a:tailEnd len="med" w="med" type="triangle"/>
          </a:ln>
        </p:spPr>
      </p:cxnSp>
      <p:cxnSp>
        <p:nvCxnSpPr>
          <p:cNvPr id="62" name="Google Shape;62;p3"/>
          <p:cNvCxnSpPr>
            <a:stCxn id="56" idx="2"/>
            <a:endCxn id="59" idx="3"/>
          </p:cNvCxnSpPr>
          <p:nvPr/>
        </p:nvCxnSpPr>
        <p:spPr>
          <a:xfrm rot="10800000">
            <a:off x="6149199" y="2050687"/>
            <a:ext cx="1132200" cy="427500"/>
          </a:xfrm>
          <a:prstGeom prst="straightConnector1">
            <a:avLst/>
          </a:prstGeom>
          <a:noFill/>
          <a:ln cap="flat" cmpd="sng" w="12700">
            <a:solidFill>
              <a:schemeClr val="dk1"/>
            </a:solidFill>
            <a:prstDash val="solid"/>
            <a:miter lim="800000"/>
            <a:headEnd len="sm" w="sm" type="none"/>
            <a:tailEnd len="med" w="med" type="triangle"/>
          </a:ln>
        </p:spPr>
      </p:cxnSp>
      <p:cxnSp>
        <p:nvCxnSpPr>
          <p:cNvPr id="63" name="Google Shape;63;p3"/>
          <p:cNvCxnSpPr>
            <a:stCxn id="57" idx="2"/>
            <a:endCxn id="60" idx="3"/>
          </p:cNvCxnSpPr>
          <p:nvPr/>
        </p:nvCxnSpPr>
        <p:spPr>
          <a:xfrm flipH="1">
            <a:off x="6149355" y="3525104"/>
            <a:ext cx="805800" cy="135300"/>
          </a:xfrm>
          <a:prstGeom prst="straightConnector1">
            <a:avLst/>
          </a:prstGeom>
          <a:noFill/>
          <a:ln cap="flat" cmpd="sng" w="12700">
            <a:solidFill>
              <a:schemeClr val="dk1"/>
            </a:solidFill>
            <a:prstDash val="solid"/>
            <a:miter lim="800000"/>
            <a:headEnd len="sm" w="sm" type="none"/>
            <a:tailEnd len="med" w="med" type="triangle"/>
          </a:ln>
        </p:spPr>
      </p:cxnSp>
      <p:sp>
        <p:nvSpPr>
          <p:cNvPr id="64" name="Google Shape;64;p3"/>
          <p:cNvSpPr/>
          <p:nvPr/>
        </p:nvSpPr>
        <p:spPr>
          <a:xfrm>
            <a:off x="7332345" y="1219800"/>
            <a:ext cx="1381614" cy="616726"/>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ctr">
              <a:lnSpc>
                <a:spcPct val="100000"/>
              </a:lnSpc>
              <a:spcBef>
                <a:spcPts val="0"/>
              </a:spcBef>
              <a:spcAft>
                <a:spcPts val="0"/>
              </a:spcAft>
              <a:buClr>
                <a:srgbClr val="000000"/>
              </a:buClr>
              <a:buSzPts val="1200"/>
              <a:buFont typeface="Calibri"/>
              <a:buNone/>
            </a:pPr>
            <a:r>
              <a:rPr b="1" i="0" lang="iw-IL" sz="1200" u="none" cap="none" strike="noStrike">
                <a:solidFill>
                  <a:srgbClr val="000000"/>
                </a:solidFill>
                <a:latin typeface="Calibri"/>
                <a:ea typeface="Calibri"/>
                <a:cs typeface="Calibri"/>
                <a:sym typeface="Calibri"/>
              </a:rPr>
              <a:t>התקופה שעליה בוצע הניתוח</a:t>
            </a:r>
            <a:endParaRPr/>
          </a:p>
        </p:txBody>
      </p:sp>
      <p:sp>
        <p:nvSpPr>
          <p:cNvPr id="65" name="Google Shape;65;p3"/>
          <p:cNvSpPr/>
          <p:nvPr/>
        </p:nvSpPr>
        <p:spPr>
          <a:xfrm>
            <a:off x="5278755" y="1297304"/>
            <a:ext cx="896304" cy="211455"/>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cxnSp>
        <p:nvCxnSpPr>
          <p:cNvPr id="66" name="Google Shape;66;p3"/>
          <p:cNvCxnSpPr>
            <a:stCxn id="64" idx="2"/>
            <a:endCxn id="65" idx="3"/>
          </p:cNvCxnSpPr>
          <p:nvPr/>
        </p:nvCxnSpPr>
        <p:spPr>
          <a:xfrm rot="10800000">
            <a:off x="6174945" y="1403063"/>
            <a:ext cx="1157400" cy="125100"/>
          </a:xfrm>
          <a:prstGeom prst="straightConnector1">
            <a:avLst/>
          </a:prstGeom>
          <a:noFill/>
          <a:ln cap="flat" cmpd="sng" w="12700">
            <a:solidFill>
              <a:schemeClr val="dk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500"/>
                                        <p:tgtEl>
                                          <p:spTgt spid="64"/>
                                        </p:tgtEl>
                                      </p:cBhvr>
                                    </p:animEffect>
                                  </p:childTnLst>
                                </p:cTn>
                              </p:par>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72" name="Google Shape;72;p4"/>
          <p:cNvSpPr txBox="1"/>
          <p:nvPr/>
        </p:nvSpPr>
        <p:spPr>
          <a:xfrm>
            <a:off x="1514475" y="514456"/>
            <a:ext cx="7203101"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מה צריך לקחת בחשבון כאשר בונים דשבורד?</a:t>
            </a:r>
            <a:endParaRPr/>
          </a:p>
        </p:txBody>
      </p:sp>
      <p:sp>
        <p:nvSpPr>
          <p:cNvPr id="73" name="Google Shape;73;p4"/>
          <p:cNvSpPr txBox="1"/>
          <p:nvPr/>
        </p:nvSpPr>
        <p:spPr>
          <a:xfrm>
            <a:off x="4160520" y="1943483"/>
            <a:ext cx="3454495" cy="36238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300"/>
              <a:buFont typeface="Assistant"/>
              <a:buNone/>
            </a:pPr>
            <a:r>
              <a:t/>
            </a:r>
            <a:endParaRPr b="0" i="0" sz="1300" u="none" cap="none" strike="noStrike">
              <a:solidFill>
                <a:srgbClr val="232752"/>
              </a:solidFill>
              <a:latin typeface="Assistant"/>
              <a:ea typeface="Assistant"/>
              <a:cs typeface="Assistant"/>
              <a:sym typeface="Assistant"/>
            </a:endParaRPr>
          </a:p>
        </p:txBody>
      </p:sp>
      <p:sp>
        <p:nvSpPr>
          <p:cNvPr id="74" name="Google Shape;74;p4"/>
          <p:cNvSpPr txBox="1"/>
          <p:nvPr/>
        </p:nvSpPr>
        <p:spPr>
          <a:xfrm>
            <a:off x="7617540" y="1279816"/>
            <a:ext cx="773552" cy="636174"/>
          </a:xfrm>
          <a:prstGeom prst="rect">
            <a:avLst/>
          </a:prstGeom>
          <a:noFill/>
          <a:ln>
            <a:noFill/>
          </a:ln>
        </p:spPr>
        <p:txBody>
          <a:bodyPr anchorCtr="0" anchor="t" bIns="68550" lIns="68550" spcFirstLastPara="1" rIns="68550" wrap="square" tIns="68550">
            <a:spAutoFit/>
          </a:bodyPr>
          <a:lstStyle/>
          <a:p>
            <a:pPr indent="0" lvl="0" marL="0" marR="0" rtl="1" algn="r">
              <a:lnSpc>
                <a:spcPct val="88095"/>
              </a:lnSpc>
              <a:spcBef>
                <a:spcPts val="0"/>
              </a:spcBef>
              <a:spcAft>
                <a:spcPts val="0"/>
              </a:spcAft>
              <a:buClr>
                <a:srgbClr val="FEC224"/>
              </a:buClr>
              <a:buSzPts val="4200"/>
              <a:buFont typeface="Assistant ExtraBold"/>
              <a:buNone/>
            </a:pPr>
            <a:r>
              <a:rPr b="0" i="0" lang="iw-IL" sz="4200" u="none" cap="none" strike="noStrike">
                <a:solidFill>
                  <a:srgbClr val="FEC224"/>
                </a:solidFill>
                <a:latin typeface="Assistant ExtraBold"/>
                <a:ea typeface="Assistant ExtraBold"/>
                <a:cs typeface="Assistant ExtraBold"/>
                <a:sym typeface="Assistant ExtraBold"/>
              </a:rPr>
              <a:t>01</a:t>
            </a:r>
            <a:endParaRPr/>
          </a:p>
        </p:txBody>
      </p:sp>
      <p:sp>
        <p:nvSpPr>
          <p:cNvPr id="75" name="Google Shape;75;p4"/>
          <p:cNvSpPr txBox="1"/>
          <p:nvPr/>
        </p:nvSpPr>
        <p:spPr>
          <a:xfrm>
            <a:off x="7626727" y="2758595"/>
            <a:ext cx="764363" cy="636174"/>
          </a:xfrm>
          <a:prstGeom prst="rect">
            <a:avLst/>
          </a:prstGeom>
          <a:noFill/>
          <a:ln>
            <a:noFill/>
          </a:ln>
        </p:spPr>
        <p:txBody>
          <a:bodyPr anchorCtr="0" anchor="t" bIns="68550" lIns="68550" spcFirstLastPara="1" rIns="68550" wrap="square" tIns="68550">
            <a:spAutoFit/>
          </a:bodyPr>
          <a:lstStyle/>
          <a:p>
            <a:pPr indent="0" lvl="0" marL="0" marR="0" rtl="1" algn="r">
              <a:lnSpc>
                <a:spcPct val="88095"/>
              </a:lnSpc>
              <a:spcBef>
                <a:spcPts val="0"/>
              </a:spcBef>
              <a:spcAft>
                <a:spcPts val="0"/>
              </a:spcAft>
              <a:buClr>
                <a:srgbClr val="00B0F0"/>
              </a:buClr>
              <a:buSzPts val="4200"/>
              <a:buFont typeface="Assistant ExtraBold"/>
              <a:buNone/>
            </a:pPr>
            <a:r>
              <a:rPr b="0" i="0" lang="iw-IL" sz="4200" u="none" cap="none" strike="noStrike">
                <a:solidFill>
                  <a:srgbClr val="00B0F0"/>
                </a:solidFill>
                <a:latin typeface="Assistant ExtraBold"/>
                <a:ea typeface="Assistant ExtraBold"/>
                <a:cs typeface="Assistant ExtraBold"/>
                <a:sym typeface="Assistant ExtraBold"/>
              </a:rPr>
              <a:t>02</a:t>
            </a:r>
            <a:endParaRPr/>
          </a:p>
        </p:txBody>
      </p:sp>
      <p:sp>
        <p:nvSpPr>
          <p:cNvPr id="76" name="Google Shape;76;p4"/>
          <p:cNvSpPr txBox="1"/>
          <p:nvPr/>
        </p:nvSpPr>
        <p:spPr>
          <a:xfrm>
            <a:off x="3823335" y="3163174"/>
            <a:ext cx="3791680" cy="1155226"/>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שלוש שאלות שיש לשאול לגבי קהל היעד של הדשבורד: </a:t>
            </a:r>
            <a:endParaRPr/>
          </a:p>
          <a:p>
            <a:pPr indent="-342900" lvl="0" marL="342900" marR="0" rtl="1" algn="r">
              <a:lnSpc>
                <a:spcPct val="120000"/>
              </a:lnSpc>
              <a:spcBef>
                <a:spcPts val="0"/>
              </a:spcBef>
              <a:spcAft>
                <a:spcPts val="0"/>
              </a:spcAft>
              <a:buClr>
                <a:srgbClr val="232752"/>
              </a:buClr>
              <a:buSzPts val="1400"/>
              <a:buFont typeface="Assistant"/>
              <a:buAutoNum type="arabicPeriod"/>
            </a:pPr>
            <a:r>
              <a:rPr b="0" i="0" lang="iw-IL" sz="1400" u="none" cap="none" strike="noStrike">
                <a:solidFill>
                  <a:srgbClr val="232752"/>
                </a:solidFill>
                <a:latin typeface="Assistant"/>
                <a:ea typeface="Assistant"/>
                <a:cs typeface="Assistant"/>
                <a:sym typeface="Assistant"/>
              </a:rPr>
              <a:t>מה התפקיד שלהם?</a:t>
            </a:r>
            <a:endParaRPr/>
          </a:p>
          <a:p>
            <a:pPr indent="-342900" lvl="0" marL="342900" marR="0" rtl="1" algn="r">
              <a:lnSpc>
                <a:spcPct val="120000"/>
              </a:lnSpc>
              <a:spcBef>
                <a:spcPts val="0"/>
              </a:spcBef>
              <a:spcAft>
                <a:spcPts val="0"/>
              </a:spcAft>
              <a:buClr>
                <a:srgbClr val="232752"/>
              </a:buClr>
              <a:buSzPts val="1400"/>
              <a:buFont typeface="Assistant"/>
              <a:buAutoNum type="arabicPeriod"/>
            </a:pPr>
            <a:r>
              <a:rPr b="0" i="0" lang="iw-IL" sz="1400" u="none" cap="none" strike="noStrike">
                <a:solidFill>
                  <a:srgbClr val="232752"/>
                </a:solidFill>
                <a:latin typeface="Assistant"/>
                <a:ea typeface="Assistant"/>
                <a:cs typeface="Assistant"/>
                <a:sym typeface="Assistant"/>
              </a:rPr>
              <a:t>מה רמת הידע שלהם בקריאת גרפים? </a:t>
            </a:r>
            <a:endParaRPr/>
          </a:p>
          <a:p>
            <a:pPr indent="-342900" lvl="0" marL="342900" marR="0" rtl="1" algn="r">
              <a:lnSpc>
                <a:spcPct val="120000"/>
              </a:lnSpc>
              <a:spcBef>
                <a:spcPts val="0"/>
              </a:spcBef>
              <a:spcAft>
                <a:spcPts val="0"/>
              </a:spcAft>
              <a:buClr>
                <a:srgbClr val="232752"/>
              </a:buClr>
              <a:buSzPts val="1400"/>
              <a:buFont typeface="Assistant"/>
              <a:buAutoNum type="arabicPeriod"/>
            </a:pPr>
            <a:r>
              <a:rPr b="0" i="0" lang="iw-IL" sz="1400" u="none" cap="none" strike="noStrike">
                <a:solidFill>
                  <a:srgbClr val="232752"/>
                </a:solidFill>
                <a:latin typeface="Assistant"/>
                <a:ea typeface="Assistant"/>
                <a:cs typeface="Assistant"/>
                <a:sym typeface="Assistant"/>
              </a:rPr>
              <a:t>מה רמת הידע שלהם בתחום הנחקר?</a:t>
            </a:r>
            <a:endParaRPr b="0" i="0" sz="1400" u="none" cap="none" strike="noStrike">
              <a:solidFill>
                <a:srgbClr val="232752"/>
              </a:solidFill>
              <a:latin typeface="Assistant"/>
              <a:ea typeface="Assistant"/>
              <a:cs typeface="Assistant"/>
              <a:sym typeface="Assistant"/>
            </a:endParaRPr>
          </a:p>
        </p:txBody>
      </p:sp>
      <p:sp>
        <p:nvSpPr>
          <p:cNvPr id="77" name="Google Shape;77;p4"/>
          <p:cNvSpPr txBox="1"/>
          <p:nvPr/>
        </p:nvSpPr>
        <p:spPr>
          <a:xfrm>
            <a:off x="2988945" y="1344642"/>
            <a:ext cx="4628595"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מהי מטרת הדשבורד? מהו הסיפור שאנו רוצים להעביר?</a:t>
            </a:r>
            <a:endParaRPr b="1" i="0" sz="1600" u="none" cap="none" strike="noStrike">
              <a:solidFill>
                <a:srgbClr val="232752"/>
              </a:solidFill>
              <a:latin typeface="Assistant"/>
              <a:ea typeface="Assistant"/>
              <a:cs typeface="Assistant"/>
              <a:sym typeface="Assistant"/>
            </a:endParaRPr>
          </a:p>
        </p:txBody>
      </p:sp>
      <p:sp>
        <p:nvSpPr>
          <p:cNvPr id="78" name="Google Shape;78;p4"/>
          <p:cNvSpPr txBox="1"/>
          <p:nvPr/>
        </p:nvSpPr>
        <p:spPr>
          <a:xfrm>
            <a:off x="3663315" y="2800793"/>
            <a:ext cx="3954224"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מיהו קהל היעד של הצגת הנתונים?</a:t>
            </a:r>
            <a:endParaRPr b="1" i="0" sz="1600" u="none" cap="none" strike="noStrike">
              <a:solidFill>
                <a:srgbClr val="232752"/>
              </a:solidFill>
              <a:latin typeface="Assistant"/>
              <a:ea typeface="Assistant"/>
              <a:cs typeface="Assistant"/>
              <a:sym typeface="Assistant"/>
            </a:endParaRPr>
          </a:p>
        </p:txBody>
      </p:sp>
      <p:pic>
        <p:nvPicPr>
          <p:cNvPr descr="Google Shape;60;p13" id="79" name="Google Shape;79;p4"/>
          <p:cNvPicPr preferRelativeResize="0"/>
          <p:nvPr/>
        </p:nvPicPr>
        <p:blipFill rotWithShape="1">
          <a:blip r:embed="rId3">
            <a:alphaModFix/>
          </a:blip>
          <a:srcRect b="0" l="0" r="0" t="0"/>
          <a:stretch/>
        </p:blipFill>
        <p:spPr>
          <a:xfrm rot="3173668">
            <a:off x="5988280" y="241851"/>
            <a:ext cx="271944" cy="600133"/>
          </a:xfrm>
          <a:prstGeom prst="rect">
            <a:avLst/>
          </a:prstGeom>
          <a:noFill/>
          <a:ln>
            <a:noFill/>
          </a:ln>
        </p:spPr>
      </p:pic>
      <p:pic>
        <p:nvPicPr>
          <p:cNvPr descr="Google Shape;95;p14" id="80" name="Google Shape;80;p4"/>
          <p:cNvPicPr preferRelativeResize="0"/>
          <p:nvPr/>
        </p:nvPicPr>
        <p:blipFill rotWithShape="1">
          <a:blip r:embed="rId4">
            <a:alphaModFix/>
          </a:blip>
          <a:srcRect b="0" l="0" r="0" t="0"/>
          <a:stretch/>
        </p:blipFill>
        <p:spPr>
          <a:xfrm>
            <a:off x="962025" y="3037160"/>
            <a:ext cx="1104900" cy="1000125"/>
          </a:xfrm>
          <a:prstGeom prst="rect">
            <a:avLst/>
          </a:prstGeom>
          <a:noFill/>
          <a:ln>
            <a:noFill/>
          </a:ln>
        </p:spPr>
      </p:pic>
      <p:pic>
        <p:nvPicPr>
          <p:cNvPr descr="Google Shape;91;p14" id="81" name="Google Shape;81;p4"/>
          <p:cNvPicPr preferRelativeResize="0"/>
          <p:nvPr/>
        </p:nvPicPr>
        <p:blipFill rotWithShape="1">
          <a:blip r:embed="rId5">
            <a:alphaModFix/>
          </a:blip>
          <a:srcRect b="0" l="0" r="0" t="0"/>
          <a:stretch/>
        </p:blipFill>
        <p:spPr>
          <a:xfrm>
            <a:off x="962025" y="1310735"/>
            <a:ext cx="1104900" cy="1000125"/>
          </a:xfrm>
          <a:prstGeom prst="rect">
            <a:avLst/>
          </a:prstGeom>
          <a:noFill/>
          <a:ln>
            <a:noFill/>
          </a:ln>
        </p:spPr>
      </p:pic>
      <p:sp>
        <p:nvSpPr>
          <p:cNvPr id="82" name="Google Shape;82;p4"/>
          <p:cNvSpPr txBox="1"/>
          <p:nvPr/>
        </p:nvSpPr>
        <p:spPr>
          <a:xfrm>
            <a:off x="3251836" y="1746744"/>
            <a:ext cx="4363200" cy="6126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לכל דשבורד צריכה להיות מטרה מוגדרת, סיפור </a:t>
            </a:r>
            <a:r>
              <a:rPr lang="iw-IL">
                <a:solidFill>
                  <a:srgbClr val="232752"/>
                </a:solidFill>
                <a:latin typeface="Assistant"/>
                <a:ea typeface="Assistant"/>
                <a:cs typeface="Assistant"/>
                <a:sym typeface="Assistant"/>
              </a:rPr>
              <a:t>ש</a:t>
            </a:r>
            <a:r>
              <a:rPr b="0" i="0" lang="iw-IL" sz="1400" u="none" cap="none" strike="noStrike">
                <a:solidFill>
                  <a:srgbClr val="232752"/>
                </a:solidFill>
                <a:latin typeface="Assistant"/>
                <a:ea typeface="Assistant"/>
                <a:cs typeface="Assistant"/>
                <a:sym typeface="Assistant"/>
              </a:rPr>
              <a:t>אנו רוצים לספר באמצעות הנתונים.</a:t>
            </a:r>
            <a:endParaRPr b="0" i="0" sz="1400" u="none" cap="none" strike="noStrike">
              <a:solidFill>
                <a:srgbClr val="232752"/>
              </a:solidFill>
              <a:latin typeface="Assistant"/>
              <a:ea typeface="Assistant"/>
              <a:cs typeface="Assistant"/>
              <a:sym typeface="Assistan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88" name="Google Shape;88;p5"/>
          <p:cNvSpPr txBox="1"/>
          <p:nvPr/>
        </p:nvSpPr>
        <p:spPr>
          <a:xfrm>
            <a:off x="1423035" y="512028"/>
            <a:ext cx="7290925"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דגשים להכנת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89" name="Google Shape;89;p5"/>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sp>
        <p:nvSpPr>
          <p:cNvPr id="90" name="Google Shape;90;p5"/>
          <p:cNvSpPr txBox="1"/>
          <p:nvPr/>
        </p:nvSpPr>
        <p:spPr>
          <a:xfrm>
            <a:off x="5543550" y="2074190"/>
            <a:ext cx="2397000" cy="10590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300"/>
              <a:buFont typeface="Assistant"/>
              <a:buNone/>
            </a:pPr>
            <a:r>
              <a:rPr b="0" i="0" lang="iw-IL" sz="1300" u="none" cap="none" strike="noStrike">
                <a:solidFill>
                  <a:srgbClr val="232752"/>
                </a:solidFill>
                <a:latin typeface="Assistant"/>
                <a:ea typeface="Assistant"/>
                <a:cs typeface="Assistant"/>
                <a:sym typeface="Assistant"/>
              </a:rPr>
              <a:t>יש לבחור את ה</a:t>
            </a:r>
            <a:r>
              <a:rPr b="1" i="0" lang="iw-IL" sz="1300" u="none" cap="none" strike="noStrike">
                <a:solidFill>
                  <a:srgbClr val="232752"/>
                </a:solidFill>
                <a:latin typeface="Assistant"/>
                <a:ea typeface="Assistant"/>
                <a:cs typeface="Assistant"/>
                <a:sym typeface="Assistant"/>
              </a:rPr>
              <a:t>מדדים</a:t>
            </a:r>
            <a:r>
              <a:rPr b="0" i="0" lang="iw-IL" sz="1300" u="none" cap="none" strike="noStrike">
                <a:solidFill>
                  <a:srgbClr val="232752"/>
                </a:solidFill>
                <a:latin typeface="Assistant"/>
                <a:ea typeface="Assistant"/>
                <a:cs typeface="Assistant"/>
                <a:sym typeface="Assistant"/>
              </a:rPr>
              <a:t> שבהם על מקבלי ההחלטות להתמקד. בחירה של מדד שגוי תביא לתוצאות עסקיות שגויות ולבזבוז זמן מיותר.</a:t>
            </a:r>
            <a:endParaRPr b="0" i="0" sz="1300" u="none" cap="none" strike="noStrike">
              <a:solidFill>
                <a:srgbClr val="232752"/>
              </a:solidFill>
              <a:latin typeface="Assistant"/>
              <a:ea typeface="Assistant"/>
              <a:cs typeface="Assistant"/>
              <a:sym typeface="Assistant"/>
            </a:endParaRPr>
          </a:p>
        </p:txBody>
      </p:sp>
      <p:sp>
        <p:nvSpPr>
          <p:cNvPr id="91" name="Google Shape;91;p5"/>
          <p:cNvSpPr txBox="1"/>
          <p:nvPr/>
        </p:nvSpPr>
        <p:spPr>
          <a:xfrm>
            <a:off x="7940408" y="1245526"/>
            <a:ext cx="773552" cy="636174"/>
          </a:xfrm>
          <a:prstGeom prst="rect">
            <a:avLst/>
          </a:prstGeom>
          <a:noFill/>
          <a:ln>
            <a:noFill/>
          </a:ln>
        </p:spPr>
        <p:txBody>
          <a:bodyPr anchorCtr="0" anchor="t" bIns="68550" lIns="68550" spcFirstLastPara="1" rIns="68550" wrap="square" tIns="68550">
            <a:spAutoFit/>
          </a:bodyPr>
          <a:lstStyle/>
          <a:p>
            <a:pPr indent="0" lvl="0" marL="0" marR="0" rtl="1" algn="r">
              <a:lnSpc>
                <a:spcPct val="88095"/>
              </a:lnSpc>
              <a:spcBef>
                <a:spcPts val="0"/>
              </a:spcBef>
              <a:spcAft>
                <a:spcPts val="0"/>
              </a:spcAft>
              <a:buClr>
                <a:srgbClr val="FEC224"/>
              </a:buClr>
              <a:buSzPts val="4200"/>
              <a:buFont typeface="Assistant ExtraBold"/>
              <a:buNone/>
            </a:pPr>
            <a:r>
              <a:rPr b="0" i="0" lang="iw-IL" sz="4200" u="none" cap="none" strike="noStrike">
                <a:solidFill>
                  <a:srgbClr val="FEC224"/>
                </a:solidFill>
                <a:latin typeface="Assistant ExtraBold"/>
                <a:ea typeface="Assistant ExtraBold"/>
                <a:cs typeface="Assistant ExtraBold"/>
                <a:sym typeface="Assistant ExtraBold"/>
              </a:rPr>
              <a:t>01</a:t>
            </a:r>
            <a:endParaRPr/>
          </a:p>
        </p:txBody>
      </p:sp>
      <p:sp>
        <p:nvSpPr>
          <p:cNvPr id="92" name="Google Shape;92;p5"/>
          <p:cNvSpPr txBox="1"/>
          <p:nvPr/>
        </p:nvSpPr>
        <p:spPr>
          <a:xfrm>
            <a:off x="5543550" y="1232772"/>
            <a:ext cx="2396858" cy="709527"/>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בחירת מדדים אשר תואמים את יעדי הארגון / המחקר</a:t>
            </a:r>
            <a:endParaRPr b="1" i="0" sz="1600" u="none" cap="none" strike="noStrike">
              <a:solidFill>
                <a:srgbClr val="232752"/>
              </a:solidFill>
              <a:latin typeface="Assistant"/>
              <a:ea typeface="Assistant"/>
              <a:cs typeface="Assistant"/>
              <a:sym typeface="Assistant"/>
            </a:endParaRPr>
          </a:p>
        </p:txBody>
      </p:sp>
      <p:pic>
        <p:nvPicPr>
          <p:cNvPr descr="תמונה שמכילה חץ&#10;&#10;התיאור נוצר באופן אוטומטי" id="93" name="Google Shape;93;p5"/>
          <p:cNvPicPr preferRelativeResize="0"/>
          <p:nvPr/>
        </p:nvPicPr>
        <p:blipFill rotWithShape="1">
          <a:blip r:embed="rId4">
            <a:alphaModFix/>
          </a:blip>
          <a:srcRect b="0" l="0" r="0" t="0"/>
          <a:stretch/>
        </p:blipFill>
        <p:spPr>
          <a:xfrm>
            <a:off x="265028" y="1245526"/>
            <a:ext cx="4732336" cy="266193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nvSpPr>
        <p:spPr>
          <a:xfrm>
            <a:off x="7940408" y="1232772"/>
            <a:ext cx="773552" cy="636174"/>
          </a:xfrm>
          <a:prstGeom prst="rect">
            <a:avLst/>
          </a:prstGeom>
          <a:noFill/>
          <a:ln>
            <a:noFill/>
          </a:ln>
        </p:spPr>
        <p:txBody>
          <a:bodyPr anchorCtr="0" anchor="t" bIns="68550" lIns="68550" spcFirstLastPara="1" rIns="68550" wrap="square" tIns="68550">
            <a:spAutoFit/>
          </a:bodyPr>
          <a:lstStyle/>
          <a:p>
            <a:pPr indent="0" lvl="0" marL="0" marR="0" rtl="1" algn="r">
              <a:lnSpc>
                <a:spcPct val="88095"/>
              </a:lnSpc>
              <a:spcBef>
                <a:spcPts val="0"/>
              </a:spcBef>
              <a:spcAft>
                <a:spcPts val="0"/>
              </a:spcAft>
              <a:buClr>
                <a:srgbClr val="00B0F0"/>
              </a:buClr>
              <a:buSzPts val="4200"/>
              <a:buFont typeface="Assistant ExtraBold"/>
              <a:buNone/>
            </a:pPr>
            <a:r>
              <a:rPr b="0" i="0" lang="iw-IL" sz="4200" u="none" cap="none" strike="noStrike">
                <a:solidFill>
                  <a:srgbClr val="00B0F0"/>
                </a:solidFill>
                <a:latin typeface="Assistant ExtraBold"/>
                <a:ea typeface="Assistant ExtraBold"/>
                <a:cs typeface="Assistant ExtraBold"/>
                <a:sym typeface="Assistant ExtraBold"/>
              </a:rPr>
              <a:t>02</a:t>
            </a:r>
            <a:endParaRPr/>
          </a:p>
        </p:txBody>
      </p:sp>
      <p:sp>
        <p:nvSpPr>
          <p:cNvPr id="99" name="Google Shape;99;p6"/>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60;p13" id="100" name="Google Shape;100;p6"/>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sp>
        <p:nvSpPr>
          <p:cNvPr id="101" name="Google Shape;101;p6"/>
          <p:cNvSpPr txBox="1"/>
          <p:nvPr/>
        </p:nvSpPr>
        <p:spPr>
          <a:xfrm>
            <a:off x="5045149" y="2066002"/>
            <a:ext cx="2895300" cy="17793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300"/>
              <a:buFont typeface="Assistant"/>
              <a:buNone/>
            </a:pPr>
            <a:r>
              <a:rPr b="0" i="0" lang="iw-IL" sz="1300" u="none" cap="none" strike="noStrike">
                <a:solidFill>
                  <a:srgbClr val="232752"/>
                </a:solidFill>
                <a:latin typeface="Assistant"/>
                <a:ea typeface="Assistant"/>
                <a:cs typeface="Assistant"/>
                <a:sym typeface="Assistant"/>
              </a:rPr>
              <a:t>המטרה היא להציג את הנתונים כך שתשומת לבו של המשתמש תהיה מופנית </a:t>
            </a:r>
            <a:r>
              <a:rPr b="1" i="0" lang="iw-IL" sz="1300" u="none" cap="none" strike="noStrike">
                <a:solidFill>
                  <a:srgbClr val="232752"/>
                </a:solidFill>
                <a:latin typeface="Assistant"/>
                <a:ea typeface="Assistant"/>
                <a:cs typeface="Assistant"/>
                <a:sym typeface="Assistant"/>
              </a:rPr>
              <a:t>לעיקר</a:t>
            </a:r>
            <a:r>
              <a:rPr b="0" i="0" lang="iw-IL" sz="1300" u="none" cap="none" strike="noStrike">
                <a:solidFill>
                  <a:srgbClr val="232752"/>
                </a:solidFill>
                <a:latin typeface="Assistant"/>
                <a:ea typeface="Assistant"/>
                <a:cs typeface="Assistant"/>
                <a:sym typeface="Assistant"/>
              </a:rPr>
              <a:t>. </a:t>
            </a:r>
            <a:endParaRPr/>
          </a:p>
          <a:p>
            <a:pPr indent="0" lvl="0" marL="0" marR="0" rtl="1" algn="r">
              <a:lnSpc>
                <a:spcPct val="120000"/>
              </a:lnSpc>
              <a:spcBef>
                <a:spcPts val="0"/>
              </a:spcBef>
              <a:spcAft>
                <a:spcPts val="0"/>
              </a:spcAft>
              <a:buClr>
                <a:srgbClr val="232752"/>
              </a:buClr>
              <a:buSzPts val="1300"/>
              <a:buFont typeface="Assistant"/>
              <a:buNone/>
            </a:pPr>
            <a:r>
              <a:t/>
            </a:r>
            <a:endParaRPr b="0" i="0" sz="1300" u="none" cap="none" strike="noStrike">
              <a:solidFill>
                <a:srgbClr val="232752"/>
              </a:solidFill>
              <a:latin typeface="Assistant"/>
              <a:ea typeface="Assistant"/>
              <a:cs typeface="Assistant"/>
              <a:sym typeface="Assistant"/>
            </a:endParaRPr>
          </a:p>
          <a:p>
            <a:pPr indent="0" lvl="0" marL="0" marR="0" rtl="1" algn="r">
              <a:lnSpc>
                <a:spcPct val="120000"/>
              </a:lnSpc>
              <a:spcBef>
                <a:spcPts val="0"/>
              </a:spcBef>
              <a:spcAft>
                <a:spcPts val="0"/>
              </a:spcAft>
              <a:buClr>
                <a:srgbClr val="232752"/>
              </a:buClr>
              <a:buSzPts val="1300"/>
              <a:buFont typeface="Assistant"/>
              <a:buNone/>
            </a:pPr>
            <a:r>
              <a:rPr b="0" i="0" lang="iw-IL" sz="1300" u="none" cap="none" strike="noStrike">
                <a:solidFill>
                  <a:srgbClr val="232752"/>
                </a:solidFill>
                <a:latin typeface="Assistant"/>
                <a:ea typeface="Assistant"/>
                <a:cs typeface="Assistant"/>
                <a:sym typeface="Assistant"/>
              </a:rPr>
              <a:t>למשל</a:t>
            </a:r>
            <a:r>
              <a:rPr lang="iw-IL" sz="1300">
                <a:solidFill>
                  <a:srgbClr val="232752"/>
                </a:solidFill>
                <a:latin typeface="Assistant"/>
                <a:ea typeface="Assistant"/>
                <a:cs typeface="Assistant"/>
                <a:sym typeface="Assistant"/>
              </a:rPr>
              <a:t>,</a:t>
            </a:r>
            <a:r>
              <a:rPr b="0" i="0" lang="iw-IL" sz="1300" u="none" cap="none" strike="noStrike">
                <a:solidFill>
                  <a:srgbClr val="232752"/>
                </a:solidFill>
                <a:latin typeface="Assistant"/>
                <a:ea typeface="Assistant"/>
                <a:cs typeface="Assistant"/>
                <a:sym typeface="Assistant"/>
              </a:rPr>
              <a:t> אם המטרה היא להציג את השינוי על פני הזמן – יש להעדיף גרף קו על פני גרף עמודות, כפי ש</a:t>
            </a:r>
            <a:r>
              <a:rPr lang="iw-IL" sz="1300">
                <a:solidFill>
                  <a:srgbClr val="232752"/>
                </a:solidFill>
                <a:latin typeface="Assistant"/>
                <a:ea typeface="Assistant"/>
                <a:cs typeface="Assistant"/>
                <a:sym typeface="Assistant"/>
              </a:rPr>
              <a:t>אפשר</a:t>
            </a:r>
            <a:r>
              <a:rPr b="0" i="0" lang="iw-IL" sz="1300" u="none" cap="none" strike="noStrike">
                <a:solidFill>
                  <a:srgbClr val="232752"/>
                </a:solidFill>
                <a:latin typeface="Assistant"/>
                <a:ea typeface="Assistant"/>
                <a:cs typeface="Assistant"/>
                <a:sym typeface="Assistant"/>
              </a:rPr>
              <a:t> לראות בגרפים מצד שמאל.</a:t>
            </a:r>
            <a:endParaRPr b="0" i="0" sz="1300" u="none" cap="none" strike="noStrike">
              <a:solidFill>
                <a:srgbClr val="232752"/>
              </a:solidFill>
              <a:latin typeface="Assistant"/>
              <a:ea typeface="Assistant"/>
              <a:cs typeface="Assistant"/>
              <a:sym typeface="Assistant"/>
            </a:endParaRPr>
          </a:p>
        </p:txBody>
      </p:sp>
      <p:sp>
        <p:nvSpPr>
          <p:cNvPr id="102" name="Google Shape;102;p6"/>
          <p:cNvSpPr txBox="1"/>
          <p:nvPr/>
        </p:nvSpPr>
        <p:spPr>
          <a:xfrm>
            <a:off x="4731489" y="1232772"/>
            <a:ext cx="3208800" cy="6804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בחירת הכלי הוויזואלי המתאים ביותר למסר </a:t>
            </a:r>
            <a:r>
              <a:rPr b="1" lang="iw-IL" sz="1600">
                <a:solidFill>
                  <a:srgbClr val="232752"/>
                </a:solidFill>
                <a:latin typeface="Assistant"/>
                <a:ea typeface="Assistant"/>
                <a:cs typeface="Assistant"/>
                <a:sym typeface="Assistant"/>
              </a:rPr>
              <a:t>ש</a:t>
            </a:r>
            <a:r>
              <a:rPr b="1" i="0" lang="iw-IL" sz="1600" u="none" cap="none" strike="noStrike">
                <a:solidFill>
                  <a:srgbClr val="232752"/>
                </a:solidFill>
                <a:latin typeface="Assistant"/>
                <a:ea typeface="Assistant"/>
                <a:cs typeface="Assistant"/>
                <a:sym typeface="Assistant"/>
              </a:rPr>
              <a:t>מעוניינים להעביר</a:t>
            </a:r>
            <a:endParaRPr b="1" i="0" sz="1600" u="none" cap="none" strike="noStrike">
              <a:solidFill>
                <a:srgbClr val="232752"/>
              </a:solidFill>
              <a:latin typeface="Assistant"/>
              <a:ea typeface="Assistant"/>
              <a:cs typeface="Assistant"/>
              <a:sym typeface="Assistant"/>
            </a:endParaRPr>
          </a:p>
        </p:txBody>
      </p:sp>
      <p:pic>
        <p:nvPicPr>
          <p:cNvPr id="103" name="Google Shape;103;p6"/>
          <p:cNvPicPr preferRelativeResize="0"/>
          <p:nvPr/>
        </p:nvPicPr>
        <p:blipFill rotWithShape="1">
          <a:blip r:embed="rId4">
            <a:alphaModFix/>
          </a:blip>
          <a:srcRect b="0" l="0" r="0" t="0"/>
          <a:stretch/>
        </p:blipFill>
        <p:spPr>
          <a:xfrm>
            <a:off x="239737" y="1079463"/>
            <a:ext cx="3360711" cy="1492287"/>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pic>
        <p:nvPicPr>
          <p:cNvPr id="104" name="Google Shape;104;p6"/>
          <p:cNvPicPr preferRelativeResize="0"/>
          <p:nvPr/>
        </p:nvPicPr>
        <p:blipFill rotWithShape="1">
          <a:blip r:embed="rId5">
            <a:alphaModFix/>
          </a:blip>
          <a:srcRect b="0" l="0" r="0" t="0"/>
          <a:stretch/>
        </p:blipFill>
        <p:spPr>
          <a:xfrm>
            <a:off x="239736" y="2923800"/>
            <a:ext cx="3360711" cy="1409822"/>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05" name="Google Shape;105;p6"/>
          <p:cNvSpPr txBox="1"/>
          <p:nvPr/>
        </p:nvSpPr>
        <p:spPr>
          <a:xfrm>
            <a:off x="1423034" y="512028"/>
            <a:ext cx="7290925"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דגשים להכנת דשבורד</a:t>
            </a:r>
            <a:endParaRPr b="0" i="0" sz="28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11" name="Google Shape;111;p7"/>
          <p:cNvSpPr txBox="1"/>
          <p:nvPr/>
        </p:nvSpPr>
        <p:spPr>
          <a:xfrm>
            <a:off x="1423035" y="512028"/>
            <a:ext cx="7290925"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דגשים להכנת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12" name="Google Shape;112;p7"/>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sp>
        <p:nvSpPr>
          <p:cNvPr id="113" name="Google Shape;113;p7"/>
          <p:cNvSpPr txBox="1"/>
          <p:nvPr/>
        </p:nvSpPr>
        <p:spPr>
          <a:xfrm>
            <a:off x="3296093" y="1090963"/>
            <a:ext cx="5418000" cy="6804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עליכם ליצור גרף המציג באופן הברור ביותר מהו צוות השירות המוביל בטיפול בתלונות לקוחות. באיזה גרף תבחרו?</a:t>
            </a:r>
            <a:endParaRPr b="1" i="0" sz="1600" u="none" cap="none" strike="noStrike">
              <a:solidFill>
                <a:srgbClr val="232752"/>
              </a:solidFill>
              <a:latin typeface="Assistant"/>
              <a:ea typeface="Assistant"/>
              <a:cs typeface="Assistant"/>
              <a:sym typeface="Assistant"/>
            </a:endParaRPr>
          </a:p>
        </p:txBody>
      </p:sp>
      <p:pic>
        <p:nvPicPr>
          <p:cNvPr id="114" name="Google Shape;114;p7"/>
          <p:cNvPicPr preferRelativeResize="0"/>
          <p:nvPr/>
        </p:nvPicPr>
        <p:blipFill rotWithShape="1">
          <a:blip r:embed="rId4">
            <a:alphaModFix/>
          </a:blip>
          <a:srcRect b="0" l="0" r="0" t="0"/>
          <a:stretch/>
        </p:blipFill>
        <p:spPr>
          <a:xfrm>
            <a:off x="391720" y="1967109"/>
            <a:ext cx="3918704" cy="242775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pic>
        <p:nvPicPr>
          <p:cNvPr id="115" name="Google Shape;115;p7"/>
          <p:cNvPicPr preferRelativeResize="0"/>
          <p:nvPr/>
        </p:nvPicPr>
        <p:blipFill rotWithShape="1">
          <a:blip r:embed="rId5">
            <a:alphaModFix/>
          </a:blip>
          <a:srcRect b="0" l="1491" r="0" t="0"/>
          <a:stretch/>
        </p:blipFill>
        <p:spPr>
          <a:xfrm>
            <a:off x="4743450" y="1997494"/>
            <a:ext cx="4096787" cy="2398789"/>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8"/>
          <p:cNvSpPr txBox="1"/>
          <p:nvPr/>
        </p:nvSpPr>
        <p:spPr>
          <a:xfrm>
            <a:off x="7940408" y="1232772"/>
            <a:ext cx="773700" cy="708000"/>
          </a:xfrm>
          <a:prstGeom prst="rect">
            <a:avLst/>
          </a:prstGeom>
          <a:noFill/>
          <a:ln>
            <a:noFill/>
          </a:ln>
        </p:spPr>
        <p:txBody>
          <a:bodyPr anchorCtr="0" anchor="t" bIns="68550" lIns="68550" spcFirstLastPara="1" rIns="68550" wrap="square" tIns="68550">
            <a:spAutoFit/>
          </a:bodyPr>
          <a:lstStyle/>
          <a:p>
            <a:pPr indent="0" lvl="0" marL="0" marR="0" rtl="1" algn="r">
              <a:lnSpc>
                <a:spcPct val="88095"/>
              </a:lnSpc>
              <a:spcBef>
                <a:spcPts val="0"/>
              </a:spcBef>
              <a:spcAft>
                <a:spcPts val="0"/>
              </a:spcAft>
              <a:buClr>
                <a:srgbClr val="918D8E"/>
              </a:buClr>
              <a:buSzPts val="4200"/>
              <a:buFont typeface="Assistant ExtraBold"/>
              <a:buNone/>
            </a:pPr>
            <a:r>
              <a:rPr lang="iw-IL" sz="4200">
                <a:solidFill>
                  <a:srgbClr val="918D8E"/>
                </a:solidFill>
                <a:latin typeface="Assistant ExtraBold"/>
                <a:ea typeface="Assistant ExtraBold"/>
                <a:cs typeface="Assistant ExtraBold"/>
                <a:sym typeface="Assistant ExtraBold"/>
              </a:rPr>
              <a:t>03</a:t>
            </a:r>
            <a:endParaRPr/>
          </a:p>
        </p:txBody>
      </p:sp>
      <p:sp>
        <p:nvSpPr>
          <p:cNvPr id="121" name="Google Shape;121;p8"/>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22" name="Google Shape;122;p8"/>
          <p:cNvSpPr txBox="1"/>
          <p:nvPr/>
        </p:nvSpPr>
        <p:spPr>
          <a:xfrm>
            <a:off x="1423035" y="512028"/>
            <a:ext cx="7290925"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דגשים להכנת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23" name="Google Shape;123;p8"/>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sp>
        <p:nvSpPr>
          <p:cNvPr id="124" name="Google Shape;124;p8"/>
          <p:cNvSpPr txBox="1"/>
          <p:nvPr/>
        </p:nvSpPr>
        <p:spPr>
          <a:xfrm>
            <a:off x="5543550" y="2074190"/>
            <a:ext cx="2397000" cy="15393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300"/>
              <a:buFont typeface="Assistant"/>
              <a:buNone/>
            </a:pPr>
            <a:r>
              <a:rPr b="0" i="0" lang="iw-IL" sz="1300" u="none" cap="none" strike="noStrike">
                <a:solidFill>
                  <a:srgbClr val="232752"/>
                </a:solidFill>
                <a:latin typeface="Assistant"/>
                <a:ea typeface="Assistant"/>
                <a:cs typeface="Assistant"/>
                <a:sym typeface="Assistant"/>
              </a:rPr>
              <a:t>כאשר מוסיפים יותר מדי אובייקטים שאינם בהכרח קשורים או מוסיפים מידע, נוצר עומס יתר על המתבונן, ו</a:t>
            </a:r>
            <a:r>
              <a:rPr b="1" i="0" lang="iw-IL" sz="1300" u="none" cap="none" strike="noStrike">
                <a:solidFill>
                  <a:srgbClr val="232752"/>
                </a:solidFill>
                <a:latin typeface="Assistant"/>
                <a:ea typeface="Assistant"/>
                <a:cs typeface="Assistant"/>
                <a:sym typeface="Assistant"/>
              </a:rPr>
              <a:t>המידע החשוב עלול ללכת לאיבוד בין כמויות המידע</a:t>
            </a:r>
            <a:r>
              <a:rPr b="0" i="0" lang="iw-IL" sz="1300" u="none" cap="none" strike="noStrike">
                <a:solidFill>
                  <a:srgbClr val="232752"/>
                </a:solidFill>
                <a:latin typeface="Assistant"/>
                <a:ea typeface="Assistant"/>
                <a:cs typeface="Assistant"/>
                <a:sym typeface="Assistant"/>
              </a:rPr>
              <a:t> ולאבד מכוחו כמשפיע על קבלת החלטות. </a:t>
            </a:r>
            <a:endParaRPr b="0" i="0" sz="1300" u="none" cap="none" strike="noStrike">
              <a:solidFill>
                <a:srgbClr val="232752"/>
              </a:solidFill>
              <a:latin typeface="Assistant"/>
              <a:ea typeface="Assistant"/>
              <a:cs typeface="Assistant"/>
              <a:sym typeface="Assistant"/>
            </a:endParaRPr>
          </a:p>
        </p:txBody>
      </p:sp>
      <p:sp>
        <p:nvSpPr>
          <p:cNvPr id="125" name="Google Shape;125;p8"/>
          <p:cNvSpPr txBox="1"/>
          <p:nvPr/>
        </p:nvSpPr>
        <p:spPr>
          <a:xfrm>
            <a:off x="5677786" y="1232772"/>
            <a:ext cx="2262622" cy="709527"/>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הימנעות מעומס יתר של אובייקטים על המסך</a:t>
            </a:r>
            <a:endParaRPr b="1" i="0" sz="1600" u="none" cap="none" strike="noStrike">
              <a:solidFill>
                <a:srgbClr val="232752"/>
              </a:solidFill>
              <a:latin typeface="Assistant"/>
              <a:ea typeface="Assistant"/>
              <a:cs typeface="Assistant"/>
              <a:sym typeface="Assistant"/>
            </a:endParaRPr>
          </a:p>
        </p:txBody>
      </p:sp>
      <p:pic>
        <p:nvPicPr>
          <p:cNvPr id="126" name="Google Shape;126;p8"/>
          <p:cNvPicPr preferRelativeResize="0"/>
          <p:nvPr/>
        </p:nvPicPr>
        <p:blipFill rotWithShape="1">
          <a:blip r:embed="rId4">
            <a:alphaModFix/>
          </a:blip>
          <a:srcRect b="0" l="0" r="0" t="0"/>
          <a:stretch/>
        </p:blipFill>
        <p:spPr>
          <a:xfrm>
            <a:off x="422464" y="1332985"/>
            <a:ext cx="4732466" cy="2687204"/>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nvSpPr>
        <p:spPr>
          <a:xfrm>
            <a:off x="7940408" y="1232772"/>
            <a:ext cx="773700" cy="708000"/>
          </a:xfrm>
          <a:prstGeom prst="rect">
            <a:avLst/>
          </a:prstGeom>
          <a:noFill/>
          <a:ln>
            <a:noFill/>
          </a:ln>
        </p:spPr>
        <p:txBody>
          <a:bodyPr anchorCtr="0" anchor="t" bIns="68550" lIns="68550" spcFirstLastPara="1" rIns="68550" wrap="square" tIns="68550">
            <a:spAutoFit/>
          </a:bodyPr>
          <a:lstStyle/>
          <a:p>
            <a:pPr indent="0" lvl="0" marL="0" marR="0" rtl="1" algn="r">
              <a:lnSpc>
                <a:spcPct val="88095"/>
              </a:lnSpc>
              <a:spcBef>
                <a:spcPts val="0"/>
              </a:spcBef>
              <a:spcAft>
                <a:spcPts val="0"/>
              </a:spcAft>
              <a:buClr>
                <a:srgbClr val="000000"/>
              </a:buClr>
              <a:buSzPts val="4200"/>
              <a:buFont typeface="Assistant ExtraBold"/>
              <a:buNone/>
            </a:pPr>
            <a:r>
              <a:rPr lang="iw-IL" sz="4200">
                <a:latin typeface="Assistant ExtraBold"/>
                <a:ea typeface="Assistant ExtraBold"/>
                <a:cs typeface="Assistant ExtraBold"/>
                <a:sym typeface="Assistant ExtraBold"/>
              </a:rPr>
              <a:t>04</a:t>
            </a:r>
            <a:endParaRPr/>
          </a:p>
        </p:txBody>
      </p:sp>
      <p:sp>
        <p:nvSpPr>
          <p:cNvPr id="132" name="Google Shape;132;p9"/>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33" name="Google Shape;133;p9"/>
          <p:cNvSpPr txBox="1"/>
          <p:nvPr/>
        </p:nvSpPr>
        <p:spPr>
          <a:xfrm>
            <a:off x="1423035" y="512028"/>
            <a:ext cx="7290925"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דגשים להכנת דשבורד</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34" name="Google Shape;134;p9"/>
          <p:cNvPicPr preferRelativeResize="0"/>
          <p:nvPr/>
        </p:nvPicPr>
        <p:blipFill rotWithShape="1">
          <a:blip r:embed="rId3">
            <a:alphaModFix/>
          </a:blip>
          <a:srcRect b="0" l="0" r="0" t="0"/>
          <a:stretch/>
        </p:blipFill>
        <p:spPr>
          <a:xfrm rot="3173668">
            <a:off x="4650887" y="269325"/>
            <a:ext cx="271944" cy="600133"/>
          </a:xfrm>
          <a:prstGeom prst="rect">
            <a:avLst/>
          </a:prstGeom>
          <a:noFill/>
          <a:ln>
            <a:noFill/>
          </a:ln>
        </p:spPr>
      </p:pic>
      <p:sp>
        <p:nvSpPr>
          <p:cNvPr id="135" name="Google Shape;135;p9"/>
          <p:cNvSpPr txBox="1"/>
          <p:nvPr/>
        </p:nvSpPr>
        <p:spPr>
          <a:xfrm>
            <a:off x="5022969" y="1778724"/>
            <a:ext cx="2917500" cy="12990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300"/>
              <a:buFont typeface="Assistant"/>
              <a:buNone/>
            </a:pPr>
            <a:r>
              <a:rPr b="0" i="0" lang="iw-IL" sz="1300" u="none" cap="none" strike="noStrike">
                <a:solidFill>
                  <a:srgbClr val="232752"/>
                </a:solidFill>
                <a:latin typeface="Assistant"/>
                <a:ea typeface="Assistant"/>
                <a:cs typeface="Assistant"/>
                <a:sym typeface="Assistant"/>
              </a:rPr>
              <a:t>בחירת הצבעים לדשבורד </a:t>
            </a:r>
            <a:r>
              <a:rPr lang="iw-IL" sz="1300">
                <a:solidFill>
                  <a:srgbClr val="232752"/>
                </a:solidFill>
                <a:latin typeface="Assistant"/>
                <a:ea typeface="Assistant"/>
                <a:cs typeface="Assistant"/>
                <a:sym typeface="Assistant"/>
              </a:rPr>
              <a:t>יכולה </a:t>
            </a:r>
            <a:r>
              <a:rPr b="0" i="0" lang="iw-IL" sz="1300" u="none" cap="none" strike="noStrike">
                <a:solidFill>
                  <a:srgbClr val="232752"/>
                </a:solidFill>
                <a:latin typeface="Assistant"/>
                <a:ea typeface="Assistant"/>
                <a:cs typeface="Assistant"/>
                <a:sym typeface="Assistant"/>
              </a:rPr>
              <a:t>לה</a:t>
            </a:r>
            <a:r>
              <a:rPr lang="iw-IL" sz="1300">
                <a:solidFill>
                  <a:srgbClr val="232752"/>
                </a:solidFill>
                <a:latin typeface="Assistant"/>
                <a:ea typeface="Assistant"/>
                <a:cs typeface="Assistant"/>
                <a:sym typeface="Assistant"/>
              </a:rPr>
              <a:t>י</a:t>
            </a:r>
            <a:r>
              <a:rPr b="0" i="0" lang="iw-IL" sz="1300" u="none" cap="none" strike="noStrike">
                <a:solidFill>
                  <a:srgbClr val="232752"/>
                </a:solidFill>
                <a:latin typeface="Assistant"/>
                <a:ea typeface="Assistant"/>
                <a:cs typeface="Assistant"/>
                <a:sym typeface="Assistant"/>
              </a:rPr>
              <a:t>ות אתגר. דשבורד הוא כלי ויזואלי שצריך למשוך את העין, אך המטרה העיקרית שלו היא </a:t>
            </a:r>
            <a:r>
              <a:rPr b="1" i="0" lang="iw-IL" sz="1300" u="none" cap="none" strike="noStrike">
                <a:solidFill>
                  <a:srgbClr val="232752"/>
                </a:solidFill>
                <a:latin typeface="Assistant"/>
                <a:ea typeface="Assistant"/>
                <a:cs typeface="Assistant"/>
                <a:sym typeface="Assistant"/>
              </a:rPr>
              <a:t>להעביר מסר נקי, חד וברור</a:t>
            </a:r>
            <a:r>
              <a:rPr b="0" i="0" lang="iw-IL" sz="1300" u="none" cap="none" strike="noStrike">
                <a:solidFill>
                  <a:srgbClr val="232752"/>
                </a:solidFill>
                <a:latin typeface="Assistant"/>
                <a:ea typeface="Assistant"/>
                <a:cs typeface="Assistant"/>
                <a:sym typeface="Assistant"/>
              </a:rPr>
              <a:t>, ועומס יתר של צבעים עלול לפספס את המטרה.</a:t>
            </a:r>
            <a:endParaRPr/>
          </a:p>
        </p:txBody>
      </p:sp>
      <p:sp>
        <p:nvSpPr>
          <p:cNvPr id="136" name="Google Shape;136;p9"/>
          <p:cNvSpPr txBox="1"/>
          <p:nvPr/>
        </p:nvSpPr>
        <p:spPr>
          <a:xfrm>
            <a:off x="5645888" y="1232772"/>
            <a:ext cx="2294520" cy="414061"/>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שימוש נכון בצבע</a:t>
            </a:r>
            <a:endParaRPr b="1" i="0" sz="1600" u="none" cap="none" strike="noStrike">
              <a:solidFill>
                <a:srgbClr val="232752"/>
              </a:solidFill>
              <a:latin typeface="Assistant"/>
              <a:ea typeface="Assistant"/>
              <a:cs typeface="Assistant"/>
              <a:sym typeface="Assistant"/>
            </a:endParaRPr>
          </a:p>
        </p:txBody>
      </p:sp>
      <p:pic>
        <p:nvPicPr>
          <p:cNvPr id="137" name="Google Shape;137;p9"/>
          <p:cNvPicPr preferRelativeResize="0"/>
          <p:nvPr/>
        </p:nvPicPr>
        <p:blipFill rotWithShape="1">
          <a:blip r:embed="rId4">
            <a:alphaModFix/>
          </a:blip>
          <a:srcRect b="0" l="0" r="0" t="0"/>
          <a:stretch/>
        </p:blipFill>
        <p:spPr>
          <a:xfrm>
            <a:off x="265028" y="2857501"/>
            <a:ext cx="3826783" cy="1966248"/>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pic>
        <p:nvPicPr>
          <p:cNvPr id="138" name="Google Shape;138;p9"/>
          <p:cNvPicPr preferRelativeResize="0"/>
          <p:nvPr/>
        </p:nvPicPr>
        <p:blipFill rotWithShape="1">
          <a:blip r:embed="rId5">
            <a:alphaModFix/>
          </a:blip>
          <a:srcRect b="0" l="0" r="0" t="0"/>
          <a:stretch/>
        </p:blipFill>
        <p:spPr>
          <a:xfrm>
            <a:off x="265028" y="279924"/>
            <a:ext cx="2917439" cy="2264054"/>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Shiran Waldman</dc:creator>
</cp:coreProperties>
</file>