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embeddedFontLst>
    <p:embeddedFont>
      <p:font typeface="Libre Franklin"/>
      <p:regular r:id="rId18"/>
      <p:bold r:id="rId19"/>
      <p:italic r:id="rId20"/>
      <p:boldItalic r:id="rId21"/>
    </p:embeddedFont>
    <p:embeddedFont>
      <p:font typeface="Tahoma"/>
      <p:regular r:id="rId22"/>
      <p:bold r:id="rId23"/>
    </p:embeddedFont>
    <p:embeddedFont>
      <p:font typeface="EB Garamond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8" roundtripDataSignature="AMtx7mivfj73HPAaMrJUydBBio79mZbL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Franklin-italic.fntdata"/><Relationship Id="rId22" Type="http://schemas.openxmlformats.org/officeDocument/2006/relationships/font" Target="fonts/Tahoma-regular.fntdata"/><Relationship Id="rId21" Type="http://schemas.openxmlformats.org/officeDocument/2006/relationships/font" Target="fonts/LibreFranklin-boldItalic.fntdata"/><Relationship Id="rId24" Type="http://schemas.openxmlformats.org/officeDocument/2006/relationships/font" Target="fonts/EBGaramond-regular.fntdata"/><Relationship Id="rId23" Type="http://schemas.openxmlformats.org/officeDocument/2006/relationships/font" Target="fonts/Tahoma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EBGaramond-italic.fntdata"/><Relationship Id="rId25" Type="http://schemas.openxmlformats.org/officeDocument/2006/relationships/font" Target="fonts/EBGaramond-bold.fntdata"/><Relationship Id="rId28" Type="http://customschemas.google.com/relationships/presentationmetadata" Target="metadata"/><Relationship Id="rId27" Type="http://schemas.openxmlformats.org/officeDocument/2006/relationships/font" Target="fonts/EBGaramond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LibreFranklin-bold.fntdata"/><Relationship Id="rId18" Type="http://schemas.openxmlformats.org/officeDocument/2006/relationships/font" Target="fonts/LibreFranklin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 flipH="1"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tableau.com/blog/new-data-viz-brings-fans-closer-team-usa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/>
          <p:nvPr>
            <p:ph idx="1" type="body"/>
          </p:nvPr>
        </p:nvSpPr>
        <p:spPr>
          <a:xfrm flipH="1"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" name="Google Shape;9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:notes"/>
          <p:cNvSpPr txBox="1"/>
          <p:nvPr>
            <p:ph idx="1" type="body"/>
          </p:nvPr>
        </p:nvSpPr>
        <p:spPr>
          <a:xfrm flipH="1"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6" name="Google Shape;19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p12:notes"/>
          <p:cNvSpPr txBox="1"/>
          <p:nvPr>
            <p:ph idx="1" type="body"/>
          </p:nvPr>
        </p:nvSpPr>
        <p:spPr>
          <a:xfrm flipH="1"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חשוב לקיים בכיתה דיון סביב השאלות שהתלמידים ינסחו (שאלה 3). מטרת סעיף 6 לתרגל חיפוש באנגלית ולחזור על מיומנויות של ניתוח אמינות מקורות.</a:t>
            </a:r>
            <a:br>
              <a:rPr lang="iw-IL"/>
            </a:br>
            <a:r>
              <a:rPr lang="iw-IL"/>
              <a:t>אחת הכתבות המדברות על בניית הדשבורד מופיעה כאן: </a:t>
            </a:r>
            <a:r>
              <a:rPr lang="iw-IL" u="sng">
                <a:solidFill>
                  <a:schemeClr val="hlink"/>
                </a:solidFill>
                <a:hlinkClick r:id="rId2"/>
              </a:rPr>
              <a:t>https://www.tableau.com/blog/new-data-viz-brings-fans-closer-team-usa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1" name="Google Shape;211;p12:notes"/>
          <p:cNvSpPr txBox="1"/>
          <p:nvPr>
            <p:ph idx="10" type="dt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י"ב/אדר/תשפ"ג</a:t>
            </a:r>
            <a:endParaRPr/>
          </a:p>
        </p:txBody>
      </p:sp>
      <p:sp>
        <p:nvSpPr>
          <p:cNvPr id="212" name="Google Shape;212;p12:notes"/>
          <p:cNvSpPr txBox="1"/>
          <p:nvPr>
            <p:ph idx="12" type="sldNum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p13:notes"/>
          <p:cNvSpPr txBox="1"/>
          <p:nvPr>
            <p:ph idx="1" type="body"/>
          </p:nvPr>
        </p:nvSpPr>
        <p:spPr>
          <a:xfrm flipH="1"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</a:pPr>
            <a:r>
              <a:rPr lang="iw-IL" sz="1800">
                <a:latin typeface="Tahoma"/>
                <a:ea typeface="Tahoma"/>
                <a:cs typeface="Tahoma"/>
                <a:sym typeface="Tahoma"/>
              </a:rPr>
              <a:t>תרגיל יותר מורכב, מומלץ לתת כעבודה בקבוצות כדי שהתלמידים ידונו בינהם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0" name="Google Shape;220;p13:notes"/>
          <p:cNvSpPr txBox="1"/>
          <p:nvPr>
            <p:ph idx="10" type="dt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י"ב/אדר/תשפ"ג</a:t>
            </a:r>
            <a:endParaRPr/>
          </a:p>
        </p:txBody>
      </p:sp>
      <p:sp>
        <p:nvSpPr>
          <p:cNvPr id="221" name="Google Shape;221;p13:notes"/>
          <p:cNvSpPr txBox="1"/>
          <p:nvPr>
            <p:ph idx="12" type="sldNum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7:notes"/>
          <p:cNvSpPr txBox="1"/>
          <p:nvPr>
            <p:ph idx="1" type="body"/>
          </p:nvPr>
        </p:nvSpPr>
        <p:spPr>
          <a:xfrm flipH="1"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1" name="Google Shape;231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67ed879ff7_0_0:notes"/>
          <p:cNvSpPr txBox="1"/>
          <p:nvPr>
            <p:ph idx="1" type="body"/>
          </p:nvPr>
        </p:nvSpPr>
        <p:spPr>
          <a:xfrm flipH="1"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6" name="Google Shape;106;g267ed879ff7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3:notes"/>
          <p:cNvSpPr txBox="1"/>
          <p:nvPr>
            <p:ph idx="1" type="body"/>
          </p:nvPr>
        </p:nvSpPr>
        <p:spPr>
          <a:xfrm flipH="1"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ישנן מספר הגדרות לדשבורד שנכתבו במהלך השנים על ידי כל מיני מומחים, סטפן פיו מומחה נחשב בתחום הוויזואליזציה והגדרה הזאת מתמצתת יפה את תפקידי הדשבורד</a:t>
            </a:r>
            <a:endParaRPr/>
          </a:p>
        </p:txBody>
      </p:sp>
      <p:sp>
        <p:nvSpPr>
          <p:cNvPr id="118" name="Google Shape;118;p3:notes"/>
          <p:cNvSpPr txBox="1"/>
          <p:nvPr>
            <p:ph idx="10" type="dt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י"ב/אדר/תשפ"ג</a:t>
            </a:r>
            <a:endParaRPr/>
          </a:p>
        </p:txBody>
      </p:sp>
      <p:sp>
        <p:nvSpPr>
          <p:cNvPr id="119" name="Google Shape;119;p3:notes"/>
          <p:cNvSpPr txBox="1"/>
          <p:nvPr>
            <p:ph idx="12" type="sldNum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4:notes"/>
          <p:cNvSpPr txBox="1"/>
          <p:nvPr>
            <p:ph idx="1" type="body"/>
          </p:nvPr>
        </p:nvSpPr>
        <p:spPr>
          <a:xfrm flipH="1"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דשבורד מציג כמה גרפים ביחד, התמונה הכוללת מייצרת הקשרים בין הנתונים ותובנות שגרף בודד לא יוכל לספק</a:t>
            </a:r>
            <a:endParaRPr/>
          </a:p>
        </p:txBody>
      </p:sp>
      <p:sp>
        <p:nvSpPr>
          <p:cNvPr id="129" name="Google Shape;129;p4:notes"/>
          <p:cNvSpPr txBox="1"/>
          <p:nvPr>
            <p:ph idx="10" type="dt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י"ב/אדר/תשפ"ג</a:t>
            </a:r>
            <a:endParaRPr/>
          </a:p>
        </p:txBody>
      </p:sp>
      <p:sp>
        <p:nvSpPr>
          <p:cNvPr id="130" name="Google Shape;130;p4:notes"/>
          <p:cNvSpPr txBox="1"/>
          <p:nvPr>
            <p:ph idx="12" type="sldNum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 txBox="1"/>
          <p:nvPr>
            <p:ph idx="1" type="body"/>
          </p:nvPr>
        </p:nvSpPr>
        <p:spPr>
          <a:xfrm flipH="1"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" name="Google Shape;14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8:notes"/>
          <p:cNvSpPr txBox="1"/>
          <p:nvPr>
            <p:ph idx="1" type="body"/>
          </p:nvPr>
        </p:nvSpPr>
        <p:spPr>
          <a:xfrm flipH="1"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iw-IL"/>
              <a:t>לפני שמתחילים ללמוד את כללי הבנייה הנכונה של דשבורדים התלמידים יטעמו מהו דשבורד . מצורפים שני תרגילים את הראשון כדאי לעשות בכיתה ושני לתת כתרגיל בית. בתרגיל השני התלמידים יקראו בנוסף קטע קצר של ניתוח הדשבורד כך שיוכלו לראות אם הניתוח שלהם היה בכיוון   </a:t>
            </a:r>
            <a:r>
              <a:rPr lang="iw-IL" u="sng"/>
              <a:t>ובשיעורי המשך</a:t>
            </a:r>
            <a:r>
              <a:rPr lang="iw-IL"/>
              <a:t>  ילמדו כללי ניתוח ויוכלו לראות אם הניתוח שלהם היה נכון.</a:t>
            </a:r>
            <a:br>
              <a:rPr lang="iw-IL"/>
            </a:br>
            <a:r>
              <a:rPr lang="iw-IL"/>
              <a:t>כדאי לחלק את התלמידים לקבוצות  ולחלק לתת לנתח את דשבורד א' ולחלק את דשבורד ב' ואז לקיים דיון בכיתה שהתלמידים יציגו את הניתוחים שלהם בקצרה </a:t>
            </a:r>
            <a:r>
              <a:rPr lang="iw-IL" u="sng"/>
              <a:t>או לחילופין </a:t>
            </a:r>
            <a:r>
              <a:rPr lang="iw-IL"/>
              <a:t>לנתח אחד 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iw-IL"/>
              <a:t>בנוסף אפשר לתת לתלמידים משימה של לחפש בעצמם דשבורד ולנתח אותו.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" name="Google Shape;148;p8:notes"/>
          <p:cNvSpPr txBox="1"/>
          <p:nvPr>
            <p:ph idx="10" type="dt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י"ב/אדר/תשפ"ג</a:t>
            </a:r>
            <a:endParaRPr/>
          </a:p>
        </p:txBody>
      </p:sp>
      <p:sp>
        <p:nvSpPr>
          <p:cNvPr id="149" name="Google Shape;149;p8:notes"/>
          <p:cNvSpPr txBox="1"/>
          <p:nvPr>
            <p:ph idx="12" type="sldNum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6:notes"/>
          <p:cNvSpPr txBox="1"/>
          <p:nvPr>
            <p:ph idx="1" type="body"/>
          </p:nvPr>
        </p:nvSpPr>
        <p:spPr>
          <a:xfrm flipH="1"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מומלץ לתת כתרגיל בית / עבודה עצמית ולקיים דיון בכיתה לאחר מכן - שימו לב לתרגיל זה יש המשך בשקף הבא</a:t>
            </a:r>
            <a:endParaRPr/>
          </a:p>
        </p:txBody>
      </p:sp>
      <p:sp>
        <p:nvSpPr>
          <p:cNvPr id="159" name="Google Shape;159;p6:notes"/>
          <p:cNvSpPr txBox="1"/>
          <p:nvPr>
            <p:ph idx="10" type="dt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י"ב/אדר/תשפ"ג</a:t>
            </a:r>
            <a:endParaRPr/>
          </a:p>
        </p:txBody>
      </p:sp>
      <p:sp>
        <p:nvSpPr>
          <p:cNvPr id="160" name="Google Shape;160;p6:notes"/>
          <p:cNvSpPr txBox="1"/>
          <p:nvPr>
            <p:ph idx="12" type="sldNum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7:notes"/>
          <p:cNvSpPr txBox="1"/>
          <p:nvPr>
            <p:ph idx="1" type="body"/>
          </p:nvPr>
        </p:nvSpPr>
        <p:spPr>
          <a:xfrm flipH="1"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" name="Google Shape;170;p7:notes"/>
          <p:cNvSpPr txBox="1"/>
          <p:nvPr>
            <p:ph idx="10" type="dt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י"ב/אדר/תשפ"ג</a:t>
            </a:r>
            <a:endParaRPr/>
          </a:p>
        </p:txBody>
      </p:sp>
      <p:sp>
        <p:nvSpPr>
          <p:cNvPr id="171" name="Google Shape;171;p7:notes"/>
          <p:cNvSpPr txBox="1"/>
          <p:nvPr>
            <p:ph idx="12" type="sldNum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:notes"/>
          <p:cNvSpPr txBox="1"/>
          <p:nvPr>
            <p:ph idx="1" type="body"/>
          </p:nvPr>
        </p:nvSpPr>
        <p:spPr>
          <a:xfrm flipH="1"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0" name="Google Shape;18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תמונה עם כיתוב" showMasterSp="0" type="picTx">
  <p:cSld name="PICTURE_WITH_CAPTION_TEX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9"/>
          <p:cNvSpPr/>
          <p:nvPr/>
        </p:nvSpPr>
        <p:spPr>
          <a:xfrm flipH="1">
            <a:off x="3175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" name="Google Shape;19;p49"/>
          <p:cNvSpPr/>
          <p:nvPr>
            <p:ph idx="2" type="pic"/>
          </p:nvPr>
        </p:nvSpPr>
        <p:spPr>
          <a:xfrm flipH="1">
            <a:off x="0" y="0"/>
            <a:ext cx="12191985" cy="457835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0" name="Google Shape;20;p49"/>
          <p:cNvSpPr txBox="1"/>
          <p:nvPr>
            <p:ph type="title"/>
          </p:nvPr>
        </p:nvSpPr>
        <p:spPr>
          <a:xfrm flipH="1">
            <a:off x="981076" y="4799362"/>
            <a:ext cx="10113645" cy="74368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ahoma"/>
              <a:buNone/>
              <a:defRPr b="0" sz="3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9"/>
          <p:cNvSpPr txBox="1"/>
          <p:nvPr>
            <p:ph idx="1" type="body"/>
          </p:nvPr>
        </p:nvSpPr>
        <p:spPr>
          <a:xfrm flipH="1">
            <a:off x="981457" y="5715000"/>
            <a:ext cx="10113264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rtl="1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indent="-228600" lvl="1" marL="9144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rtl="1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rtl="1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rtl="1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rtl="1" algn="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22" name="Google Shape;22;p49"/>
          <p:cNvSpPr txBox="1"/>
          <p:nvPr>
            <p:ph idx="10" type="dt"/>
          </p:nvPr>
        </p:nvSpPr>
        <p:spPr>
          <a:xfrm flipH="1">
            <a:off x="1388724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9"/>
          <p:cNvSpPr txBox="1"/>
          <p:nvPr>
            <p:ph idx="11" type="ftr"/>
          </p:nvPr>
        </p:nvSpPr>
        <p:spPr>
          <a:xfrm flipH="1">
            <a:off x="427645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9"/>
          <p:cNvSpPr txBox="1"/>
          <p:nvPr>
            <p:ph idx="12" type="sldNum"/>
          </p:nvPr>
        </p:nvSpPr>
        <p:spPr>
          <a:xfrm flipH="1">
            <a:off x="418408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ריק" showMasterSp="0" type="blank">
  <p:cSld name="BLANK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8"/>
          <p:cNvSpPr/>
          <p:nvPr/>
        </p:nvSpPr>
        <p:spPr>
          <a:xfrm flipH="1">
            <a:off x="0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0" name="Google Shape;80;p58"/>
          <p:cNvSpPr txBox="1"/>
          <p:nvPr>
            <p:ph idx="10" type="dt"/>
          </p:nvPr>
        </p:nvSpPr>
        <p:spPr>
          <a:xfrm flipH="1">
            <a:off x="1388724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58"/>
          <p:cNvSpPr txBox="1"/>
          <p:nvPr>
            <p:ph idx="11" type="ftr"/>
          </p:nvPr>
        </p:nvSpPr>
        <p:spPr>
          <a:xfrm flipH="1">
            <a:off x="427645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58"/>
          <p:cNvSpPr txBox="1"/>
          <p:nvPr>
            <p:ph idx="12" type="sldNum"/>
          </p:nvPr>
        </p:nvSpPr>
        <p:spPr>
          <a:xfrm flipH="1">
            <a:off x="418408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טקסט אנכי" type="vertTx">
  <p:cSld name="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9"/>
          <p:cNvSpPr txBox="1"/>
          <p:nvPr>
            <p:ph type="title"/>
          </p:nvPr>
        </p:nvSpPr>
        <p:spPr>
          <a:xfrm flipH="1">
            <a:off x="103632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700"/>
              <a:buFont typeface="Tahom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9"/>
          <p:cNvSpPr txBox="1"/>
          <p:nvPr>
            <p:ph idx="1" type="body"/>
          </p:nvPr>
        </p:nvSpPr>
        <p:spPr>
          <a:xfrm flipH="1" rot="5400000">
            <a:off x="4185074" y="-1040554"/>
            <a:ext cx="3760891" cy="10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9250" lvl="0" marL="457200" rtl="1" algn="r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900"/>
              <a:buChar char=" "/>
              <a:defRPr/>
            </a:lvl1pPr>
            <a:lvl2pPr indent="-336550" lvl="1" marL="914400" rtl="1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700"/>
              <a:buChar char="◦"/>
              <a:defRPr/>
            </a:lvl2pPr>
            <a:lvl3pPr indent="-311150" lvl="2" marL="13716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Char char="◦"/>
              <a:defRPr/>
            </a:lvl3pPr>
            <a:lvl4pPr indent="-311150" lvl="3" marL="18288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Char char="◦"/>
              <a:defRPr/>
            </a:lvl4pPr>
            <a:lvl5pPr indent="-311150" lvl="4" marL="22860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Char char="◦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6" name="Google Shape;86;p59"/>
          <p:cNvSpPr txBox="1"/>
          <p:nvPr>
            <p:ph idx="10" type="dt"/>
          </p:nvPr>
        </p:nvSpPr>
        <p:spPr>
          <a:xfrm flipH="1">
            <a:off x="1388724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59"/>
          <p:cNvSpPr txBox="1"/>
          <p:nvPr>
            <p:ph idx="11" type="ftr"/>
          </p:nvPr>
        </p:nvSpPr>
        <p:spPr>
          <a:xfrm flipH="1">
            <a:off x="427645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59"/>
          <p:cNvSpPr txBox="1"/>
          <p:nvPr>
            <p:ph idx="12" type="sldNum"/>
          </p:nvPr>
        </p:nvSpPr>
        <p:spPr>
          <a:xfrm flipH="1">
            <a:off x="418408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אנכית וטקסט" showMasterSp="0" type="vertTitleAndTx">
  <p:cSld name="VERTICAL_TITLE_AND_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0"/>
          <p:cNvSpPr/>
          <p:nvPr/>
        </p:nvSpPr>
        <p:spPr>
          <a:xfrm flipH="1">
            <a:off x="0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1" name="Google Shape;91;p60"/>
          <p:cNvSpPr txBox="1"/>
          <p:nvPr>
            <p:ph type="title"/>
          </p:nvPr>
        </p:nvSpPr>
        <p:spPr>
          <a:xfrm flipH="1" rot="5400000">
            <a:off x="-727299" y="1977801"/>
            <a:ext cx="575989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700"/>
              <a:buFont typeface="Tahom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60"/>
          <p:cNvSpPr txBox="1"/>
          <p:nvPr>
            <p:ph idx="1" type="body"/>
          </p:nvPr>
        </p:nvSpPr>
        <p:spPr>
          <a:xfrm flipH="1" rot="5400000">
            <a:off x="4606701" y="-574899"/>
            <a:ext cx="575989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9250" lvl="0" marL="457200" rtl="1" algn="r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900"/>
              <a:buChar char=" "/>
              <a:defRPr/>
            </a:lvl1pPr>
            <a:lvl2pPr indent="-336550" lvl="1" marL="914400" rtl="1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700"/>
              <a:buChar char="◦"/>
              <a:defRPr/>
            </a:lvl2pPr>
            <a:lvl3pPr indent="-311150" lvl="2" marL="13716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Char char="◦"/>
              <a:defRPr/>
            </a:lvl3pPr>
            <a:lvl4pPr indent="-311150" lvl="3" marL="18288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Char char="◦"/>
              <a:defRPr/>
            </a:lvl4pPr>
            <a:lvl5pPr indent="-311150" lvl="4" marL="22860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Char char="◦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3" name="Google Shape;93;p60"/>
          <p:cNvSpPr txBox="1"/>
          <p:nvPr>
            <p:ph idx="10" type="dt"/>
          </p:nvPr>
        </p:nvSpPr>
        <p:spPr>
          <a:xfrm flipH="1">
            <a:off x="1388724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60"/>
          <p:cNvSpPr txBox="1"/>
          <p:nvPr>
            <p:ph idx="11" type="ftr"/>
          </p:nvPr>
        </p:nvSpPr>
        <p:spPr>
          <a:xfrm flipH="1">
            <a:off x="427645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60"/>
          <p:cNvSpPr txBox="1"/>
          <p:nvPr>
            <p:ph idx="12" type="sldNum"/>
          </p:nvPr>
        </p:nvSpPr>
        <p:spPr>
          <a:xfrm flipH="1">
            <a:off x="418408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0"/>
          <p:cNvSpPr txBox="1"/>
          <p:nvPr>
            <p:ph type="title"/>
          </p:nvPr>
        </p:nvSpPr>
        <p:spPr>
          <a:xfrm flipH="1">
            <a:off x="103632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700"/>
              <a:buFont typeface="Tahom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0"/>
          <p:cNvSpPr txBox="1"/>
          <p:nvPr>
            <p:ph idx="1" type="body"/>
          </p:nvPr>
        </p:nvSpPr>
        <p:spPr>
          <a:xfrm flipH="1">
            <a:off x="103632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9250" lvl="0" marL="457200" rtl="1" algn="r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900"/>
              <a:buChar char=" "/>
              <a:defRPr/>
            </a:lvl1pPr>
            <a:lvl2pPr indent="-336550" lvl="1" marL="914400" rtl="1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700"/>
              <a:buChar char="◦"/>
              <a:defRPr/>
            </a:lvl2pPr>
            <a:lvl3pPr indent="-311150" lvl="2" marL="13716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Char char="◦"/>
              <a:defRPr/>
            </a:lvl3pPr>
            <a:lvl4pPr indent="-311150" lvl="3" marL="18288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Char char="◦"/>
              <a:defRPr/>
            </a:lvl4pPr>
            <a:lvl5pPr indent="-311150" lvl="4" marL="22860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Char char="◦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8" name="Google Shape;28;p50"/>
          <p:cNvSpPr txBox="1"/>
          <p:nvPr>
            <p:ph idx="10" type="dt"/>
          </p:nvPr>
        </p:nvSpPr>
        <p:spPr>
          <a:xfrm flipH="1">
            <a:off x="1388724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0"/>
          <p:cNvSpPr txBox="1"/>
          <p:nvPr>
            <p:ph idx="11" type="ftr"/>
          </p:nvPr>
        </p:nvSpPr>
        <p:spPr>
          <a:xfrm flipH="1">
            <a:off x="427645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0"/>
          <p:cNvSpPr txBox="1"/>
          <p:nvPr>
            <p:ph idx="12" type="sldNum"/>
          </p:nvPr>
        </p:nvSpPr>
        <p:spPr>
          <a:xfrm flipH="1">
            <a:off x="418408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ני תכנים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1"/>
          <p:cNvSpPr txBox="1"/>
          <p:nvPr>
            <p:ph type="title"/>
          </p:nvPr>
        </p:nvSpPr>
        <p:spPr>
          <a:xfrm flipH="1">
            <a:off x="103632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700"/>
              <a:buFont typeface="Tahom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1"/>
          <p:cNvSpPr txBox="1"/>
          <p:nvPr>
            <p:ph idx="1" type="body"/>
          </p:nvPr>
        </p:nvSpPr>
        <p:spPr>
          <a:xfrm flipH="1">
            <a:off x="6454984" y="2120900"/>
            <a:ext cx="4639736" cy="3748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9250" lvl="0" marL="457200" rtl="1" algn="r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900"/>
              <a:buChar char=" "/>
              <a:defRPr/>
            </a:lvl1pPr>
            <a:lvl2pPr indent="-336550" lvl="1" marL="914400" rtl="1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700"/>
              <a:buChar char="◦"/>
              <a:defRPr/>
            </a:lvl2pPr>
            <a:lvl3pPr indent="-311150" lvl="2" marL="13716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Char char="◦"/>
              <a:defRPr/>
            </a:lvl3pPr>
            <a:lvl4pPr indent="-311150" lvl="3" marL="18288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Char char="◦"/>
              <a:defRPr/>
            </a:lvl4pPr>
            <a:lvl5pPr indent="-311150" lvl="4" marL="22860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Char char="◦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4" name="Google Shape;34;p51"/>
          <p:cNvSpPr txBox="1"/>
          <p:nvPr>
            <p:ph idx="2" type="body"/>
          </p:nvPr>
        </p:nvSpPr>
        <p:spPr>
          <a:xfrm flipH="1">
            <a:off x="1036320" y="2120900"/>
            <a:ext cx="4639736" cy="37481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9250" lvl="0" marL="457200" rtl="1" algn="r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900"/>
              <a:buChar char=" "/>
              <a:defRPr/>
            </a:lvl1pPr>
            <a:lvl2pPr indent="-336550" lvl="1" marL="914400" rtl="1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700"/>
              <a:buChar char="◦"/>
              <a:defRPr/>
            </a:lvl2pPr>
            <a:lvl3pPr indent="-311150" lvl="2" marL="13716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Char char="◦"/>
              <a:defRPr/>
            </a:lvl3pPr>
            <a:lvl4pPr indent="-311150" lvl="3" marL="18288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Char char="◦"/>
              <a:defRPr/>
            </a:lvl4pPr>
            <a:lvl5pPr indent="-311150" lvl="4" marL="22860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Char char="◦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5" name="Google Shape;35;p51"/>
          <p:cNvSpPr txBox="1"/>
          <p:nvPr>
            <p:ph idx="10" type="dt"/>
          </p:nvPr>
        </p:nvSpPr>
        <p:spPr>
          <a:xfrm flipH="1">
            <a:off x="1388724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1"/>
          <p:cNvSpPr txBox="1"/>
          <p:nvPr>
            <p:ph idx="11" type="ftr"/>
          </p:nvPr>
        </p:nvSpPr>
        <p:spPr>
          <a:xfrm flipH="1">
            <a:off x="427645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1"/>
          <p:cNvSpPr txBox="1"/>
          <p:nvPr>
            <p:ph idx="12" type="sldNum"/>
          </p:nvPr>
        </p:nvSpPr>
        <p:spPr>
          <a:xfrm flipH="1">
            <a:off x="418408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תוכן עם כיתוב" showMasterSp="0" type="objTx">
  <p:cSld name="OBJECT_WITH_CAPTIO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2"/>
          <p:cNvSpPr/>
          <p:nvPr/>
        </p:nvSpPr>
        <p:spPr>
          <a:xfrm flipH="1">
            <a:off x="7537688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0" name="Google Shape;40;p52"/>
          <p:cNvSpPr txBox="1"/>
          <p:nvPr>
            <p:ph type="title"/>
          </p:nvPr>
        </p:nvSpPr>
        <p:spPr>
          <a:xfrm flipH="1">
            <a:off x="8030967" y="786383"/>
            <a:ext cx="3517567" cy="20939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ahoma"/>
              <a:buNone/>
              <a:defRPr b="0" sz="3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2"/>
          <p:cNvSpPr txBox="1"/>
          <p:nvPr>
            <p:ph idx="1" type="body"/>
          </p:nvPr>
        </p:nvSpPr>
        <p:spPr>
          <a:xfrm flipH="1">
            <a:off x="804672" y="812799"/>
            <a:ext cx="5928344" cy="52947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9250" lvl="0" marL="457200" rtl="1" algn="r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900"/>
              <a:buChar char=" "/>
              <a:defRPr/>
            </a:lvl1pPr>
            <a:lvl2pPr indent="-336550" lvl="1" marL="914400" rtl="1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700"/>
              <a:buChar char="◦"/>
              <a:defRPr/>
            </a:lvl2pPr>
            <a:lvl3pPr indent="-311150" lvl="2" marL="13716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Char char="◦"/>
              <a:defRPr/>
            </a:lvl3pPr>
            <a:lvl4pPr indent="-311150" lvl="3" marL="18288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Char char="◦"/>
              <a:defRPr/>
            </a:lvl4pPr>
            <a:lvl5pPr indent="-311150" lvl="4" marL="22860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Char char="◦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2" name="Google Shape;42;p52"/>
          <p:cNvSpPr txBox="1"/>
          <p:nvPr>
            <p:ph idx="2" type="body"/>
          </p:nvPr>
        </p:nvSpPr>
        <p:spPr>
          <a:xfrm flipH="1">
            <a:off x="8030968" y="3043050"/>
            <a:ext cx="3517567" cy="30645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indent="-228600" lvl="1" marL="914400" rtl="1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rtl="1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rtl="1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rtl="1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rtl="1" algn="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43" name="Google Shape;43;p52"/>
          <p:cNvSpPr txBox="1"/>
          <p:nvPr>
            <p:ph idx="10" type="dt"/>
          </p:nvPr>
        </p:nvSpPr>
        <p:spPr>
          <a:xfrm flipH="1">
            <a:off x="8030968" y="6446520"/>
            <a:ext cx="35175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2"/>
          <p:cNvSpPr txBox="1"/>
          <p:nvPr>
            <p:ph idx="11" type="ftr"/>
          </p:nvPr>
        </p:nvSpPr>
        <p:spPr>
          <a:xfrm flipH="1">
            <a:off x="1398998" y="6446520"/>
            <a:ext cx="533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52"/>
          <p:cNvSpPr txBox="1"/>
          <p:nvPr>
            <p:ph idx="12" type="sldNum"/>
          </p:nvPr>
        </p:nvSpPr>
        <p:spPr>
          <a:xfrm flipH="1">
            <a:off x="418408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 Slide">
  <p:cSld name="1_Blank Slide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קופית כותרת" showMasterSp="0" type="title">
  <p:cSld name="TITL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4"/>
          <p:cNvSpPr/>
          <p:nvPr/>
        </p:nvSpPr>
        <p:spPr>
          <a:xfrm flipH="1">
            <a:off x="0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0" name="Google Shape;50;p54"/>
          <p:cNvSpPr txBox="1"/>
          <p:nvPr>
            <p:ph type="ctrTitle"/>
          </p:nvPr>
        </p:nvSpPr>
        <p:spPr>
          <a:xfrm flipH="1">
            <a:off x="103632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Tahoma"/>
              <a:buNone/>
              <a:defRPr sz="800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4"/>
          <p:cNvSpPr txBox="1"/>
          <p:nvPr>
            <p:ph idx="1" type="subTitle"/>
          </p:nvPr>
        </p:nvSpPr>
        <p:spPr>
          <a:xfrm flipH="1">
            <a:off x="1033549" y="4645152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r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rt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/>
            </a:lvl2pPr>
            <a:lvl3pPr lvl="2" rt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/>
            </a:lvl3pPr>
            <a:lvl4pPr lvl="3" rt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4pPr>
            <a:lvl5pPr lvl="4" rt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5pPr>
            <a:lvl6pPr lvl="5" rt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rt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rt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rtl="1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cxnSp>
        <p:nvCxnSpPr>
          <p:cNvPr id="52" name="Google Shape;52;p54"/>
          <p:cNvCxnSpPr/>
          <p:nvPr/>
        </p:nvCxnSpPr>
        <p:spPr>
          <a:xfrm rot="10800000">
            <a:off x="1108822" y="4474741"/>
            <a:ext cx="9875520" cy="0"/>
          </a:xfrm>
          <a:prstGeom prst="straightConnector1">
            <a:avLst/>
          </a:prstGeom>
          <a:noFill/>
          <a:ln cap="flat" cmpd="sng" w="12700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3" name="Google Shape;53;p54"/>
          <p:cNvSpPr txBox="1"/>
          <p:nvPr>
            <p:ph idx="10" type="dt"/>
          </p:nvPr>
        </p:nvSpPr>
        <p:spPr>
          <a:xfrm flipH="1">
            <a:off x="1388724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4"/>
          <p:cNvSpPr txBox="1"/>
          <p:nvPr>
            <p:ph idx="11" type="ftr"/>
          </p:nvPr>
        </p:nvSpPr>
        <p:spPr>
          <a:xfrm flipH="1">
            <a:off x="427645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54"/>
          <p:cNvSpPr txBox="1"/>
          <p:nvPr>
            <p:ph idx="12" type="sldNum"/>
          </p:nvPr>
        </p:nvSpPr>
        <p:spPr>
          <a:xfrm flipH="1">
            <a:off x="418408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מקטע עליונה" showMasterSp="0" type="secHead">
  <p:cSld name="SECTION_HEADER"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5"/>
          <p:cNvSpPr/>
          <p:nvPr/>
        </p:nvSpPr>
        <p:spPr>
          <a:xfrm flipH="1">
            <a:off x="0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8" name="Google Shape;58;p55"/>
          <p:cNvSpPr txBox="1"/>
          <p:nvPr>
            <p:ph type="title"/>
          </p:nvPr>
        </p:nvSpPr>
        <p:spPr>
          <a:xfrm flipH="1">
            <a:off x="103632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Tahoma"/>
              <a:buNone/>
              <a:defRPr b="0" sz="800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55"/>
          <p:cNvSpPr txBox="1"/>
          <p:nvPr>
            <p:ph idx="1" type="body"/>
          </p:nvPr>
        </p:nvSpPr>
        <p:spPr>
          <a:xfrm flipH="1">
            <a:off x="1036320" y="466344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rtl="1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1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1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1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1" algn="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cxnSp>
        <p:nvCxnSpPr>
          <p:cNvPr id="60" name="Google Shape;60;p55"/>
          <p:cNvCxnSpPr/>
          <p:nvPr/>
        </p:nvCxnSpPr>
        <p:spPr>
          <a:xfrm rot="10800000">
            <a:off x="1108822" y="4485132"/>
            <a:ext cx="9875520" cy="0"/>
          </a:xfrm>
          <a:prstGeom prst="straightConnector1">
            <a:avLst/>
          </a:prstGeom>
          <a:noFill/>
          <a:ln cap="flat" cmpd="sng" w="12700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" name="Google Shape;61;p55"/>
          <p:cNvSpPr txBox="1"/>
          <p:nvPr>
            <p:ph idx="10" type="dt"/>
          </p:nvPr>
        </p:nvSpPr>
        <p:spPr>
          <a:xfrm flipH="1">
            <a:off x="1388724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55"/>
          <p:cNvSpPr txBox="1"/>
          <p:nvPr>
            <p:ph idx="11" type="ftr"/>
          </p:nvPr>
        </p:nvSpPr>
        <p:spPr>
          <a:xfrm flipH="1">
            <a:off x="427645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5"/>
          <p:cNvSpPr txBox="1"/>
          <p:nvPr>
            <p:ph idx="12" type="sldNum"/>
          </p:nvPr>
        </p:nvSpPr>
        <p:spPr>
          <a:xfrm flipH="1">
            <a:off x="418408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השוואה" type="twoTxTwoObj">
  <p:cSld name="TWO_OBJECTS_WITH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6"/>
          <p:cNvSpPr txBox="1"/>
          <p:nvPr>
            <p:ph type="title"/>
          </p:nvPr>
        </p:nvSpPr>
        <p:spPr>
          <a:xfrm flipH="1">
            <a:off x="103632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700"/>
              <a:buFont typeface="Tahom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56"/>
          <p:cNvSpPr txBox="1"/>
          <p:nvPr>
            <p:ph idx="1" type="body"/>
          </p:nvPr>
        </p:nvSpPr>
        <p:spPr>
          <a:xfrm flipH="1">
            <a:off x="6454984" y="2057400"/>
            <a:ext cx="4639736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1"/>
                </a:solidFill>
              </a:defRPr>
            </a:lvl1pPr>
            <a:lvl2pPr indent="-228600" lvl="1" marL="914400" rtl="1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rtl="1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rtl="1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rtl="1" algn="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7" name="Google Shape;67;p56"/>
          <p:cNvSpPr txBox="1"/>
          <p:nvPr>
            <p:ph idx="2" type="body"/>
          </p:nvPr>
        </p:nvSpPr>
        <p:spPr>
          <a:xfrm flipH="1">
            <a:off x="6454984" y="2958274"/>
            <a:ext cx="4639736" cy="29108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9250" lvl="0" marL="457200" rtl="1" algn="r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900"/>
              <a:buChar char=" "/>
              <a:defRPr/>
            </a:lvl1pPr>
            <a:lvl2pPr indent="-336550" lvl="1" marL="914400" rtl="1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700"/>
              <a:buChar char="◦"/>
              <a:defRPr/>
            </a:lvl2pPr>
            <a:lvl3pPr indent="-311150" lvl="2" marL="13716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Char char="◦"/>
              <a:defRPr/>
            </a:lvl3pPr>
            <a:lvl4pPr indent="-311150" lvl="3" marL="18288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Char char="◦"/>
              <a:defRPr/>
            </a:lvl4pPr>
            <a:lvl5pPr indent="-311150" lvl="4" marL="22860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Char char="◦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8" name="Google Shape;68;p56"/>
          <p:cNvSpPr txBox="1"/>
          <p:nvPr>
            <p:ph idx="3" type="body"/>
          </p:nvPr>
        </p:nvSpPr>
        <p:spPr>
          <a:xfrm flipH="1">
            <a:off x="1036320" y="2057400"/>
            <a:ext cx="4639736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1"/>
                </a:solidFill>
              </a:defRPr>
            </a:lvl1pPr>
            <a:lvl2pPr indent="-228600" lvl="1" marL="914400" rtl="1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rtl="1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rtl="1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rtl="1" algn="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9" name="Google Shape;69;p56"/>
          <p:cNvSpPr txBox="1"/>
          <p:nvPr>
            <p:ph idx="4" type="body"/>
          </p:nvPr>
        </p:nvSpPr>
        <p:spPr>
          <a:xfrm flipH="1">
            <a:off x="1036320" y="2958273"/>
            <a:ext cx="4639736" cy="29108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9250" lvl="0" marL="457200" rtl="1" algn="r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900"/>
              <a:buChar char=" "/>
              <a:defRPr/>
            </a:lvl1pPr>
            <a:lvl2pPr indent="-336550" lvl="1" marL="914400" rtl="1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700"/>
              <a:buChar char="◦"/>
              <a:defRPr/>
            </a:lvl2pPr>
            <a:lvl3pPr indent="-311150" lvl="2" marL="13716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Char char="◦"/>
              <a:defRPr/>
            </a:lvl3pPr>
            <a:lvl4pPr indent="-311150" lvl="3" marL="18288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Char char="◦"/>
              <a:defRPr/>
            </a:lvl4pPr>
            <a:lvl5pPr indent="-311150" lvl="4" marL="22860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Char char="◦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70" name="Google Shape;70;p56"/>
          <p:cNvSpPr txBox="1"/>
          <p:nvPr>
            <p:ph idx="10" type="dt"/>
          </p:nvPr>
        </p:nvSpPr>
        <p:spPr>
          <a:xfrm flipH="1">
            <a:off x="1388724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6"/>
          <p:cNvSpPr txBox="1"/>
          <p:nvPr>
            <p:ph idx="11" type="ftr"/>
          </p:nvPr>
        </p:nvSpPr>
        <p:spPr>
          <a:xfrm flipH="1">
            <a:off x="427645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56"/>
          <p:cNvSpPr txBox="1"/>
          <p:nvPr>
            <p:ph idx="12" type="sldNum"/>
          </p:nvPr>
        </p:nvSpPr>
        <p:spPr>
          <a:xfrm flipH="1">
            <a:off x="418408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בלבד" type="titleOnly">
  <p:cSld name="TITLE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7"/>
          <p:cNvSpPr txBox="1"/>
          <p:nvPr>
            <p:ph type="title"/>
          </p:nvPr>
        </p:nvSpPr>
        <p:spPr>
          <a:xfrm flipH="1">
            <a:off x="103632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700"/>
              <a:buFont typeface="Tahom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57"/>
          <p:cNvSpPr txBox="1"/>
          <p:nvPr>
            <p:ph idx="10" type="dt"/>
          </p:nvPr>
        </p:nvSpPr>
        <p:spPr>
          <a:xfrm flipH="1">
            <a:off x="1388724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57"/>
          <p:cNvSpPr txBox="1"/>
          <p:nvPr>
            <p:ph idx="11" type="ftr"/>
          </p:nvPr>
        </p:nvSpPr>
        <p:spPr>
          <a:xfrm flipH="1">
            <a:off x="427645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57"/>
          <p:cNvSpPr txBox="1"/>
          <p:nvPr>
            <p:ph idx="12" type="sldNum"/>
          </p:nvPr>
        </p:nvSpPr>
        <p:spPr>
          <a:xfrm flipH="1">
            <a:off x="418408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8"/>
          <p:cNvSpPr/>
          <p:nvPr/>
        </p:nvSpPr>
        <p:spPr>
          <a:xfrm flipH="1">
            <a:off x="0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48"/>
          <p:cNvSpPr txBox="1"/>
          <p:nvPr>
            <p:ph type="title"/>
          </p:nvPr>
        </p:nvSpPr>
        <p:spPr>
          <a:xfrm flipH="1">
            <a:off x="103632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700"/>
              <a:buFont typeface="Tahoma"/>
              <a:buNone/>
              <a:defRPr b="0" i="0" sz="47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8"/>
          <p:cNvSpPr txBox="1"/>
          <p:nvPr>
            <p:ph idx="1" type="body"/>
          </p:nvPr>
        </p:nvSpPr>
        <p:spPr>
          <a:xfrm flipH="1">
            <a:off x="103632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9250" lvl="0" marL="457200" marR="0" rtl="1" algn="r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libri"/>
              <a:buChar char=" "/>
              <a:defRPr b="0" i="0" sz="19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6550" lvl="1" marL="914400" marR="0" rtl="1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700"/>
              <a:buFont typeface="Calibri"/>
              <a:buChar char="◦"/>
              <a:defRPr b="0" i="0" sz="17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1150" lvl="2" marL="1371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Calibri"/>
              <a:buChar char="◦"/>
              <a:defRPr b="0" i="0" sz="13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Calibri"/>
              <a:buChar char="◦"/>
              <a:defRPr b="0" i="0" sz="13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Calibri"/>
              <a:buChar char="◦"/>
              <a:defRPr b="0" i="0" sz="13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17500" lvl="5" marL="2743200" marR="0" rtl="1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17500" lvl="6" marL="3200400" marR="0" rtl="1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17500" lvl="7" marL="3657600" marR="0" rtl="1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17500" lvl="8" marL="4114800" marR="0" rtl="1" algn="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3" name="Google Shape;13;p48"/>
          <p:cNvSpPr txBox="1"/>
          <p:nvPr>
            <p:ph idx="10" type="dt"/>
          </p:nvPr>
        </p:nvSpPr>
        <p:spPr>
          <a:xfrm flipH="1">
            <a:off x="1388724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4" name="Google Shape;14;p48"/>
          <p:cNvSpPr txBox="1"/>
          <p:nvPr>
            <p:ph idx="11" type="ftr"/>
          </p:nvPr>
        </p:nvSpPr>
        <p:spPr>
          <a:xfrm flipH="1">
            <a:off x="427645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5" name="Google Shape;15;p48"/>
          <p:cNvSpPr txBox="1"/>
          <p:nvPr>
            <p:ph idx="12" type="sldNum"/>
          </p:nvPr>
        </p:nvSpPr>
        <p:spPr>
          <a:xfrm flipH="1">
            <a:off x="418408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cxnSp>
        <p:nvCxnSpPr>
          <p:cNvPr id="16" name="Google Shape;16;p48"/>
          <p:cNvCxnSpPr/>
          <p:nvPr/>
        </p:nvCxnSpPr>
        <p:spPr>
          <a:xfrm rot="10800000">
            <a:off x="1031508" y="1897380"/>
            <a:ext cx="9966960" cy="0"/>
          </a:xfrm>
          <a:prstGeom prst="straightConnector1">
            <a:avLst/>
          </a:prstGeom>
          <a:noFill/>
          <a:ln cap="flat" cmpd="sng" w="12700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tableau.com/about/blog/2022/2/how-team-usa-uses-data-build-digital-hq" TargetMode="External"/><Relationship Id="rId4" Type="http://schemas.openxmlformats.org/officeDocument/2006/relationships/hyperlink" Target="https://www.teamusa.org/" TargetMode="External"/><Relationship Id="rId5" Type="http://schemas.openxmlformats.org/officeDocument/2006/relationships/image" Target="../media/image7.png"/><Relationship Id="rId6" Type="http://schemas.openxmlformats.org/officeDocument/2006/relationships/image" Target="../media/image14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public.tableau.com/app/profile/team.data5561/viz/GettoKnowTeamUSAattheOlympicWinterGames2022/TeamUSAbytheNumbers" TargetMode="External"/><Relationship Id="rId4" Type="http://schemas.openxmlformats.org/officeDocument/2006/relationships/hyperlink" Target="https://datavizcatalogue.com/" TargetMode="External"/><Relationship Id="rId5" Type="http://schemas.openxmlformats.org/officeDocument/2006/relationships/image" Target="../media/image5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public.tableau.com/app/profile/team.data5561/viz/TheSizeAdvantage/Howdoesalugersheightandweightimpactraceresults" TargetMode="External"/><Relationship Id="rId4" Type="http://schemas.openxmlformats.org/officeDocument/2006/relationships/hyperlink" Target="https://public.tableau.com/app/profile/team.data5561/viz/TheSizeAdvantage/Howdoesalugersheightandweightimpactraceresults" TargetMode="External"/><Relationship Id="rId5" Type="http://schemas.openxmlformats.org/officeDocument/2006/relationships/hyperlink" Target="https://www.youtube.com/watch?v=-TVTHsjdtnQ" TargetMode="External"/><Relationship Id="rId6" Type="http://schemas.openxmlformats.org/officeDocument/2006/relationships/image" Target="../media/image15.jpg"/><Relationship Id="rId7" Type="http://schemas.openxmlformats.org/officeDocument/2006/relationships/image" Target="../media/image10.jpg"/><Relationship Id="rId8" Type="http://schemas.openxmlformats.org/officeDocument/2006/relationships/image" Target="../media/image5.gif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amikamsalant.blogspot.com/2022/06/2022.html?m=1" TargetMode="External"/><Relationship Id="rId4" Type="http://schemas.openxmlformats.org/officeDocument/2006/relationships/hyperlink" Target="http://mail.perceptualedge.com/articles/visual_business_intelligence/dboard_confusion_revisited.pdf" TargetMode="External"/><Relationship Id="rId9" Type="http://schemas.openxmlformats.org/officeDocument/2006/relationships/hyperlink" Target="https://www.tableau.com/sites/default/files/whitepapers/core_eye-tracking_whitepaper_update.pdf" TargetMode="External"/><Relationship Id="rId5" Type="http://schemas.openxmlformats.org/officeDocument/2006/relationships/hyperlink" Target="http://mail.perceptualedge.com/articles/visual_business_intelligence/dboard_confusion_revisited.pdf" TargetMode="External"/><Relationship Id="rId6" Type="http://schemas.openxmlformats.org/officeDocument/2006/relationships/hyperlink" Target="http://mail.perceptualedge.com/articles/visual_business_intelligence/dboard_confusion_revisited.pdf" TargetMode="External"/><Relationship Id="rId7" Type="http://schemas.openxmlformats.org/officeDocument/2006/relationships/hyperlink" Target="https://slideplayer.com/slide/13891537/" TargetMode="External"/><Relationship Id="rId8" Type="http://schemas.openxmlformats.org/officeDocument/2006/relationships/hyperlink" Target="https://www.tableau.com/sites/default/files/whitepapers/dashboards-for-financial-services.pdf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5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5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app.powerbi.com/view?r=eyJrIjoiZDZjMjNiY2MtNWMwOS00OWNlLWFjNDEtNDYzZDIxZWUxNTU2IiwidCI6ImUzNTFkNzNmLTE3MjQtNDM2ZC04M2Y3LTEzMjM4NjE0M2ExNSIsImMiOjl9" TargetMode="External"/><Relationship Id="rId4" Type="http://schemas.openxmlformats.org/officeDocument/2006/relationships/image" Target="../media/image5.gif"/><Relationship Id="rId5" Type="http://schemas.openxmlformats.org/officeDocument/2006/relationships/hyperlink" Target="https://datavizcatalogue.com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datadashboard.health.gov.il/COVID-19/general" TargetMode="External"/><Relationship Id="rId4" Type="http://schemas.openxmlformats.org/officeDocument/2006/relationships/image" Target="../media/image5.gif"/><Relationship Id="rId5" Type="http://schemas.openxmlformats.org/officeDocument/2006/relationships/hyperlink" Target="https://datavizcatalogue.com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amikamsalant.blogspot.com/2022/06/2022.html?m=1" TargetMode="External"/><Relationship Id="rId4" Type="http://schemas.openxmlformats.org/officeDocument/2006/relationships/hyperlink" Target="https://amikamsalant.blogspot.com/2022/06/2022.html?m=1" TargetMode="External"/><Relationship Id="rId5" Type="http://schemas.openxmlformats.org/officeDocument/2006/relationships/hyperlink" Target="https://amikamsalant.blogspot.com/2022/06/2022.html?m=1" TargetMode="External"/><Relationship Id="rId6" Type="http://schemas.openxmlformats.org/officeDocument/2006/relationships/image" Target="../media/image5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tableau.com/about/blog/2022/2/how-team-usa-uses-data-build-digital-hq" TargetMode="External"/><Relationship Id="rId4" Type="http://schemas.openxmlformats.org/officeDocument/2006/relationships/hyperlink" Target="https://www.teamusa.org/" TargetMode="External"/><Relationship Id="rId5" Type="http://schemas.openxmlformats.org/officeDocument/2006/relationships/image" Target="../media/image7.png"/><Relationship Id="rId6" Type="http://schemas.openxmlformats.org/officeDocument/2006/relationships/image" Target="../media/image14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/>
          <p:nvPr>
            <p:ph type="title"/>
          </p:nvPr>
        </p:nvSpPr>
        <p:spPr>
          <a:xfrm>
            <a:off x="981076" y="4799362"/>
            <a:ext cx="10113600" cy="743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rm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ahoma"/>
              <a:buNone/>
            </a:pPr>
            <a:r>
              <a:rPr lang="iw-IL"/>
              <a:t>תצוגה מרוכזת של נתונים לקבלת החלטות</a:t>
            </a:r>
            <a:endParaRPr/>
          </a:p>
        </p:txBody>
      </p:sp>
      <p:pic>
        <p:nvPicPr>
          <p:cNvPr id="101" name="Google Shape;101;p1"/>
          <p:cNvPicPr preferRelativeResize="0"/>
          <p:nvPr/>
        </p:nvPicPr>
        <p:blipFill rotWithShape="1">
          <a:blip r:embed="rId3">
            <a:alphaModFix/>
          </a:blip>
          <a:srcRect b="29299" l="0" r="0" t="24806"/>
          <a:stretch/>
        </p:blipFill>
        <p:spPr>
          <a:xfrm>
            <a:off x="0" y="59040"/>
            <a:ext cx="2092187" cy="97959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"/>
          <p:cNvSpPr txBox="1"/>
          <p:nvPr/>
        </p:nvSpPr>
        <p:spPr>
          <a:xfrm>
            <a:off x="4512483" y="6428935"/>
            <a:ext cx="658223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פיתוח: תגיל פרלמוטר     רשימת מקורות מלאה בשקף האחרון</a:t>
            </a:r>
            <a:endParaRPr b="0" i="0" sz="18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1653124" y="508797"/>
            <a:ext cx="94416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0"/>
              <a:buFont typeface="Arial"/>
              <a:buNone/>
            </a:pPr>
            <a:r>
              <a:rPr i="0" lang="iw-IL" sz="14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דשבורד </a:t>
            </a:r>
            <a:r>
              <a:rPr i="0" lang="iw-IL" sz="9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שיעור פתיחה</a:t>
            </a:r>
            <a:endParaRPr i="0" sz="90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"/>
          <p:cNvSpPr txBox="1"/>
          <p:nvPr>
            <p:ph type="title"/>
          </p:nvPr>
        </p:nvSpPr>
        <p:spPr>
          <a:xfrm flipH="1">
            <a:off x="103632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buFont typeface="Tahoma"/>
              <a:buNone/>
            </a:pPr>
            <a:r>
              <a:rPr lang="iw-IL" sz="5400"/>
              <a:t>שימוש בדשבורד בספורט</a:t>
            </a:r>
            <a:endParaRPr sz="5400"/>
          </a:p>
        </p:txBody>
      </p:sp>
      <p:sp>
        <p:nvSpPr>
          <p:cNvPr id="199" name="Google Shape;199;p11"/>
          <p:cNvSpPr txBox="1"/>
          <p:nvPr/>
        </p:nvSpPr>
        <p:spPr>
          <a:xfrm>
            <a:off x="4867422" y="1991787"/>
            <a:ext cx="61056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iw-IL" sz="29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הפתרון: </a:t>
            </a:r>
            <a:r>
              <a:rPr b="0" i="0" lang="iw-IL" sz="29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Tableau ככלי ניתוח הנתונים והדמיית הנתונים לשימושים שונים</a:t>
            </a:r>
            <a:endParaRPr b="0" i="0" sz="11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0" name="Google Shape;200;p11"/>
          <p:cNvSpPr txBox="1"/>
          <p:nvPr/>
        </p:nvSpPr>
        <p:spPr>
          <a:xfrm>
            <a:off x="1852246" y="6527409"/>
            <a:ext cx="894705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w-IL" sz="1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מקור: </a:t>
            </a:r>
            <a:r>
              <a:rPr b="0" i="0" lang="iw-IL" sz="1000" u="sng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https://www.tableau.com/about/blog/2022/2/how-team-usa-uses-data-build-digital-hq</a:t>
            </a:r>
            <a:r>
              <a:rPr b="0" i="0" lang="iw-IL" sz="1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תמונות: </a:t>
            </a:r>
            <a:r>
              <a:rPr b="0" i="0" lang="iw-IL" sz="1000" u="sng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https://www.teamusa.org/</a:t>
            </a:r>
            <a:endParaRPr b="0" i="0" sz="10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01" name="Google Shape;201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8679" y="271642"/>
            <a:ext cx="1488277" cy="1450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6749" y="2112267"/>
            <a:ext cx="4264574" cy="2381491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1"/>
          <p:cNvSpPr txBox="1"/>
          <p:nvPr/>
        </p:nvSpPr>
        <p:spPr>
          <a:xfrm>
            <a:off x="5137128" y="3451227"/>
            <a:ext cx="58359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iw-IL" sz="29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חקר נתוני מתחרים כדי לפתח אסטרטגיות ניצחון</a:t>
            </a:r>
            <a:endParaRPr b="0" i="0" sz="11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4" name="Google Shape;204;p11"/>
          <p:cNvSpPr txBox="1"/>
          <p:nvPr/>
        </p:nvSpPr>
        <p:spPr>
          <a:xfrm>
            <a:off x="166749" y="4578441"/>
            <a:ext cx="108651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iw-IL" sz="29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מדידת פעילות האתלט עם חיישנים, ניתוח והסקת מסקנות לשיפור ביצועים</a:t>
            </a:r>
            <a:endParaRPr b="0" i="0" sz="11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5" name="Google Shape;205;p11"/>
          <p:cNvSpPr txBox="1"/>
          <p:nvPr/>
        </p:nvSpPr>
        <p:spPr>
          <a:xfrm>
            <a:off x="294134" y="5648347"/>
            <a:ext cx="108006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iw-IL" sz="29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בניית דשבורדים מעניינים לשמירת קשר עם מעריצים</a:t>
            </a:r>
            <a:endParaRPr b="0" i="0" sz="29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06" name="Google Shape;206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6749" y="2114523"/>
            <a:ext cx="4250375" cy="2379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66749" y="2112267"/>
            <a:ext cx="4264574" cy="2402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2"/>
          <p:cNvSpPr txBox="1"/>
          <p:nvPr>
            <p:ph type="title"/>
          </p:nvPr>
        </p:nvSpPr>
        <p:spPr>
          <a:xfrm flipH="1">
            <a:off x="103632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buFont typeface="Tahoma"/>
              <a:buNone/>
            </a:pPr>
            <a:r>
              <a:rPr lang="iw-IL" sz="5400"/>
              <a:t>USA TEAM תרגיל קשר עם מעריצים</a:t>
            </a:r>
            <a:endParaRPr/>
          </a:p>
        </p:txBody>
      </p:sp>
      <p:sp>
        <p:nvSpPr>
          <p:cNvPr id="215" name="Google Shape;215;p12"/>
          <p:cNvSpPr txBox="1"/>
          <p:nvPr>
            <p:ph idx="1" type="body"/>
          </p:nvPr>
        </p:nvSpPr>
        <p:spPr>
          <a:xfrm flipH="1">
            <a:off x="217713" y="2009725"/>
            <a:ext cx="10877005" cy="4338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lnSpcReduction="10000"/>
          </a:bodyPr>
          <a:lstStyle/>
          <a:p>
            <a:pPr indent="-120650" lvl="0" marL="91440" rtl="1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900"/>
              <a:buChar char=" "/>
            </a:pPr>
            <a:r>
              <a:rPr lang="iw-IL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כנסו לדשבורד  "</a:t>
            </a:r>
            <a:r>
              <a:rPr lang="iw-IL" u="sng">
                <a:solidFill>
                  <a:schemeClr val="hlink"/>
                </a:solidFill>
                <a:hlinkClick r:id="rId3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הכירו את הנבחרת האולימפית האמריקאית</a:t>
            </a:r>
            <a:r>
              <a:rPr lang="iw-IL"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"</a:t>
            </a:r>
            <a:endParaRPr/>
          </a:p>
          <a:p>
            <a:pPr indent="-120650" lvl="0" marL="91440" rtl="1" algn="r">
              <a:lnSpc>
                <a:spcPct val="200000"/>
              </a:lnSpc>
              <a:spcBef>
                <a:spcPts val="1400"/>
              </a:spcBef>
              <a:spcAft>
                <a:spcPts val="0"/>
              </a:spcAft>
              <a:buSzPts val="1900"/>
              <a:buChar char=" "/>
            </a:pPr>
            <a:r>
              <a:rPr lang="iw-IL"/>
              <a:t>1. באיזו שנה התקיימה האולימפיאדה אליה מתייחסים הנתונים?</a:t>
            </a:r>
            <a:br>
              <a:rPr lang="iw-IL"/>
            </a:br>
            <a:r>
              <a:rPr lang="iw-IL"/>
              <a:t>2. מי קהל היעד של הדשבורד?</a:t>
            </a:r>
            <a:br>
              <a:rPr lang="iw-IL"/>
            </a:br>
            <a:r>
              <a:rPr lang="iw-IL"/>
              <a:t>3. על אילו שאלות הדשבורד עונה?  נסחו לפחות חמש שאלות  וענו עליהן בקצרה.</a:t>
            </a:r>
            <a:br>
              <a:rPr lang="iw-IL"/>
            </a:br>
            <a:r>
              <a:rPr lang="iw-IL"/>
              <a:t>4. אלו סוגי הדמיות ויזואליות מופיעים בדשבורד? (ניתן להיעזר </a:t>
            </a:r>
            <a:r>
              <a:rPr lang="iw-IL" u="sng">
                <a:solidFill>
                  <a:srgbClr val="00B0F0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בלינק</a:t>
            </a:r>
            <a:r>
              <a:rPr lang="iw-IL"/>
              <a:t> זה לשמות גרפים) </a:t>
            </a:r>
            <a:br>
              <a:rPr lang="iw-IL"/>
            </a:br>
            <a:r>
              <a:rPr lang="iw-IL"/>
              <a:t>5. האם ההדמיות שנבחרו תואמות לסוג הנתונים המוצג?</a:t>
            </a:r>
            <a:br>
              <a:rPr lang="iw-IL"/>
            </a:br>
            <a:r>
              <a:rPr lang="iw-IL"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6. מצאו כתבה המספרת על בניית הדשבורד. ציינו באילו מילות חיפוש השתמשתם.</a:t>
            </a:r>
            <a:br>
              <a:rPr lang="iw-IL"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</a:br>
            <a:r>
              <a:rPr lang="iw-IL"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    מה מקור הכתבה ?  האם מקור זה אמין? נמקו </a:t>
            </a:r>
            <a:endParaRPr/>
          </a:p>
        </p:txBody>
      </p:sp>
      <p:pic>
        <p:nvPicPr>
          <p:cNvPr id="216" name="Google Shape;216;p12"/>
          <p:cNvPicPr preferRelativeResize="0"/>
          <p:nvPr/>
        </p:nvPicPr>
        <p:blipFill rotWithShape="1">
          <a:blip r:embed="rId5">
            <a:alphaModFix/>
          </a:blip>
          <a:srcRect b="29299" l="0" r="0" t="24806"/>
          <a:stretch/>
        </p:blipFill>
        <p:spPr>
          <a:xfrm>
            <a:off x="0" y="59040"/>
            <a:ext cx="2092187" cy="97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"/>
          <p:cNvSpPr txBox="1"/>
          <p:nvPr>
            <p:ph type="title"/>
          </p:nvPr>
        </p:nvSpPr>
        <p:spPr>
          <a:xfrm flipH="1">
            <a:off x="1363125" y="286600"/>
            <a:ext cx="99270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Tahoma"/>
              <a:buNone/>
            </a:pPr>
            <a:r>
              <a:rPr lang="iw-IL" sz="4800"/>
              <a:t>TEAM USA– תרגיל תובנות לפיתוח אסטרטגיות ניצחון </a:t>
            </a:r>
            <a:endParaRPr/>
          </a:p>
        </p:txBody>
      </p:sp>
      <p:sp>
        <p:nvSpPr>
          <p:cNvPr id="224" name="Google Shape;224;p13"/>
          <p:cNvSpPr txBox="1"/>
          <p:nvPr>
            <p:ph idx="1" type="body"/>
          </p:nvPr>
        </p:nvSpPr>
        <p:spPr>
          <a:xfrm flipH="1">
            <a:off x="1036320" y="2108201"/>
            <a:ext cx="10058400" cy="4236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14300" lvl="0" marL="9144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 "/>
            </a:pPr>
            <a:r>
              <a:rPr lang="iw-IL" sz="1800"/>
              <a:t>כנסו לדשבורד  "</a:t>
            </a:r>
            <a:r>
              <a:rPr lang="iw-IL" sz="1800" u="sng">
                <a:solidFill>
                  <a:schemeClr val="hlink"/>
                </a:solidFill>
                <a:hlinkClick r:id="rId3"/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יתרון הגודל</a:t>
            </a:r>
            <a:r>
              <a:rPr lang="iw-IL" sz="1800" u="sng">
                <a:solidFill>
                  <a:schemeClr val="hlink"/>
                </a:solidFill>
                <a:hlinkClick r:id="rId4"/>
              </a:rPr>
              <a:t> </a:t>
            </a:r>
            <a:r>
              <a:rPr lang="iw-IL" sz="1800"/>
              <a:t>" :</a:t>
            </a:r>
            <a:br>
              <a:rPr lang="iw-IL" sz="1800"/>
            </a:br>
            <a:br>
              <a:rPr lang="iw-IL" sz="1800"/>
            </a:br>
            <a:r>
              <a:rPr lang="iw-IL" sz="1800"/>
              <a:t>1. באיזו שנה התקיימה האולימפיאדה אליה מתייחסים</a:t>
            </a:r>
            <a:br>
              <a:rPr lang="iw-IL" sz="1800"/>
            </a:br>
            <a:r>
              <a:rPr lang="iw-IL" sz="1800"/>
              <a:t>   הנתונים?</a:t>
            </a:r>
            <a:br>
              <a:rPr lang="iw-IL" sz="1800"/>
            </a:br>
            <a:r>
              <a:rPr lang="iw-IL" sz="1800"/>
              <a:t>2. מי קהל היעד של הדשבורד?</a:t>
            </a:r>
            <a:br>
              <a:rPr lang="iw-IL" sz="1800"/>
            </a:br>
            <a:br>
              <a:rPr lang="iw-IL" sz="1800"/>
            </a:br>
            <a:r>
              <a:rPr lang="iw-IL" sz="1800"/>
              <a:t>3. היעזרו בהסברים המופיעים בראש הדשבורד: </a:t>
            </a:r>
            <a:endParaRPr/>
          </a:p>
          <a:p>
            <a:pPr indent="0" lvl="0" marL="45720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iw-IL"/>
              <a:t>    </a:t>
            </a:r>
            <a:r>
              <a:rPr lang="iw-IL" sz="1800"/>
              <a:t>א. מהם התכונות של ספורטאי עם סיכוי גבוה לנצח בענף ספורט זה? </a:t>
            </a:r>
            <a:br>
              <a:rPr lang="iw-IL" sz="1800"/>
            </a:br>
            <a:r>
              <a:rPr lang="iw-IL" sz="1800"/>
              <a:t>    ב. אלו גורמים נוספים תורמים להצלחה ברמה אולימפית?</a:t>
            </a:r>
            <a:br>
              <a:rPr lang="iw-IL" sz="1800"/>
            </a:br>
            <a:br>
              <a:rPr lang="iw-IL" sz="1800"/>
            </a:br>
            <a:endParaRPr/>
          </a:p>
        </p:txBody>
      </p:sp>
      <p:pic>
        <p:nvPicPr>
          <p:cNvPr descr="The Details of Luge | Olympic Insider - YouTube" id="225" name="Google Shape;225;p13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36319" y="2108200"/>
            <a:ext cx="3591951" cy="20114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ouTube - YouTube" id="226" name="Google Shape;226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792487" y="3283910"/>
            <a:ext cx="835783" cy="835783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3"/>
          <p:cNvSpPr txBox="1"/>
          <p:nvPr/>
        </p:nvSpPr>
        <p:spPr>
          <a:xfrm>
            <a:off x="1167617" y="4037336"/>
            <a:ext cx="3460653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iw-IL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לחצו על התמונה כדי להפעיל סרטון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p13"/>
          <p:cNvPicPr preferRelativeResize="0"/>
          <p:nvPr/>
        </p:nvPicPr>
        <p:blipFill rotWithShape="1">
          <a:blip r:embed="rId8">
            <a:alphaModFix/>
          </a:blip>
          <a:srcRect b="29299" l="0" r="0" t="24806"/>
          <a:stretch/>
        </p:blipFill>
        <p:spPr>
          <a:xfrm>
            <a:off x="0" y="59040"/>
            <a:ext cx="2092187" cy="97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7"/>
          <p:cNvSpPr txBox="1"/>
          <p:nvPr>
            <p:ph type="title"/>
          </p:nvPr>
        </p:nvSpPr>
        <p:spPr>
          <a:xfrm flipH="1">
            <a:off x="103632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700"/>
              <a:buFont typeface="Tahoma"/>
              <a:buNone/>
            </a:pPr>
            <a:r>
              <a:rPr lang="iw-IL"/>
              <a:t>רשימת מקורות</a:t>
            </a:r>
            <a:endParaRPr/>
          </a:p>
        </p:txBody>
      </p:sp>
      <p:sp>
        <p:nvSpPr>
          <p:cNvPr id="234" name="Google Shape;234;p47"/>
          <p:cNvSpPr txBox="1"/>
          <p:nvPr>
            <p:ph idx="1" type="body"/>
          </p:nvPr>
        </p:nvSpPr>
        <p:spPr>
          <a:xfrm flipH="1">
            <a:off x="1026890" y="1997058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14300" lvl="0" marL="91440" rtl="1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ahoma"/>
              <a:buChar char=" "/>
            </a:pPr>
            <a:r>
              <a:rPr b="1" lang="iw-IL" sz="1800">
                <a:solidFill>
                  <a:srgbClr val="222222"/>
                </a:solidFill>
              </a:rPr>
              <a:t>עמי סלנט, </a:t>
            </a:r>
            <a:r>
              <a:rPr b="1" lang="iw-IL" sz="1800" u="sng">
                <a:solidFill>
                  <a:srgbClr val="222222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דשבורדים דיגיטליים לאומיים : מאפיינים והתפתחות 2022</a:t>
            </a:r>
            <a:endParaRPr b="1" sz="1800">
              <a:solidFill>
                <a:srgbClr val="222222"/>
              </a:solidFill>
            </a:endParaRPr>
          </a:p>
          <a:p>
            <a:pPr indent="-114300" lvl="0" marL="91440" rtl="1" algn="r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Tahoma"/>
              <a:buChar char=" "/>
            </a:pPr>
            <a:r>
              <a:rPr b="1" lang="iw-IL" sz="1800">
                <a:solidFill>
                  <a:srgbClr val="222222"/>
                </a:solidFill>
              </a:rPr>
              <a:t>ד"ר יעל אלבו, קורס וויזואליזציה 2022, אוניברסיטת תל אביב</a:t>
            </a:r>
            <a:br>
              <a:rPr b="1" lang="iw-IL" sz="1800">
                <a:solidFill>
                  <a:srgbClr val="222222"/>
                </a:solidFill>
              </a:rPr>
            </a:br>
            <a:endParaRPr b="1" sz="1800">
              <a:solidFill>
                <a:srgbClr val="222222"/>
              </a:solidFill>
            </a:endParaRPr>
          </a:p>
          <a:p>
            <a:pPr indent="-114300" lvl="0" marL="91440" rtl="1" algn="l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Tahoma"/>
              <a:buChar char=" "/>
            </a:pPr>
            <a:r>
              <a:rPr i="0" lang="iw-IL" sz="1800">
                <a:solidFill>
                  <a:srgbClr val="222222"/>
                </a:solidFill>
              </a:rPr>
              <a:t>Few, S., &amp; Edge, P. (2007). </a:t>
            </a:r>
            <a:r>
              <a:rPr i="0" lang="iw-IL" sz="1800" u="sng">
                <a:solidFill>
                  <a:srgbClr val="222222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Dashboard confusion revisited. </a:t>
            </a:r>
            <a:r>
              <a:rPr i="1" lang="iw-IL" sz="1800" u="sng">
                <a:solidFill>
                  <a:srgbClr val="222222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Perceptual Edge</a:t>
            </a:r>
            <a:r>
              <a:rPr i="0" lang="iw-IL" sz="1800" u="sng">
                <a:solidFill>
                  <a:srgbClr val="222222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, 1-6.</a:t>
            </a:r>
            <a:endParaRPr i="0" sz="1800">
              <a:solidFill>
                <a:srgbClr val="222222"/>
              </a:solidFill>
            </a:endParaRPr>
          </a:p>
          <a:p>
            <a:pPr indent="-114300" lvl="0" marL="91440" rtl="1" algn="l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1800"/>
              <a:buChar char=" "/>
            </a:pPr>
            <a:r>
              <a:rPr lang="iw-IL" sz="1800"/>
              <a:t>J</a:t>
            </a:r>
            <a:r>
              <a:rPr lang="iw-IL" sz="1800">
                <a:solidFill>
                  <a:srgbClr val="222222"/>
                </a:solidFill>
              </a:rPr>
              <a:t>effery A. Shaffer,</a:t>
            </a:r>
            <a:r>
              <a:rPr lang="iw-IL" sz="1800"/>
              <a:t> </a:t>
            </a:r>
            <a:r>
              <a:rPr lang="iw-IL" sz="1800" u="sng">
                <a:solidFill>
                  <a:schemeClr val="hlink"/>
                </a:solidFill>
                <a:hlinkClick r:id="rId7"/>
              </a:rPr>
              <a:t>Exploratory vs. Explanatory And Dashboard Design</a:t>
            </a:r>
            <a:endParaRPr sz="1800"/>
          </a:p>
          <a:p>
            <a:pPr indent="-114300" lvl="0" marL="91440" rtl="1" algn="l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Tahoma"/>
              <a:buChar char=" "/>
            </a:pPr>
            <a:r>
              <a:rPr lang="iw-IL" sz="1800"/>
              <a:t>Tableau website, </a:t>
            </a:r>
            <a:r>
              <a:rPr lang="iw-IL" sz="1800" u="sng">
                <a:solidFill>
                  <a:schemeClr val="hlink"/>
                </a:solidFill>
                <a:hlinkClick r:id="rId8"/>
              </a:rPr>
              <a:t>Top 5 best practices for creating effective dashboards</a:t>
            </a:r>
            <a:endParaRPr sz="1800"/>
          </a:p>
          <a:p>
            <a:pPr indent="-114300" lvl="0" marL="91440" rtl="1" algn="l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1800"/>
              <a:buChar char=" "/>
            </a:pPr>
            <a:r>
              <a:rPr i="0" lang="iw-IL" sz="1800">
                <a:solidFill>
                  <a:srgbClr val="222222"/>
                </a:solidFill>
              </a:rPr>
              <a:t>Tableau website </a:t>
            </a:r>
            <a:r>
              <a:rPr lang="iw-IL" sz="1800" u="sng">
                <a:solidFill>
                  <a:schemeClr val="hlink"/>
                </a:solidFill>
                <a:hlinkClick r:id="rId9"/>
              </a:rPr>
              <a:t>How to develop a designer’s instinct: A study of dashboards</a:t>
            </a:r>
            <a:endParaRPr sz="1800"/>
          </a:p>
          <a:p>
            <a:pPr indent="-114300" lvl="0" marL="91440" rtl="1" algn="l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Tahoma"/>
              <a:buChar char=" "/>
            </a:pPr>
            <a:r>
              <a:rPr i="0" lang="iw-IL" sz="1800">
                <a:solidFill>
                  <a:srgbClr val="222222"/>
                </a:solidFill>
              </a:rPr>
              <a:t>Wexler, S., Shaffer, J., &amp; Cotgreave, A. (2017). </a:t>
            </a:r>
            <a:r>
              <a:rPr i="1" lang="iw-IL" sz="1800">
                <a:solidFill>
                  <a:srgbClr val="222222"/>
                </a:solidFill>
              </a:rPr>
              <a:t>The big book of dashboards: visualizing your data using real-world business scenarios</a:t>
            </a:r>
            <a:r>
              <a:rPr i="0" lang="iw-IL" sz="1800">
                <a:solidFill>
                  <a:srgbClr val="222222"/>
                </a:solidFill>
              </a:rPr>
              <a:t>. John Wiley &amp; Sons.</a:t>
            </a:r>
            <a:br>
              <a:rPr i="0" lang="iw-IL" sz="1800">
                <a:solidFill>
                  <a:srgbClr val="222222"/>
                </a:solidFill>
              </a:rPr>
            </a:br>
            <a:r>
              <a:rPr i="0" lang="iw-IL" sz="1800">
                <a:solidFill>
                  <a:srgbClr val="222222"/>
                </a:solidFill>
              </a:rPr>
              <a:t>‏</a:t>
            </a:r>
            <a:endParaRPr sz="1800"/>
          </a:p>
          <a:p>
            <a:pPr indent="0" lvl="0" marL="91440" rtl="1" algn="l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  <a:p>
            <a:pPr indent="-114300" lvl="0" marL="91440" rtl="1" algn="l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1800"/>
              <a:buChar char=" "/>
            </a:pPr>
            <a:r>
              <a:rPr i="0" lang="iw-IL" sz="1800">
                <a:solidFill>
                  <a:srgbClr val="222222"/>
                </a:solidFill>
              </a:rPr>
              <a:t>‏</a:t>
            </a:r>
            <a:br>
              <a:rPr b="1" lang="iw-IL" sz="1800">
                <a:solidFill>
                  <a:srgbClr val="222222"/>
                </a:solidFill>
              </a:rPr>
            </a:br>
            <a:br>
              <a:rPr b="1" lang="iw-IL" sz="1800">
                <a:solidFill>
                  <a:srgbClr val="222222"/>
                </a:solidFill>
              </a:rPr>
            </a:br>
            <a:endParaRPr b="1" sz="1800">
              <a:solidFill>
                <a:srgbClr val="222222"/>
              </a:solidFill>
            </a:endParaRPr>
          </a:p>
          <a:p>
            <a:pPr indent="0" lvl="0" marL="91440" rtl="1" algn="r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67ed879ff7_0_0"/>
          <p:cNvSpPr txBox="1"/>
          <p:nvPr>
            <p:ph type="title"/>
          </p:nvPr>
        </p:nvSpPr>
        <p:spPr>
          <a:xfrm flipH="1">
            <a:off x="103632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buFont typeface="Tahoma"/>
              <a:buNone/>
            </a:pPr>
            <a:r>
              <a:rPr lang="iw-IL" sz="5400"/>
              <a:t>חלק א': מה נלמד היום </a:t>
            </a:r>
            <a:endParaRPr/>
          </a:p>
        </p:txBody>
      </p:sp>
      <p:sp>
        <p:nvSpPr>
          <p:cNvPr id="109" name="Google Shape;109;g267ed879ff7_0_0"/>
          <p:cNvSpPr txBox="1"/>
          <p:nvPr/>
        </p:nvSpPr>
        <p:spPr>
          <a:xfrm>
            <a:off x="6045260" y="2135042"/>
            <a:ext cx="4251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iw-IL" sz="36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מהו דשבורד?</a:t>
            </a:r>
            <a:endParaRPr b="0" i="0" sz="1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תג חדש עם מילוי מלא" id="110" name="Google Shape;110;g267ed879ff7_0_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07928" y="2194581"/>
            <a:ext cx="586800" cy="58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g267ed879ff7_0_0"/>
          <p:cNvSpPr txBox="1"/>
          <p:nvPr/>
        </p:nvSpPr>
        <p:spPr>
          <a:xfrm>
            <a:off x="6065000" y="3049940"/>
            <a:ext cx="4251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iw-IL" sz="36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דוגמאות לשימושים</a:t>
            </a:r>
            <a:endParaRPr b="0" i="0" sz="1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תג חדש עם מילוי מלא" id="112" name="Google Shape;112;g267ed879ff7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27668" y="3109479"/>
            <a:ext cx="586792" cy="5867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ראש עם גלגלי שיניים עם מילוי מלא" id="113" name="Google Shape;113;g267ed879ff7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7540" y="2135041"/>
            <a:ext cx="3602673" cy="3602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267ed879ff7_0_0"/>
          <p:cNvPicPr preferRelativeResize="0"/>
          <p:nvPr/>
        </p:nvPicPr>
        <p:blipFill rotWithShape="1">
          <a:blip r:embed="rId5">
            <a:alphaModFix/>
          </a:blip>
          <a:srcRect b="29299" l="0" r="0" t="24806"/>
          <a:stretch/>
        </p:blipFill>
        <p:spPr>
          <a:xfrm>
            <a:off x="0" y="59040"/>
            <a:ext cx="2092185" cy="97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/>
          <p:nvPr>
            <p:ph type="title"/>
          </p:nvPr>
        </p:nvSpPr>
        <p:spPr>
          <a:xfrm flipH="1">
            <a:off x="103632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buFont typeface="Tahoma"/>
              <a:buNone/>
            </a:pPr>
            <a:r>
              <a:rPr lang="iw-IL" sz="5400"/>
              <a:t>מהו דשבורד </a:t>
            </a:r>
            <a:endParaRPr/>
          </a:p>
        </p:txBody>
      </p:sp>
      <p:sp>
        <p:nvSpPr>
          <p:cNvPr id="122" name="Google Shape;122;p3"/>
          <p:cNvSpPr txBox="1"/>
          <p:nvPr/>
        </p:nvSpPr>
        <p:spPr>
          <a:xfrm>
            <a:off x="605700" y="2274850"/>
            <a:ext cx="98541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iw-IL" sz="36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"תצוגה וויזואלית של </a:t>
            </a:r>
            <a:r>
              <a:rPr b="1" i="0" lang="iw-IL" sz="36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המידע החשוב ביותר</a:t>
            </a:r>
            <a:r>
              <a:rPr b="0" i="0" lang="iw-IL" sz="36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endParaRPr b="0" i="0" sz="3600" u="none" cap="none" strike="noStrike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iw-IL" sz="36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להשגת יעד </a:t>
            </a:r>
            <a:r>
              <a:rPr b="0" i="0" lang="iw-IL" sz="36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אחד או יותר</a:t>
            </a:r>
            <a:endParaRPr b="0" i="0" sz="1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iw-IL" sz="36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מאוחד ומסודר על </a:t>
            </a:r>
            <a:r>
              <a:rPr b="1" i="0" lang="iw-IL" sz="36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מסך יחיד</a:t>
            </a:r>
            <a:endParaRPr b="0" i="0" sz="1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iw-IL" sz="36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כך שניתן לעקוב אחר המידע </a:t>
            </a:r>
            <a:r>
              <a:rPr b="1" i="0" lang="iw-IL" sz="36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במבט מהיר</a:t>
            </a:r>
            <a:r>
              <a:rPr b="0" i="0" lang="iw-IL" sz="36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" </a:t>
            </a:r>
            <a:endParaRPr b="0" i="0" sz="1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3" name="Google Shape;123;p3"/>
          <p:cNvSpPr txBox="1"/>
          <p:nvPr/>
        </p:nvSpPr>
        <p:spPr>
          <a:xfrm>
            <a:off x="0" y="5120640"/>
            <a:ext cx="4251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iw-IL" sz="36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* סטפן פיו (2004)</a:t>
            </a:r>
            <a:endParaRPr b="0" i="0" sz="1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24" name="Google Shape;124;p3"/>
          <p:cNvPicPr preferRelativeResize="0"/>
          <p:nvPr/>
        </p:nvPicPr>
        <p:blipFill rotWithShape="1">
          <a:blip r:embed="rId3">
            <a:alphaModFix/>
          </a:blip>
          <a:srcRect b="29299" l="0" r="0" t="24806"/>
          <a:stretch/>
        </p:blipFill>
        <p:spPr>
          <a:xfrm>
            <a:off x="0" y="59040"/>
            <a:ext cx="2092187" cy="97959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3"/>
          <p:cNvSpPr txBox="1"/>
          <p:nvPr/>
        </p:nvSpPr>
        <p:spPr>
          <a:xfrm>
            <a:off x="-562930" y="5855847"/>
            <a:ext cx="9073008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Arial"/>
              <a:buNone/>
            </a:pPr>
            <a:r>
              <a:rPr b="1" i="0" lang="iw-IL" sz="1920" u="none" cap="none" strike="noStrike">
                <a:solidFill>
                  <a:srgbClr val="7F7F7F"/>
                </a:solidFill>
                <a:latin typeface="EB Garamond"/>
                <a:ea typeface="EB Garamond"/>
                <a:cs typeface="EB Garamond"/>
                <a:sym typeface="EB Garamond"/>
              </a:rPr>
              <a:t>* “Dashboard Confusion” in Intelligent Enterprise magazine, March 20, 2004</a:t>
            </a:r>
            <a:endParaRPr b="1" i="0" sz="1920" u="none" cap="none" strike="noStrike">
              <a:solidFill>
                <a:srgbClr val="7F7F7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/>
          <p:nvPr>
            <p:ph type="title"/>
          </p:nvPr>
        </p:nvSpPr>
        <p:spPr>
          <a:xfrm flipH="1">
            <a:off x="670921" y="286603"/>
            <a:ext cx="10423799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buFont typeface="Tahoma"/>
              <a:buNone/>
            </a:pPr>
            <a:r>
              <a:rPr lang="iw-IL" sz="5400"/>
              <a:t>מטרת הדשבורד</a:t>
            </a:r>
            <a:endParaRPr sz="5400"/>
          </a:p>
        </p:txBody>
      </p:sp>
      <p:sp>
        <p:nvSpPr>
          <p:cNvPr id="133" name="Google Shape;133;p4"/>
          <p:cNvSpPr txBox="1"/>
          <p:nvPr/>
        </p:nvSpPr>
        <p:spPr>
          <a:xfrm>
            <a:off x="433893" y="2049762"/>
            <a:ext cx="10710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iw-IL" sz="36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דשבורד משקף למשתמש מצב בנושא המדובר:</a:t>
            </a:r>
            <a:endParaRPr b="0" i="0" sz="1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4" name="Google Shape;134;p4"/>
          <p:cNvSpPr txBox="1"/>
          <p:nvPr/>
        </p:nvSpPr>
        <p:spPr>
          <a:xfrm>
            <a:off x="1211374" y="2870525"/>
            <a:ext cx="9927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iw-IL" sz="34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כך שניתן יהיה לקבל החלטות </a:t>
            </a:r>
            <a:r>
              <a:rPr b="1" i="0" lang="iw-IL" sz="34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מבוססות נתונים </a:t>
            </a:r>
            <a:endParaRPr b="0" i="0" sz="3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35" name="Google Shape;135;p4"/>
          <p:cNvPicPr preferRelativeResize="0"/>
          <p:nvPr/>
        </p:nvPicPr>
        <p:blipFill rotWithShape="1">
          <a:blip r:embed="rId3">
            <a:alphaModFix/>
          </a:blip>
          <a:srcRect b="29299" l="0" r="0" t="24806"/>
          <a:stretch/>
        </p:blipFill>
        <p:spPr>
          <a:xfrm>
            <a:off x="0" y="59040"/>
            <a:ext cx="2092187" cy="9795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4"/>
          <p:cNvSpPr txBox="1"/>
          <p:nvPr/>
        </p:nvSpPr>
        <p:spPr>
          <a:xfrm>
            <a:off x="720200" y="3532320"/>
            <a:ext cx="104679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iw-IL" sz="34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מקור הנתונים לרוב בנוי מטבלאות הדורשות זמן רב לפענוח </a:t>
            </a:r>
            <a:endParaRPr b="0" i="0" sz="3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7" name="Google Shape;137;p4"/>
          <p:cNvSpPr txBox="1"/>
          <p:nvPr/>
        </p:nvSpPr>
        <p:spPr>
          <a:xfrm>
            <a:off x="183962" y="4655073"/>
            <a:ext cx="1095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iw-IL" sz="34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דשבורד מציג מידע אנליטי (טרנדים, סטטיסטיקות, סיכומים ושורות תחתונות) בתצוגה וויזואלית לתמונת מצב מהירה</a:t>
            </a:r>
            <a:endParaRPr b="0" i="0" sz="3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"/>
          <p:cNvSpPr txBox="1"/>
          <p:nvPr>
            <p:ph idx="1" type="body"/>
          </p:nvPr>
        </p:nvSpPr>
        <p:spPr>
          <a:xfrm flipH="1">
            <a:off x="1066800" y="966464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iw-IL" sz="5400"/>
              <a:t>דוגמאות לשימושים בדשבורד</a:t>
            </a:r>
            <a:endParaRPr sz="5400"/>
          </a:p>
        </p:txBody>
      </p:sp>
      <p:pic>
        <p:nvPicPr>
          <p:cNvPr descr="אדם עם רעיון קו מיתאר" id="143" name="Google Shape;14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55805" y="1984225"/>
            <a:ext cx="3602871" cy="3602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5"/>
          <p:cNvPicPr preferRelativeResize="0"/>
          <p:nvPr/>
        </p:nvPicPr>
        <p:blipFill rotWithShape="1">
          <a:blip r:embed="rId4">
            <a:alphaModFix/>
          </a:blip>
          <a:srcRect b="29299" l="0" r="0" t="24806"/>
          <a:stretch/>
        </p:blipFill>
        <p:spPr>
          <a:xfrm>
            <a:off x="0" y="59040"/>
            <a:ext cx="2092187" cy="97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"/>
          <p:cNvSpPr txBox="1"/>
          <p:nvPr>
            <p:ph type="title"/>
          </p:nvPr>
        </p:nvSpPr>
        <p:spPr>
          <a:xfrm flipH="1">
            <a:off x="670921" y="286603"/>
            <a:ext cx="10423799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buFont typeface="Tahoma"/>
              <a:buNone/>
            </a:pPr>
            <a:r>
              <a:rPr lang="iw-IL" sz="5400"/>
              <a:t>דשבורד תרגיל הכרות – חלק א'</a:t>
            </a:r>
            <a:endParaRPr/>
          </a:p>
        </p:txBody>
      </p:sp>
      <p:sp>
        <p:nvSpPr>
          <p:cNvPr id="152" name="Google Shape;152;p8"/>
          <p:cNvSpPr txBox="1"/>
          <p:nvPr/>
        </p:nvSpPr>
        <p:spPr>
          <a:xfrm>
            <a:off x="1105458" y="1869415"/>
            <a:ext cx="998108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לפניכם דשבורד:</a:t>
            </a:r>
            <a:endParaRPr b="0" i="0" sz="1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3" name="Google Shape;153;p8"/>
          <p:cNvSpPr txBox="1"/>
          <p:nvPr/>
        </p:nvSpPr>
        <p:spPr>
          <a:xfrm>
            <a:off x="2088652" y="1856750"/>
            <a:ext cx="626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3"/>
              </a:rPr>
              <a:t>דשבורד השמות</a:t>
            </a:r>
            <a:endParaRPr b="1" i="0" sz="2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54" name="Google Shape;154;p8"/>
          <p:cNvPicPr preferRelativeResize="0"/>
          <p:nvPr/>
        </p:nvPicPr>
        <p:blipFill rotWithShape="1">
          <a:blip r:embed="rId4">
            <a:alphaModFix/>
          </a:blip>
          <a:srcRect b="29299" l="0" r="0" t="24806"/>
          <a:stretch/>
        </p:blipFill>
        <p:spPr>
          <a:xfrm>
            <a:off x="0" y="59040"/>
            <a:ext cx="2092187" cy="979599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8"/>
          <p:cNvSpPr txBox="1"/>
          <p:nvPr/>
        </p:nvSpPr>
        <p:spPr>
          <a:xfrm>
            <a:off x="915358" y="2362701"/>
            <a:ext cx="10223700" cy="3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iw-IL" sz="22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1.  מהו נושא הדשבורד?</a:t>
            </a:r>
            <a:endParaRPr b="0" i="0" sz="2200" u="none" cap="none" strike="noStrike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iw-IL" sz="22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2. אלו סוגי הדמיות ויזואליות מופיעים בדשבורד? (היעזרו </a:t>
            </a:r>
            <a:r>
              <a:rPr b="0" i="0" lang="iw-IL" sz="2200" u="sng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בלינק</a:t>
            </a:r>
            <a:r>
              <a:rPr b="0" i="0" lang="iw-IL" sz="2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0" lang="iw-IL" sz="22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זה לשמות גרפים) </a:t>
            </a:r>
            <a:endParaRPr b="0" i="0" sz="2200" u="none" cap="none" strike="noStrike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iw-IL" sz="22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3. רשמו חמש שאלות עליהן עונה הדשבורד. ענו על השאלות תוך התייחסות </a:t>
            </a:r>
            <a:br>
              <a:rPr b="0" i="0" lang="iw-IL" sz="22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0" i="0" lang="iw-IL" sz="22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    להדמיות השונות.</a:t>
            </a:r>
            <a:endParaRPr b="0" i="0" sz="2200" u="none" cap="none" strike="noStrike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iw-IL" sz="22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4. האם ההדמיות שנבחרו על ידי בוני הדשבורד תואמות את סוג המידע המוצג? </a:t>
            </a:r>
            <a:endParaRPr b="0" i="0" sz="2200" u="none" cap="none" strike="noStrike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iw-IL" sz="22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5. האם הנתונים בדשבורד מעודכנים?</a:t>
            </a:r>
            <a:endParaRPr b="0" i="0" sz="800" u="none" cap="none" strike="noStrike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iw-IL" sz="22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6. האם, לדעתך, קל ונח להשתמש בדשבורד? האם התצוגה מובנת?</a:t>
            </a:r>
            <a:endParaRPr b="0" i="0" sz="12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"/>
          <p:cNvSpPr txBox="1"/>
          <p:nvPr>
            <p:ph type="title"/>
          </p:nvPr>
        </p:nvSpPr>
        <p:spPr>
          <a:xfrm flipH="1">
            <a:off x="670921" y="286603"/>
            <a:ext cx="10423799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buFont typeface="Tahoma"/>
              <a:buNone/>
            </a:pPr>
            <a:r>
              <a:rPr lang="iw-IL" sz="5400"/>
              <a:t>דשבורד תרגיל הכרות – חלק ב'</a:t>
            </a:r>
            <a:endParaRPr/>
          </a:p>
        </p:txBody>
      </p:sp>
      <p:sp>
        <p:nvSpPr>
          <p:cNvPr id="163" name="Google Shape;163;p6"/>
          <p:cNvSpPr txBox="1"/>
          <p:nvPr/>
        </p:nvSpPr>
        <p:spPr>
          <a:xfrm>
            <a:off x="1157879" y="1893554"/>
            <a:ext cx="998108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לפניכם דשבורד:</a:t>
            </a:r>
            <a:endParaRPr b="0" i="0" sz="1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4" name="Google Shape;164;p6"/>
          <p:cNvSpPr txBox="1"/>
          <p:nvPr/>
        </p:nvSpPr>
        <p:spPr>
          <a:xfrm>
            <a:off x="1733053" y="1897300"/>
            <a:ext cx="6843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sng" cap="none" strike="noStrike">
                <a:solidFill>
                  <a:srgbClr val="4A86E8"/>
                </a:solidFill>
                <a:latin typeface="Tahoma"/>
                <a:ea typeface="Tahoma"/>
                <a:cs typeface="Tahoma"/>
                <a:sym typeface="Tahom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משרד הבריאות (נתוני קורונה)</a:t>
            </a:r>
            <a:endParaRPr b="1" i="0" sz="2400" u="none" cap="none" strike="noStrike">
              <a:solidFill>
                <a:srgbClr val="4A86E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65" name="Google Shape;165;p6"/>
          <p:cNvPicPr preferRelativeResize="0"/>
          <p:nvPr/>
        </p:nvPicPr>
        <p:blipFill rotWithShape="1">
          <a:blip r:embed="rId4">
            <a:alphaModFix/>
          </a:blip>
          <a:srcRect b="29299" l="0" r="0" t="24806"/>
          <a:stretch/>
        </p:blipFill>
        <p:spPr>
          <a:xfrm>
            <a:off x="0" y="59040"/>
            <a:ext cx="2092187" cy="97959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6"/>
          <p:cNvSpPr txBox="1"/>
          <p:nvPr/>
        </p:nvSpPr>
        <p:spPr>
          <a:xfrm>
            <a:off x="915358" y="2362701"/>
            <a:ext cx="10223700" cy="3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iw-IL" sz="22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1.  מהו נושא הדשבורד?</a:t>
            </a:r>
            <a:endParaRPr b="0" i="0" sz="2200" u="none" cap="none" strike="noStrike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iw-IL" sz="22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2. אלו סוגי הדמיות ויזואליות מופיעים בדשבורד? (היעזרו </a:t>
            </a:r>
            <a:r>
              <a:rPr b="0" i="0" lang="iw-IL" sz="2200" u="sng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בלינק</a:t>
            </a:r>
            <a:r>
              <a:rPr b="0" i="0" lang="iw-IL" sz="2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0" lang="iw-IL" sz="22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זה לשמות גרפים) </a:t>
            </a:r>
            <a:endParaRPr b="0" i="0" sz="2200" u="none" cap="none" strike="noStrike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iw-IL" sz="22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3. רשמו חמש שאלות עליהן עונה הדשבורד. ענו על השאלות תוך התייחסות </a:t>
            </a:r>
            <a:br>
              <a:rPr b="0" i="0" lang="iw-IL" sz="22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0" i="0" lang="iw-IL" sz="22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   להדמיות השונות.</a:t>
            </a:r>
            <a:endParaRPr b="0" i="0" sz="2200" u="none" cap="none" strike="noStrike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iw-IL" sz="22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4. האם ההדמיות שנבחרו על ידי בוני הדשבורד תואמות את סוג המידע המוצג? </a:t>
            </a:r>
            <a:endParaRPr b="0" i="0" sz="2200" u="none" cap="none" strike="noStrike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iw-IL" sz="22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5. האם הנתונים בדשבורד מעודכנים?</a:t>
            </a:r>
            <a:endParaRPr b="0" i="0" sz="800" u="none" cap="none" strike="noStrike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iw-IL" sz="22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6. האם, לדעתך, קל ונח להשתמש בדשבורד? האם התצוגה מובנת?</a:t>
            </a:r>
            <a:endParaRPr b="0" i="0" sz="2200" u="none" cap="none" strike="noStrike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"/>
          <p:cNvSpPr txBox="1"/>
          <p:nvPr>
            <p:ph type="title"/>
          </p:nvPr>
        </p:nvSpPr>
        <p:spPr>
          <a:xfrm flipH="1">
            <a:off x="670921" y="286603"/>
            <a:ext cx="10423799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buFont typeface="Tahoma"/>
              <a:buNone/>
            </a:pPr>
            <a:r>
              <a:rPr lang="iw-IL" sz="5400"/>
              <a:t>דשבורד תרגיל הכרות – המשך</a:t>
            </a:r>
            <a:endParaRPr/>
          </a:p>
        </p:txBody>
      </p:sp>
      <p:sp>
        <p:nvSpPr>
          <p:cNvPr id="174" name="Google Shape;174;p7"/>
          <p:cNvSpPr txBox="1"/>
          <p:nvPr/>
        </p:nvSpPr>
        <p:spPr>
          <a:xfrm>
            <a:off x="1157879" y="1893555"/>
            <a:ext cx="998108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rgbClr val="3F3F3F"/>
                </a:solidFill>
                <a:latin typeface="Tahoma"/>
                <a:ea typeface="Tahoma"/>
                <a:cs typeface="Tahoma"/>
                <a:sym typeface="Tahoma"/>
              </a:rPr>
              <a:t>לפניכם </a:t>
            </a:r>
            <a:r>
              <a:rPr b="0" i="0" lang="iw-IL" sz="2400" u="sng" cap="none" strike="noStrike">
                <a:solidFill>
                  <a:srgbClr val="4A86E8"/>
                </a:solidFill>
                <a:latin typeface="Tahoma"/>
                <a:ea typeface="Tahoma"/>
                <a:cs typeface="Tahoma"/>
                <a:sym typeface="Tahom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כתבה המנתחת את הדשבורד שפגשתם בחלק </a:t>
            </a:r>
            <a:r>
              <a:rPr b="0" i="0" lang="iw-IL" sz="2400" u="none" cap="none" strike="noStrike">
                <a:solidFill>
                  <a:srgbClr val="4A86E8"/>
                </a:solidFill>
                <a:latin typeface="Tahoma"/>
                <a:ea typeface="Tahoma"/>
                <a:cs typeface="Tahoma"/>
                <a:sym typeface="Tahoma"/>
              </a:rPr>
              <a:t>ב'</a:t>
            </a:r>
            <a:endParaRPr b="0" i="0" sz="1400" u="none" cap="none" strike="noStrike">
              <a:solidFill>
                <a:srgbClr val="4A86E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5" name="Google Shape;175;p7"/>
          <p:cNvSpPr txBox="1"/>
          <p:nvPr/>
        </p:nvSpPr>
        <p:spPr>
          <a:xfrm>
            <a:off x="729480" y="2649315"/>
            <a:ext cx="103653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מצאו את הקטע עם הכותרת: </a:t>
            </a:r>
            <a:r>
              <a:rPr b="0" i="0" lang="iw-IL" sz="2400" u="sng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"</a:t>
            </a:r>
            <a:r>
              <a:rPr b="1" i="0" lang="iw-IL" sz="2400" u="sng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מיליון כניסות בשבוע: כך הפך אתר נתוני הקורונה של משרד הבריאות ללהיט מפתיע"</a:t>
            </a:r>
            <a:endParaRPr b="1" i="0" sz="2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endParaRPr b="0" i="0" sz="10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76" name="Google Shape;176;p7"/>
          <p:cNvPicPr preferRelativeResize="0"/>
          <p:nvPr/>
        </p:nvPicPr>
        <p:blipFill rotWithShape="1">
          <a:blip r:embed="rId6">
            <a:alphaModFix/>
          </a:blip>
          <a:srcRect b="29299" l="0" r="0" t="24806"/>
          <a:stretch/>
        </p:blipFill>
        <p:spPr>
          <a:xfrm>
            <a:off x="0" y="59040"/>
            <a:ext cx="2092187" cy="979599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7"/>
          <p:cNvSpPr txBox="1"/>
          <p:nvPr/>
        </p:nvSpPr>
        <p:spPr>
          <a:xfrm>
            <a:off x="427441" y="4146045"/>
            <a:ext cx="107115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1. האם אתם מסכימים עם הניתוח של הדשבורד המוצג בכתבה?</a:t>
            </a:r>
            <a:br>
              <a:rPr b="0" i="0" lang="iw-IL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endParaRPr b="0" i="0" sz="1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2. כיצד ישתנו תשובותיכם לניתוח הדשבורד שעשיתם בעקבות קריאת </a:t>
            </a:r>
            <a:br>
              <a:rPr b="0" i="0" lang="iw-IL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0" i="0" lang="iw-IL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הכתבה?</a:t>
            </a:r>
            <a:endParaRPr b="0" i="0" sz="1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"/>
          <p:cNvSpPr txBox="1"/>
          <p:nvPr>
            <p:ph type="title"/>
          </p:nvPr>
        </p:nvSpPr>
        <p:spPr>
          <a:xfrm flipH="1">
            <a:off x="1036570" y="453194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buFont typeface="Tahoma"/>
              <a:buNone/>
            </a:pPr>
            <a:r>
              <a:rPr lang="iw-IL" sz="5400"/>
              <a:t>שימוש בדשבורד בספורט</a:t>
            </a:r>
            <a:endParaRPr/>
          </a:p>
        </p:txBody>
      </p:sp>
      <p:sp>
        <p:nvSpPr>
          <p:cNvPr id="183" name="Google Shape;183;p10"/>
          <p:cNvSpPr txBox="1"/>
          <p:nvPr/>
        </p:nvSpPr>
        <p:spPr>
          <a:xfrm>
            <a:off x="1852246" y="6527409"/>
            <a:ext cx="894705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w-IL" sz="1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מקור: </a:t>
            </a:r>
            <a:r>
              <a:rPr b="0" i="0" lang="iw-IL" sz="1000" u="sng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https://www.tableau.com/about/blog/2022/2/how-team-usa-uses-data-build-digital-hq</a:t>
            </a:r>
            <a:r>
              <a:rPr b="0" i="0" lang="iw-IL" sz="1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תמונות: </a:t>
            </a:r>
            <a:r>
              <a:rPr b="0" i="0" lang="iw-IL" sz="1000" u="sng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https://www.teamusa.org/</a:t>
            </a:r>
            <a:endParaRPr b="0" i="0" sz="10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84" name="Google Shape;184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8679" y="271642"/>
            <a:ext cx="1488277" cy="14507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5" name="Google Shape;185;p10"/>
          <p:cNvGrpSpPr/>
          <p:nvPr/>
        </p:nvGrpSpPr>
        <p:grpSpPr>
          <a:xfrm>
            <a:off x="166749" y="1973390"/>
            <a:ext cx="10928221" cy="2520368"/>
            <a:chOff x="166749" y="1973390"/>
            <a:chExt cx="10928221" cy="2520368"/>
          </a:xfrm>
        </p:grpSpPr>
        <p:sp>
          <p:nvSpPr>
            <p:cNvPr id="186" name="Google Shape;186;p10"/>
            <p:cNvSpPr txBox="1"/>
            <p:nvPr/>
          </p:nvSpPr>
          <p:spPr>
            <a:xfrm>
              <a:off x="4372804" y="1973390"/>
              <a:ext cx="6722166" cy="10772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iw-IL" sz="3200" u="none" cap="none" strike="noStrike">
                  <a:solidFill>
                    <a:srgbClr val="3F3F3F"/>
                  </a:solidFill>
                  <a:latin typeface="Tahoma"/>
                  <a:ea typeface="Tahoma"/>
                  <a:cs typeface="Tahoma"/>
                  <a:sym typeface="Tahoma"/>
                </a:rPr>
                <a:t>TEAM USA אחראית על הנבחרות האולימפיות של ארצות הברית</a:t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87" name="Google Shape;187;p1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66749" y="2112267"/>
              <a:ext cx="4264574" cy="238149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8" name="Google Shape;188;p10"/>
          <p:cNvGrpSpPr/>
          <p:nvPr/>
        </p:nvGrpSpPr>
        <p:grpSpPr>
          <a:xfrm>
            <a:off x="180948" y="2115355"/>
            <a:ext cx="10956236" cy="2396562"/>
            <a:chOff x="180948" y="2143491"/>
            <a:chExt cx="10956236" cy="2396562"/>
          </a:xfrm>
        </p:grpSpPr>
        <p:sp>
          <p:nvSpPr>
            <p:cNvPr id="189" name="Google Shape;189;p10"/>
            <p:cNvSpPr txBox="1"/>
            <p:nvPr/>
          </p:nvSpPr>
          <p:spPr>
            <a:xfrm>
              <a:off x="4176584" y="3462753"/>
              <a:ext cx="6960600" cy="107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1" i="0" lang="iw-IL" sz="3200" u="none" cap="none" strike="noStrike">
                  <a:solidFill>
                    <a:srgbClr val="3F3F3F"/>
                  </a:solidFill>
                  <a:latin typeface="Tahoma"/>
                  <a:ea typeface="Tahoma"/>
                  <a:cs typeface="Tahoma"/>
                  <a:sym typeface="Tahoma"/>
                </a:rPr>
                <a:t>המטרה: </a:t>
              </a:r>
              <a:r>
                <a:rPr b="0" i="0" lang="iw-IL" sz="3200" u="none" cap="none" strike="noStrike">
                  <a:solidFill>
                    <a:srgbClr val="3F3F3F"/>
                  </a:solidFill>
                  <a:latin typeface="Tahoma"/>
                  <a:ea typeface="Tahoma"/>
                  <a:cs typeface="Tahoma"/>
                  <a:sym typeface="Tahoma"/>
                </a:rPr>
                <a:t>לקבל החלטות מונחות נתונים כדי לפתח אסטרטגיות ניצחון </a:t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90" name="Google Shape;190;p1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80948" y="2143491"/>
              <a:ext cx="4250375" cy="23792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1" name="Google Shape;191;p10"/>
          <p:cNvGrpSpPr/>
          <p:nvPr/>
        </p:nvGrpSpPr>
        <p:grpSpPr>
          <a:xfrm>
            <a:off x="166749" y="2114362"/>
            <a:ext cx="11019598" cy="4017235"/>
            <a:chOff x="173848" y="2104043"/>
            <a:chExt cx="11019598" cy="4017235"/>
          </a:xfrm>
        </p:grpSpPr>
        <p:sp>
          <p:nvSpPr>
            <p:cNvPr id="192" name="Google Shape;192;p10"/>
            <p:cNvSpPr txBox="1"/>
            <p:nvPr/>
          </p:nvSpPr>
          <p:spPr>
            <a:xfrm>
              <a:off x="3052941" y="5044060"/>
              <a:ext cx="8140505" cy="10772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1" i="0" lang="iw-IL" sz="3200" u="none" cap="none" strike="noStrike">
                  <a:solidFill>
                    <a:srgbClr val="3F3F3F"/>
                  </a:solidFill>
                  <a:latin typeface="Tahoma"/>
                  <a:ea typeface="Tahoma"/>
                  <a:cs typeface="Tahoma"/>
                  <a:sym typeface="Tahoma"/>
                </a:rPr>
                <a:t>האתגר: </a:t>
              </a:r>
              <a:r>
                <a:rPr b="0" i="0" lang="iw-IL" sz="3200" u="none" cap="none" strike="noStrike">
                  <a:solidFill>
                    <a:srgbClr val="3F3F3F"/>
                  </a:solidFill>
                  <a:latin typeface="Tahoma"/>
                  <a:ea typeface="Tahoma"/>
                  <a:cs typeface="Tahoma"/>
                  <a:sym typeface="Tahoma"/>
                </a:rPr>
                <a:t>כמויות עצומות של נתונים, </a:t>
              </a:r>
              <a:br>
                <a:rPr b="0" i="0" lang="iw-IL" sz="3200" u="none" cap="none" strike="noStrike">
                  <a:solidFill>
                    <a:srgbClr val="3F3F3F"/>
                  </a:solidFill>
                  <a:latin typeface="Tahoma"/>
                  <a:ea typeface="Tahoma"/>
                  <a:cs typeface="Tahoma"/>
                  <a:sym typeface="Tahoma"/>
                </a:rPr>
              </a:br>
              <a:r>
                <a:rPr b="0" i="0" lang="iw-IL" sz="3200" u="none" cap="none" strike="noStrike">
                  <a:solidFill>
                    <a:srgbClr val="3F3F3F"/>
                  </a:solidFill>
                  <a:latin typeface="Tahoma"/>
                  <a:ea typeface="Tahoma"/>
                  <a:cs typeface="Tahoma"/>
                  <a:sym typeface="Tahoma"/>
                </a:rPr>
                <a:t>סוגים שונים של צרכים</a:t>
              </a:r>
              <a:endPara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93" name="Google Shape;193;p1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73848" y="2104043"/>
              <a:ext cx="4264574" cy="240255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ערכת נושא של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2022-09-27T10:50:44Z</dcterms:created>
  <dc:creator>Perlmutter, Uri</dc:creator>
</cp:coreProperties>
</file>