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TiUGV2uPQ5CpHcCW5Ryi743Bi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descr="C:\Users\User\Desktop\מגמה\שיווק המגמה\עיצוב לוגו וסלוגן\logo.gif" id="21" name="Google Shape;21;p8"/>
          <p:cNvPicPr preferRelativeResize="0"/>
          <p:nvPr/>
        </p:nvPicPr>
        <p:blipFill rotWithShape="1">
          <a:blip r:embed="rId1">
            <a:alphaModFix/>
          </a:blip>
          <a:srcRect b="24630" l="0" r="0" t="23476"/>
          <a:stretch/>
        </p:blipFill>
        <p:spPr>
          <a:xfrm>
            <a:off x="242587" y="136525"/>
            <a:ext cx="2051050" cy="7850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371600" y="2978122"/>
            <a:ext cx="9840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Miriam"/>
              <a:buNone/>
            </a:pPr>
            <a:r>
              <a:rPr b="0" i="0" lang="iw-IL" sz="44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תהליך יצירת לוח מחוונים (Dashboard)</a:t>
            </a:r>
            <a:endParaRPr b="0" i="0" sz="4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pic>
        <p:nvPicPr>
          <p:cNvPr descr="C:\Users\User\Desktop\מגמה\שיווק המגמה\עיצוב לוגו וסלוגן\logo.gif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6336" y="-425421"/>
            <a:ext cx="3497262" cy="283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"/>
          <p:cNvCxnSpPr/>
          <p:nvPr/>
        </p:nvCxnSpPr>
        <p:spPr>
          <a:xfrm>
            <a:off x="2485505" y="4156364"/>
            <a:ext cx="87270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"/>
          <p:cNvSpPr txBox="1"/>
          <p:nvPr/>
        </p:nvSpPr>
        <p:spPr>
          <a:xfrm>
            <a:off x="3440112" y="404330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Miriam"/>
              <a:buNone/>
            </a:pPr>
            <a:r>
              <a:rPr b="0" i="0" lang="iw-IL" sz="32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מבט כולל על שלבי התהליך ודוגמאות לתוצרים</a:t>
            </a:r>
            <a:endParaRPr b="0" i="0" sz="32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50552" y="761404"/>
            <a:ext cx="26638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Miriam"/>
              <a:buNone/>
            </a:pPr>
            <a:r>
              <a:rPr b="0" i="0" lang="iw-IL" sz="24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טליה מאורחי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754673" y="1311924"/>
            <a:ext cx="10682654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לוח מחוונים (Dashboard)</a:t>
            </a:r>
            <a:b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הוא דרך בה ניתן להציג סוגים שונים של נתונים חזותיים (לדוגמה תרשימים) במקום אחד.</a:t>
            </a:r>
            <a:endParaRPr b="0" i="0" sz="54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pic>
        <p:nvPicPr>
          <p:cNvPr descr="A picture containing shape&#10;&#10;Description automatically generated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450" y="4249021"/>
            <a:ext cx="4854633" cy="2298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754673" y="1594557"/>
            <a:ext cx="10682654" cy="350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0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מטרת הלימוד: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5400" u="none" cap="none" strike="noStrike">
                <a:solidFill>
                  <a:srgbClr val="595959"/>
                </a:solidFill>
                <a:latin typeface="Miriam"/>
                <a:ea typeface="Miriam"/>
                <a:cs typeface="Miriam"/>
                <a:sym typeface="Miriam"/>
              </a:rPr>
              <a:t>הצגת שלבי תהליך יצירת לוח מחוונים (Dashboard) כולל דוגמה לתוצר</a:t>
            </a:r>
            <a:endParaRPr b="0" i="0" sz="5400" u="none" cap="none" strike="noStrike">
              <a:solidFill>
                <a:srgbClr val="595959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32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שלבי יצירת לוח מחוונים (Dashboard)</a:t>
            </a:r>
            <a:endParaRPr b="0" i="0" sz="4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16" name="Google Shape;116;p4"/>
          <p:cNvSpPr/>
          <p:nvPr/>
        </p:nvSpPr>
        <p:spPr>
          <a:xfrm rot="10800000">
            <a:off x="9602202" y="1980185"/>
            <a:ext cx="887206" cy="779301"/>
          </a:xfrm>
          <a:prstGeom prst="bentArrow">
            <a:avLst>
              <a:gd fmla="val 32840" name="adj1"/>
              <a:gd fmla="val 25000" name="adj2"/>
              <a:gd fmla="val 35780" name="adj3"/>
              <a:gd fmla="val 0" name="adj4"/>
            </a:avLst>
          </a:prstGeom>
          <a:solidFill>
            <a:srgbClr val="C3D4EB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9316354" y="1062362"/>
            <a:ext cx="1311884" cy="918276"/>
          </a:xfrm>
          <a:custGeom>
            <a:rect b="b" l="l" r="r" t="t"/>
            <a:pathLst>
              <a:path extrusionOk="0" h="918276" w="1311884">
                <a:moveTo>
                  <a:pt x="0" y="153077"/>
                </a:moveTo>
                <a:cubicBezTo>
                  <a:pt x="0" y="68535"/>
                  <a:pt x="68535" y="0"/>
                  <a:pt x="153077" y="0"/>
                </a:cubicBezTo>
                <a:lnTo>
                  <a:pt x="1158807" y="0"/>
                </a:lnTo>
                <a:cubicBezTo>
                  <a:pt x="1243349" y="0"/>
                  <a:pt x="1311884" y="68535"/>
                  <a:pt x="1311884" y="153077"/>
                </a:cubicBezTo>
                <a:lnTo>
                  <a:pt x="1311884" y="765199"/>
                </a:lnTo>
                <a:cubicBezTo>
                  <a:pt x="1311884" y="849741"/>
                  <a:pt x="1243349" y="918276"/>
                  <a:pt x="1158807" y="918276"/>
                </a:cubicBezTo>
                <a:lnTo>
                  <a:pt x="153077" y="918276"/>
                </a:lnTo>
                <a:cubicBezTo>
                  <a:pt x="68535" y="918276"/>
                  <a:pt x="0" y="849741"/>
                  <a:pt x="0" y="765199"/>
                </a:cubicBezTo>
                <a:lnTo>
                  <a:pt x="0" y="153077"/>
                </a:lnTo>
                <a:close/>
              </a:path>
            </a:pathLst>
          </a:cu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5775" lIns="105775" spcFirstLastPara="1" rIns="105775" wrap="square" tIns="1057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riam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Miriam"/>
                <a:ea typeface="Miriam"/>
                <a:cs typeface="Miriam"/>
                <a:sym typeface="Miriam"/>
              </a:rPr>
              <a:t>אפיון</a:t>
            </a:r>
            <a:endParaRPr b="0" i="0" sz="1600" u="none" cap="none" strike="noStrike">
              <a:solidFill>
                <a:schemeClr val="lt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038590" y="1142103"/>
            <a:ext cx="3249922" cy="742191"/>
          </a:xfrm>
          <a:custGeom>
            <a:rect b="b" l="l" r="r" t="t"/>
            <a:pathLst>
              <a:path extrusionOk="0" h="742191" w="2375311">
                <a:moveTo>
                  <a:pt x="0" y="0"/>
                </a:moveTo>
                <a:lnTo>
                  <a:pt x="2375311" y="0"/>
                </a:lnTo>
                <a:lnTo>
                  <a:pt x="2375311" y="742191"/>
                </a:lnTo>
                <a:lnTo>
                  <a:pt x="0" y="7421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-114300" lvl="1" marL="1143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מהם התרשימים שנרצה לראות 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19" name="Google Shape;119;p4"/>
          <p:cNvSpPr/>
          <p:nvPr/>
        </p:nvSpPr>
        <p:spPr>
          <a:xfrm rot="10800000">
            <a:off x="8180043" y="3011713"/>
            <a:ext cx="887206" cy="779301"/>
          </a:xfrm>
          <a:prstGeom prst="bentArrow">
            <a:avLst>
              <a:gd fmla="val 32840" name="adj1"/>
              <a:gd fmla="val 25000" name="adj2"/>
              <a:gd fmla="val 35780" name="adj3"/>
              <a:gd fmla="val 0" name="adj4"/>
            </a:avLst>
          </a:prstGeom>
          <a:solidFill>
            <a:srgbClr val="D0EBE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894194" y="2093889"/>
            <a:ext cx="1311884" cy="918276"/>
          </a:xfrm>
          <a:custGeom>
            <a:rect b="b" l="l" r="r" t="t"/>
            <a:pathLst>
              <a:path extrusionOk="0" h="918276" w="1311884">
                <a:moveTo>
                  <a:pt x="0" y="153077"/>
                </a:moveTo>
                <a:cubicBezTo>
                  <a:pt x="0" y="68535"/>
                  <a:pt x="68535" y="0"/>
                  <a:pt x="153077" y="0"/>
                </a:cubicBezTo>
                <a:lnTo>
                  <a:pt x="1158807" y="0"/>
                </a:lnTo>
                <a:cubicBezTo>
                  <a:pt x="1243349" y="0"/>
                  <a:pt x="1311884" y="68535"/>
                  <a:pt x="1311884" y="153077"/>
                </a:cubicBezTo>
                <a:lnTo>
                  <a:pt x="1311884" y="765199"/>
                </a:lnTo>
                <a:cubicBezTo>
                  <a:pt x="1311884" y="849741"/>
                  <a:pt x="1243349" y="918276"/>
                  <a:pt x="1158807" y="918276"/>
                </a:cubicBezTo>
                <a:lnTo>
                  <a:pt x="153077" y="918276"/>
                </a:lnTo>
                <a:cubicBezTo>
                  <a:pt x="68535" y="918276"/>
                  <a:pt x="0" y="849741"/>
                  <a:pt x="0" y="765199"/>
                </a:cubicBezTo>
                <a:lnTo>
                  <a:pt x="0" y="153077"/>
                </a:lnTo>
                <a:close/>
              </a:path>
            </a:pathLst>
          </a:custGeom>
          <a:solidFill>
            <a:srgbClr val="52CBC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5775" lIns="105775" spcFirstLastPara="1" rIns="105775" wrap="square" tIns="1057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riam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Miriam"/>
                <a:ea typeface="Miriam"/>
                <a:cs typeface="Miriam"/>
                <a:sym typeface="Miriam"/>
              </a:rPr>
              <a:t>יצירת טבלה</a:t>
            </a:r>
            <a:endParaRPr b="0" i="0" sz="1600" u="none" cap="none" strike="noStrike">
              <a:solidFill>
                <a:schemeClr val="lt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651658" y="2181468"/>
            <a:ext cx="3249922" cy="742191"/>
          </a:xfrm>
          <a:custGeom>
            <a:rect b="b" l="l" r="r" t="t"/>
            <a:pathLst>
              <a:path extrusionOk="0" h="742191" w="2375311">
                <a:moveTo>
                  <a:pt x="0" y="0"/>
                </a:moveTo>
                <a:lnTo>
                  <a:pt x="2375311" y="0"/>
                </a:lnTo>
                <a:lnTo>
                  <a:pt x="2375311" y="742191"/>
                </a:lnTo>
                <a:lnTo>
                  <a:pt x="0" y="7421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-114300" lvl="1" marL="1143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הפיכת מסד הנתונים לטבלה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  <a:p>
            <a:pPr indent="-114300" lvl="1" marL="114300" marR="0" rtl="1" algn="r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הוספת עמודות מחושבות לפי הצורך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22" name="Google Shape;122;p4"/>
          <p:cNvSpPr/>
          <p:nvPr/>
        </p:nvSpPr>
        <p:spPr>
          <a:xfrm rot="10800000">
            <a:off x="6757884" y="4043241"/>
            <a:ext cx="887206" cy="779301"/>
          </a:xfrm>
          <a:prstGeom prst="bentArrow">
            <a:avLst>
              <a:gd fmla="val 32840" name="adj1"/>
              <a:gd fmla="val 25000" name="adj2"/>
              <a:gd fmla="val 35780" name="adj3"/>
              <a:gd fmla="val 0" name="adj4"/>
            </a:avLst>
          </a:prstGeom>
          <a:solidFill>
            <a:srgbClr val="DCEDE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72035" y="3125417"/>
            <a:ext cx="1311884" cy="918276"/>
          </a:xfrm>
          <a:custGeom>
            <a:rect b="b" l="l" r="r" t="t"/>
            <a:pathLst>
              <a:path extrusionOk="0" h="918276" w="1311884">
                <a:moveTo>
                  <a:pt x="0" y="153077"/>
                </a:moveTo>
                <a:cubicBezTo>
                  <a:pt x="0" y="68535"/>
                  <a:pt x="68535" y="0"/>
                  <a:pt x="153077" y="0"/>
                </a:cubicBezTo>
                <a:lnTo>
                  <a:pt x="1158807" y="0"/>
                </a:lnTo>
                <a:cubicBezTo>
                  <a:pt x="1243349" y="0"/>
                  <a:pt x="1311884" y="68535"/>
                  <a:pt x="1311884" y="153077"/>
                </a:cubicBezTo>
                <a:lnTo>
                  <a:pt x="1311884" y="765199"/>
                </a:lnTo>
                <a:cubicBezTo>
                  <a:pt x="1311884" y="849741"/>
                  <a:pt x="1243349" y="918276"/>
                  <a:pt x="1158807" y="918276"/>
                </a:cubicBezTo>
                <a:lnTo>
                  <a:pt x="153077" y="918276"/>
                </a:lnTo>
                <a:cubicBezTo>
                  <a:pt x="68535" y="918276"/>
                  <a:pt x="0" y="849741"/>
                  <a:pt x="0" y="765199"/>
                </a:cubicBezTo>
                <a:lnTo>
                  <a:pt x="0" y="153077"/>
                </a:lnTo>
                <a:close/>
              </a:path>
            </a:pathLst>
          </a:custGeom>
          <a:solidFill>
            <a:srgbClr val="4CC38C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5775" lIns="105775" spcFirstLastPara="1" rIns="105775" wrap="square" tIns="1057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riam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Miriam"/>
                <a:ea typeface="Miriam"/>
                <a:cs typeface="Miriam"/>
                <a:sym typeface="Miriam"/>
              </a:rPr>
              <a:t>הכנת טבלת ציר ותרשים ציר</a:t>
            </a:r>
            <a:endParaRPr b="0" i="0" sz="1600" u="none" cap="none" strike="noStrike">
              <a:solidFill>
                <a:schemeClr val="lt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191257" y="3212995"/>
            <a:ext cx="3249922" cy="742191"/>
          </a:xfrm>
          <a:custGeom>
            <a:rect b="b" l="l" r="r" t="t"/>
            <a:pathLst>
              <a:path extrusionOk="0" h="742191" w="2375311">
                <a:moveTo>
                  <a:pt x="0" y="0"/>
                </a:moveTo>
                <a:lnTo>
                  <a:pt x="2375311" y="0"/>
                </a:lnTo>
                <a:lnTo>
                  <a:pt x="2375311" y="742191"/>
                </a:lnTo>
                <a:lnTo>
                  <a:pt x="0" y="7421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-114300" lvl="1" marL="1143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יצירת טבלת ציר בגיליון נפרד לכל אחת מהשאלות העסקיות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  <a:p>
            <a:pPr indent="-114300" lvl="1" marL="114300" marR="0" rtl="1" algn="r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הוספת תרשים ציר לכל טבלת ציר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25" name="Google Shape;125;p4"/>
          <p:cNvSpPr/>
          <p:nvPr/>
        </p:nvSpPr>
        <p:spPr>
          <a:xfrm rot="10800000">
            <a:off x="5335724" y="5074768"/>
            <a:ext cx="887206" cy="779301"/>
          </a:xfrm>
          <a:prstGeom prst="bentArrow">
            <a:avLst>
              <a:gd fmla="val 32840" name="adj1"/>
              <a:gd fmla="val 25000" name="adj2"/>
              <a:gd fmla="val 35780" name="adj3"/>
              <a:gd fmla="val 0" name="adj4"/>
            </a:avLst>
          </a:prstGeom>
          <a:solidFill>
            <a:srgbClr val="E9F0E7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049875" y="4156944"/>
            <a:ext cx="1311884" cy="918276"/>
          </a:xfrm>
          <a:custGeom>
            <a:rect b="b" l="l" r="r" t="t"/>
            <a:pathLst>
              <a:path extrusionOk="0" h="918276" w="1311884">
                <a:moveTo>
                  <a:pt x="0" y="153077"/>
                </a:moveTo>
                <a:cubicBezTo>
                  <a:pt x="0" y="68535"/>
                  <a:pt x="68535" y="0"/>
                  <a:pt x="153077" y="0"/>
                </a:cubicBezTo>
                <a:lnTo>
                  <a:pt x="1158807" y="0"/>
                </a:lnTo>
                <a:cubicBezTo>
                  <a:pt x="1243349" y="0"/>
                  <a:pt x="1311884" y="68535"/>
                  <a:pt x="1311884" y="153077"/>
                </a:cubicBezTo>
                <a:lnTo>
                  <a:pt x="1311884" y="765199"/>
                </a:lnTo>
                <a:cubicBezTo>
                  <a:pt x="1311884" y="849741"/>
                  <a:pt x="1243349" y="918276"/>
                  <a:pt x="1158807" y="918276"/>
                </a:cubicBezTo>
                <a:lnTo>
                  <a:pt x="153077" y="918276"/>
                </a:lnTo>
                <a:cubicBezTo>
                  <a:pt x="68535" y="918276"/>
                  <a:pt x="0" y="849741"/>
                  <a:pt x="0" y="765199"/>
                </a:cubicBezTo>
                <a:lnTo>
                  <a:pt x="0" y="153077"/>
                </a:lnTo>
                <a:close/>
              </a:path>
            </a:pathLst>
          </a:custGeom>
          <a:solidFill>
            <a:srgbClr val="46BA4E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5775" lIns="105775" spcFirstLastPara="1" rIns="105775" wrap="square" tIns="1057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riam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Miriam"/>
                <a:ea typeface="Miriam"/>
                <a:cs typeface="Miriam"/>
                <a:sym typeface="Miriam"/>
              </a:rPr>
              <a:t>העתקת תרשימי הציר לגיליון מרכז</a:t>
            </a:r>
            <a:endParaRPr b="0" i="0" sz="1600" u="none" cap="none" strike="noStrike">
              <a:solidFill>
                <a:schemeClr val="lt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791090" y="4244523"/>
            <a:ext cx="3249922" cy="742191"/>
          </a:xfrm>
          <a:custGeom>
            <a:rect b="b" l="l" r="r" t="t"/>
            <a:pathLst>
              <a:path extrusionOk="0" h="742191" w="2375311">
                <a:moveTo>
                  <a:pt x="0" y="0"/>
                </a:moveTo>
                <a:lnTo>
                  <a:pt x="2375311" y="0"/>
                </a:lnTo>
                <a:lnTo>
                  <a:pt x="2375311" y="742191"/>
                </a:lnTo>
                <a:lnTo>
                  <a:pt x="0" y="7421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-114300" lvl="1" marL="1143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יצירת גיליון אחד המרכז את כל תרשימי הציר. </a:t>
            </a:r>
            <a:b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</a:b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זהו גיליון הDashboard 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3627716" y="5188472"/>
            <a:ext cx="1311884" cy="918276"/>
          </a:xfrm>
          <a:custGeom>
            <a:rect b="b" l="l" r="r" t="t"/>
            <a:pathLst>
              <a:path extrusionOk="0" h="918276" w="1311884">
                <a:moveTo>
                  <a:pt x="0" y="153077"/>
                </a:moveTo>
                <a:cubicBezTo>
                  <a:pt x="0" y="68535"/>
                  <a:pt x="68535" y="0"/>
                  <a:pt x="153077" y="0"/>
                </a:cubicBezTo>
                <a:lnTo>
                  <a:pt x="1158807" y="0"/>
                </a:lnTo>
                <a:cubicBezTo>
                  <a:pt x="1243349" y="0"/>
                  <a:pt x="1311884" y="68535"/>
                  <a:pt x="1311884" y="153077"/>
                </a:cubicBezTo>
                <a:lnTo>
                  <a:pt x="1311884" y="765199"/>
                </a:lnTo>
                <a:cubicBezTo>
                  <a:pt x="1311884" y="849741"/>
                  <a:pt x="1243349" y="918276"/>
                  <a:pt x="1158807" y="918276"/>
                </a:cubicBezTo>
                <a:lnTo>
                  <a:pt x="153077" y="918276"/>
                </a:lnTo>
                <a:cubicBezTo>
                  <a:pt x="68535" y="918276"/>
                  <a:pt x="0" y="849741"/>
                  <a:pt x="0" y="765199"/>
                </a:cubicBezTo>
                <a:lnTo>
                  <a:pt x="0" y="153077"/>
                </a:lnTo>
                <a:close/>
              </a:path>
            </a:pathLst>
          </a:custGeom>
          <a:solidFill>
            <a:srgbClr val="6FAB4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5775" lIns="105775" spcFirstLastPara="1" rIns="105775" wrap="square" tIns="1057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iriam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Miriam"/>
                <a:ea typeface="Miriam"/>
                <a:cs typeface="Miriam"/>
                <a:sym typeface="Miriam"/>
              </a:rPr>
              <a:t>הוספת אלמנטים לDashboard </a:t>
            </a:r>
            <a:endParaRPr b="0" i="0" sz="1600" u="none" cap="none" strike="noStrike">
              <a:solidFill>
                <a:schemeClr val="lt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336789" y="5276050"/>
            <a:ext cx="3250862" cy="742191"/>
          </a:xfrm>
          <a:custGeom>
            <a:rect b="b" l="l" r="r" t="t"/>
            <a:pathLst>
              <a:path extrusionOk="0" h="742191" w="2375998">
                <a:moveTo>
                  <a:pt x="0" y="0"/>
                </a:moveTo>
                <a:lnTo>
                  <a:pt x="2375998" y="0"/>
                </a:lnTo>
                <a:lnTo>
                  <a:pt x="2375998" y="742191"/>
                </a:lnTo>
                <a:lnTo>
                  <a:pt x="0" y="74219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64750" lIns="64750" spcFirstLastPara="1" rIns="64750" wrap="square" tIns="64750">
            <a:noAutofit/>
          </a:bodyPr>
          <a:lstStyle/>
          <a:p>
            <a:pPr indent="-114300" lvl="1" marL="1143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כלי פריסה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  <a:p>
            <a:pPr indent="-114300" lvl="1" marL="114300" marR="0" rtl="1" algn="r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נתונים סטטיים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  <a:p>
            <a:pPr indent="-114300" lvl="1" marL="114300" marR="0" rtl="1" algn="r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riam"/>
              <a:buChar char="•"/>
            </a:pPr>
            <a:r>
              <a:rPr b="0" i="0" lang="iw-IL" sz="1400" u="none" cap="none" strike="noStrike">
                <a:solidFill>
                  <a:schemeClr val="dk1"/>
                </a:solidFill>
                <a:latin typeface="Miriam"/>
                <a:ea typeface="Miriam"/>
                <a:cs typeface="Miriam"/>
                <a:sym typeface="Miriam"/>
              </a:rPr>
              <a:t>אייקונים, צורות, תמונות ועוד.</a:t>
            </a:r>
            <a:endParaRPr b="0" i="0" sz="1400" u="none" cap="none" strike="noStrike">
              <a:solidFill>
                <a:schemeClr val="dk1"/>
              </a:solidFill>
              <a:latin typeface="Miriam"/>
              <a:ea typeface="Miriam"/>
              <a:cs typeface="Miriam"/>
              <a:sym typeface="Miria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/>
        </p:nvSpPr>
        <p:spPr>
          <a:xfrm>
            <a:off x="3327659" y="418902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Miriam"/>
              <a:buNone/>
            </a:pPr>
            <a:r>
              <a:rPr b="0" i="0" lang="iw-IL" sz="3200" u="none" cap="none" strike="noStrike">
                <a:solidFill>
                  <a:srgbClr val="0070C0"/>
                </a:solidFill>
                <a:latin typeface="Miriam"/>
                <a:ea typeface="Miriam"/>
                <a:cs typeface="Miriam"/>
                <a:sym typeface="Miriam"/>
              </a:rPr>
              <a:t>מטלה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89066" y="1009376"/>
            <a:ext cx="11126382" cy="446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Miriam"/>
              <a:buNone/>
            </a:pPr>
            <a:r>
              <a:rPr b="0" i="0" lang="iw-IL" sz="28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פתחו את קובץ האקסל המצורף, עברו על העמודות ובצעו את המשימות הבאות: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עברו על העמודות והכירו את הנתונים ומשמעותם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הגדירו 5 שאלות עליהן ניתן לענות באמצעות ניתוח של הנתונים בטבלה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Miriam"/>
              <a:buNone/>
            </a:pPr>
            <a:r>
              <a:t/>
            </a:r>
            <a:endParaRPr b="0" i="0" sz="2800" u="none" cap="none" strike="noStrike">
              <a:solidFill>
                <a:srgbClr val="404040"/>
              </a:solidFill>
              <a:latin typeface="Miriam"/>
              <a:ea typeface="Miriam"/>
              <a:cs typeface="Miriam"/>
              <a:sym typeface="Miriam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Miriam"/>
              <a:buNone/>
            </a:pPr>
            <a:r>
              <a:rPr b="1" i="0" lang="iw-IL" sz="4400" u="none" cap="none" strike="noStrike">
                <a:solidFill>
                  <a:srgbClr val="404040"/>
                </a:solidFill>
                <a:latin typeface="Miriam"/>
                <a:ea typeface="Miriam"/>
                <a:cs typeface="Miriam"/>
                <a:sym typeface="Miriam"/>
              </a:rPr>
              <a:t>בהצלחה!</a:t>
            </a:r>
            <a:endParaRPr/>
          </a:p>
        </p:txBody>
      </p:sp>
      <p:pic>
        <p:nvPicPr>
          <p:cNvPr descr="A picture containing orange&#10;&#10;Description automatically generated"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066" y="3429000"/>
            <a:ext cx="3291840" cy="329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2022-05-19T14:28:32Z</dcterms:created>
  <dc:creator>TaliaMorchi</dc:creator>
</cp:coreProperties>
</file>