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42"/>
  </p:notesMasterIdLst>
  <p:sldIdLst>
    <p:sldId id="552" r:id="rId6"/>
    <p:sldId id="789" r:id="rId7"/>
    <p:sldId id="269" r:id="rId8"/>
    <p:sldId id="790" r:id="rId9"/>
    <p:sldId id="773" r:id="rId10"/>
    <p:sldId id="791" r:id="rId11"/>
    <p:sldId id="831" r:id="rId12"/>
    <p:sldId id="810" r:id="rId13"/>
    <p:sldId id="811" r:id="rId14"/>
    <p:sldId id="812" r:id="rId15"/>
    <p:sldId id="813" r:id="rId16"/>
    <p:sldId id="832" r:id="rId17"/>
    <p:sldId id="833" r:id="rId18"/>
    <p:sldId id="834" r:id="rId19"/>
    <p:sldId id="814" r:id="rId20"/>
    <p:sldId id="815" r:id="rId21"/>
    <p:sldId id="816" r:id="rId22"/>
    <p:sldId id="817" r:id="rId23"/>
    <p:sldId id="818" r:id="rId24"/>
    <p:sldId id="819" r:id="rId25"/>
    <p:sldId id="820" r:id="rId26"/>
    <p:sldId id="770" r:id="rId27"/>
    <p:sldId id="804" r:id="rId28"/>
    <p:sldId id="805" r:id="rId29"/>
    <p:sldId id="825" r:id="rId30"/>
    <p:sldId id="826" r:id="rId31"/>
    <p:sldId id="827" r:id="rId32"/>
    <p:sldId id="828" r:id="rId33"/>
    <p:sldId id="824" r:id="rId34"/>
    <p:sldId id="829" r:id="rId35"/>
    <p:sldId id="835" r:id="rId36"/>
    <p:sldId id="830" r:id="rId37"/>
    <p:sldId id="809" r:id="rId38"/>
    <p:sldId id="348" r:id="rId39"/>
    <p:sldId id="351" r:id="rId40"/>
    <p:sldId id="47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2F487B-0D66-C222-300F-3C6D775CDFF0}" name="Emma Nylk" initials="EN" userId="Emma Nylk" providerId="None"/>
  <p188:author id="{4DB380DD-4D2F-EB3D-9717-0B1786562343}" name="John Bell" initials="JB" userId="S::john@effini.com::f70f6676-4d37-4a98-a7ac-a829233747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Nylk" initials="EN" lastIdx="14" clrIdx="0">
    <p:extLst>
      <p:ext uri="{19B8F6BF-5375-455C-9EA6-DF929625EA0E}">
        <p15:presenceInfo xmlns:p15="http://schemas.microsoft.com/office/powerpoint/2012/main" userId="Emma Nylk" providerId="None"/>
      </p:ext>
    </p:extLst>
  </p:cmAuthor>
  <p:cmAuthor id="2" name="John Bell" initials="JB" lastIdx="6" clrIdx="1">
    <p:extLst>
      <p:ext uri="{19B8F6BF-5375-455C-9EA6-DF929625EA0E}">
        <p15:presenceInfo xmlns:p15="http://schemas.microsoft.com/office/powerpoint/2012/main" userId="S::john@effini.com::f70f6676-4d37-4a98-a7ac-a82923374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673B"/>
    <a:srgbClr val="EAC036"/>
    <a:srgbClr val="4472C4"/>
    <a:srgbClr val="6A9CA1"/>
    <a:srgbClr val="6C587C"/>
    <a:srgbClr val="384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D2E92-8C72-434E-ACF0-F9E412C995D0}" v="1" dt="2022-05-24T08:00:50.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Nylk" userId="55b2440a-9e28-4c70-bd2e-709c92f993be" providerId="ADAL" clId="{D8306CAE-7741-4A6F-B511-BB2036C07301}"/>
    <pc:docChg chg="modSld">
      <pc:chgData name="Emma Nylk" userId="55b2440a-9e28-4c70-bd2e-709c92f993be" providerId="ADAL" clId="{D8306CAE-7741-4A6F-B511-BB2036C07301}" dt="2022-05-24T05:42:25.513" v="28" actId="20577"/>
      <pc:docMkLst>
        <pc:docMk/>
      </pc:docMkLst>
      <pc:sldChg chg="modSp mod">
        <pc:chgData name="Emma Nylk" userId="55b2440a-9e28-4c70-bd2e-709c92f993be" providerId="ADAL" clId="{D8306CAE-7741-4A6F-B511-BB2036C07301}" dt="2022-05-24T05:42:25.513" v="28" actId="20577"/>
        <pc:sldMkLst>
          <pc:docMk/>
          <pc:sldMk cId="3333363248" sldId="552"/>
        </pc:sldMkLst>
        <pc:spChg chg="mod">
          <ac:chgData name="Emma Nylk" userId="55b2440a-9e28-4c70-bd2e-709c92f993be" providerId="ADAL" clId="{D8306CAE-7741-4A6F-B511-BB2036C07301}" dt="2022-05-24T05:42:25.513" v="28" actId="20577"/>
          <ac:spMkLst>
            <pc:docMk/>
            <pc:sldMk cId="3333363248" sldId="552"/>
            <ac:spMk id="3" creationId="{41B4B7AB-0A22-4861-BDA6-284B696F1EFE}"/>
          </ac:spMkLst>
        </pc:spChg>
      </pc:sldChg>
      <pc:sldChg chg="modSp mod">
        <pc:chgData name="Emma Nylk" userId="55b2440a-9e28-4c70-bd2e-709c92f993be" providerId="ADAL" clId="{D8306CAE-7741-4A6F-B511-BB2036C07301}" dt="2022-05-24T05:40:23.931" v="20" actId="14100"/>
        <pc:sldMkLst>
          <pc:docMk/>
          <pc:sldMk cId="3545584302" sldId="818"/>
        </pc:sldMkLst>
        <pc:spChg chg="mod">
          <ac:chgData name="Emma Nylk" userId="55b2440a-9e28-4c70-bd2e-709c92f993be" providerId="ADAL" clId="{D8306CAE-7741-4A6F-B511-BB2036C07301}" dt="2022-05-24T05:40:23.931" v="20" actId="14100"/>
          <ac:spMkLst>
            <pc:docMk/>
            <pc:sldMk cId="3545584302" sldId="818"/>
            <ac:spMk id="5" creationId="{DF16B0FA-9C94-4E21-81DB-25CABC2844C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c0ba4a8366aeaf6c6cf.sharepoint.com/sites/UniversityofEdinburgh/Shared%20Documents/Data%20Lessons/Package%2022%20-%20Practise%20creating%20graphs%20(part%202)/Excel/Screenshots/Practise%20creating%20graphs%20(Part%202)%20(screenshot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oleObject" Target="https://cc0ba4a8366aeaf6c6cf.sharepoint.com/sites/UniversityofEdinburgh/Shared%20Documents/Data%20Lessons/Package%2022%20-%20Practise%20creating%20graphs%20(part%202)/Excel/Practise%20creating%20graphs%20(Part%202)%20(screenshot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cc0ba4a8366aeaf6c6cf.sharepoint.com/sites/UniversityofEdinburgh/Shared%20Documents/Data%20Lessons/Package%2022%20-%20Practise%20creating%20graphs%20(part%202)/Excel/Practise%20creating%20graphs%20(Part%202)%20(screensho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c0ba4a8366aeaf6c6cf.sharepoint.com/sites/UniversityofEdinburgh/Shared%20Documents/Data%20Lessons/Package%2022%20-%20Practise%20creating%20graphs%20(part%202)/Excel/Screenshots/Practise%20creating%20graphs%20(Part%202)%20(screensho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cc0ba4a8366aeaf6c6cf.sharepoint.com/sites/UniversityofEdinburgh/Shared%20Documents/Data%20Lessons/Package%2022%20-%20Practise%20creating%20graphs%20(part%202)/Excel/Screenshots/Practise%20creating%20graphs%20(Part%202)%20(screensho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c0ba4a8366aeaf6c6cf.sharepoint.com/sites/UniversityofEdinburgh/Shared%20Documents/Data%20Lessons/Package%2022%20-%20Practise%20creating%20graphs%20(part%202)/Excel/Practise%20creating%20graphs%20(Part%202)%20(screensho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cc0ba4a8366aeaf6c6cf.sharepoint.com/sites/UniversityofEdinburgh/Shared%20Documents/Data%20Lessons/Package%2022%20-%20Practise%20creating%20graphs%20(part%202)/Excel/Practise%20creating%20graphs%20(Part%202)%20(screenshot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cc0ba4a8366aeaf6c6cf.sharepoint.com/sites/UniversityofEdinburgh/Shared%20Documents/Data%20Lessons/Package%2022%20-%20Practise%20creating%20graphs%20(part%202)/Excel/Screenshots/Practise%20creating%20graphs%20(Part%202)%20(screensho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graph'!$A$4</c:f>
              <c:strCache>
                <c:ptCount val="1"/>
                <c:pt idx="0">
                  <c:v>Year</c:v>
                </c:pt>
              </c:strCache>
            </c:strRef>
          </c:tx>
          <c:spPr>
            <a:ln w="28575" cap="rnd">
              <a:solidFill>
                <a:schemeClr val="accent1"/>
              </a:solidFill>
              <a:round/>
            </a:ln>
            <a:effectLst/>
          </c:spPr>
          <c:marker>
            <c:symbol val="none"/>
          </c:marker>
          <c:val>
            <c:numRef>
              <c:f>'Line graph'!$A$5:$A$125</c:f>
              <c:numCache>
                <c:formatCode>@</c:formatCode>
                <c:ptCount val="12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formatCode="General">
                  <c:v>2002</c:v>
                </c:pt>
                <c:pt idx="103" formatCode="General">
                  <c:v>2003</c:v>
                </c:pt>
                <c:pt idx="104" formatCode="General">
                  <c:v>2004</c:v>
                </c:pt>
                <c:pt idx="105" formatCode="General">
                  <c:v>2005</c:v>
                </c:pt>
                <c:pt idx="106" formatCode="General">
                  <c:v>2006</c:v>
                </c:pt>
                <c:pt idx="107" formatCode="General">
                  <c:v>2007</c:v>
                </c:pt>
                <c:pt idx="108" formatCode="General">
                  <c:v>2008</c:v>
                </c:pt>
                <c:pt idx="109" formatCode="General">
                  <c:v>2009</c:v>
                </c:pt>
                <c:pt idx="110" formatCode="General">
                  <c:v>2010</c:v>
                </c:pt>
                <c:pt idx="111" formatCode="General">
                  <c:v>2011</c:v>
                </c:pt>
                <c:pt idx="112" formatCode="General">
                  <c:v>2012</c:v>
                </c:pt>
                <c:pt idx="113" formatCode="General">
                  <c:v>2013</c:v>
                </c:pt>
                <c:pt idx="114" formatCode="General">
                  <c:v>2014</c:v>
                </c:pt>
                <c:pt idx="115" formatCode="General">
                  <c:v>2015</c:v>
                </c:pt>
                <c:pt idx="116" formatCode="General">
                  <c:v>2016</c:v>
                </c:pt>
                <c:pt idx="117" formatCode="General">
                  <c:v>2017</c:v>
                </c:pt>
                <c:pt idx="118" formatCode="General">
                  <c:v>2018</c:v>
                </c:pt>
                <c:pt idx="119" formatCode="General">
                  <c:v>2019</c:v>
                </c:pt>
                <c:pt idx="120" formatCode="General">
                  <c:v>2020</c:v>
                </c:pt>
              </c:numCache>
            </c:numRef>
          </c:val>
          <c:smooth val="0"/>
          <c:extLst>
            <c:ext xmlns:c16="http://schemas.microsoft.com/office/drawing/2014/chart" uri="{C3380CC4-5D6E-409C-BE32-E72D297353CC}">
              <c16:uniqueId val="{00000000-1760-4282-89AF-3FBBF0C4EC2C}"/>
            </c:ext>
          </c:extLst>
        </c:ser>
        <c:ser>
          <c:idx val="1"/>
          <c:order val="1"/>
          <c:tx>
            <c:strRef>
              <c:f>'Line graph'!$C$4</c:f>
              <c:strCache>
                <c:ptCount val="1"/>
                <c:pt idx="0">
                  <c:v>Marriages</c:v>
                </c:pt>
              </c:strCache>
            </c:strRef>
          </c:tx>
          <c:spPr>
            <a:ln w="28575" cap="rnd">
              <a:solidFill>
                <a:schemeClr val="accent2"/>
              </a:solidFill>
              <a:round/>
            </a:ln>
            <a:effectLst/>
          </c:spPr>
          <c:marker>
            <c:symbol val="none"/>
          </c:marker>
          <c:val>
            <c:numRef>
              <c:f>'Line graph'!$C$5:$C$125</c:f>
              <c:numCache>
                <c:formatCode>0</c:formatCode>
                <c:ptCount val="121"/>
                <c:pt idx="0">
                  <c:v>32444</c:v>
                </c:pt>
                <c:pt idx="1">
                  <c:v>31387</c:v>
                </c:pt>
                <c:pt idx="2">
                  <c:v>31913</c:v>
                </c:pt>
                <c:pt idx="3">
                  <c:v>32351</c:v>
                </c:pt>
                <c:pt idx="4">
                  <c:v>32271</c:v>
                </c:pt>
                <c:pt idx="5">
                  <c:v>31270</c:v>
                </c:pt>
                <c:pt idx="6">
                  <c:v>33142</c:v>
                </c:pt>
                <c:pt idx="7">
                  <c:v>33298</c:v>
                </c:pt>
                <c:pt idx="8">
                  <c:v>31606</c:v>
                </c:pt>
                <c:pt idx="9">
                  <c:v>30108</c:v>
                </c:pt>
                <c:pt idx="10">
                  <c:v>30902</c:v>
                </c:pt>
                <c:pt idx="11">
                  <c:v>31844</c:v>
                </c:pt>
                <c:pt idx="12">
                  <c:v>32506</c:v>
                </c:pt>
                <c:pt idx="13">
                  <c:v>33676</c:v>
                </c:pt>
                <c:pt idx="14">
                  <c:v>35028</c:v>
                </c:pt>
                <c:pt idx="15">
                  <c:v>36233</c:v>
                </c:pt>
                <c:pt idx="16">
                  <c:v>31419</c:v>
                </c:pt>
                <c:pt idx="17">
                  <c:v>30421</c:v>
                </c:pt>
                <c:pt idx="18">
                  <c:v>34529</c:v>
                </c:pt>
                <c:pt idx="19">
                  <c:v>44060</c:v>
                </c:pt>
                <c:pt idx="20">
                  <c:v>46754</c:v>
                </c:pt>
                <c:pt idx="21">
                  <c:v>39243</c:v>
                </c:pt>
                <c:pt idx="22">
                  <c:v>34375</c:v>
                </c:pt>
                <c:pt idx="23">
                  <c:v>35200</c:v>
                </c:pt>
                <c:pt idx="24">
                  <c:v>32328</c:v>
                </c:pt>
                <c:pt idx="25">
                  <c:v>32456</c:v>
                </c:pt>
                <c:pt idx="26">
                  <c:v>31244</c:v>
                </c:pt>
                <c:pt idx="27">
                  <c:v>32553</c:v>
                </c:pt>
                <c:pt idx="28">
                  <c:v>32948</c:v>
                </c:pt>
                <c:pt idx="29">
                  <c:v>32967</c:v>
                </c:pt>
                <c:pt idx="30">
                  <c:v>33315</c:v>
                </c:pt>
                <c:pt idx="31">
                  <c:v>32652</c:v>
                </c:pt>
                <c:pt idx="32">
                  <c:v>33157</c:v>
                </c:pt>
                <c:pt idx="33">
                  <c:v>34201</c:v>
                </c:pt>
                <c:pt idx="34">
                  <c:v>36934</c:v>
                </c:pt>
                <c:pt idx="35">
                  <c:v>37988</c:v>
                </c:pt>
                <c:pt idx="36">
                  <c:v>37896</c:v>
                </c:pt>
                <c:pt idx="37">
                  <c:v>38334</c:v>
                </c:pt>
                <c:pt idx="38">
                  <c:v>38716</c:v>
                </c:pt>
                <c:pt idx="39">
                  <c:v>46236</c:v>
                </c:pt>
                <c:pt idx="40">
                  <c:v>53522</c:v>
                </c:pt>
                <c:pt idx="41">
                  <c:v>47620</c:v>
                </c:pt>
                <c:pt idx="42">
                  <c:v>47402</c:v>
                </c:pt>
                <c:pt idx="43">
                  <c:v>38177</c:v>
                </c:pt>
                <c:pt idx="44">
                  <c:v>37017</c:v>
                </c:pt>
                <c:pt idx="45">
                  <c:v>48642</c:v>
                </c:pt>
                <c:pt idx="46">
                  <c:v>45785</c:v>
                </c:pt>
                <c:pt idx="47">
                  <c:v>44360</c:v>
                </c:pt>
                <c:pt idx="48">
                  <c:v>43718</c:v>
                </c:pt>
                <c:pt idx="49">
                  <c:v>41708</c:v>
                </c:pt>
                <c:pt idx="50">
                  <c:v>40459</c:v>
                </c:pt>
                <c:pt idx="51">
                  <c:v>41361</c:v>
                </c:pt>
                <c:pt idx="52">
                  <c:v>41154</c:v>
                </c:pt>
                <c:pt idx="53">
                  <c:v>40902</c:v>
                </c:pt>
                <c:pt idx="54">
                  <c:v>41974</c:v>
                </c:pt>
                <c:pt idx="55">
                  <c:v>43199</c:v>
                </c:pt>
                <c:pt idx="56">
                  <c:v>43963</c:v>
                </c:pt>
                <c:pt idx="57">
                  <c:v>42661</c:v>
                </c:pt>
                <c:pt idx="58">
                  <c:v>41186</c:v>
                </c:pt>
                <c:pt idx="59">
                  <c:v>40442</c:v>
                </c:pt>
                <c:pt idx="60">
                  <c:v>40103</c:v>
                </c:pt>
                <c:pt idx="61">
                  <c:v>40562</c:v>
                </c:pt>
                <c:pt idx="62">
                  <c:v>40244</c:v>
                </c:pt>
                <c:pt idx="63">
                  <c:v>39653</c:v>
                </c:pt>
                <c:pt idx="64">
                  <c:v>40242</c:v>
                </c:pt>
                <c:pt idx="65">
                  <c:v>40475</c:v>
                </c:pt>
                <c:pt idx="66">
                  <c:v>41851</c:v>
                </c:pt>
                <c:pt idx="67">
                  <c:v>42116</c:v>
                </c:pt>
                <c:pt idx="68">
                  <c:v>43696</c:v>
                </c:pt>
                <c:pt idx="69">
                  <c:v>43294</c:v>
                </c:pt>
                <c:pt idx="70">
                  <c:v>43203</c:v>
                </c:pt>
                <c:pt idx="71">
                  <c:v>42500</c:v>
                </c:pt>
                <c:pt idx="72">
                  <c:v>42139</c:v>
                </c:pt>
                <c:pt idx="73">
                  <c:v>42018</c:v>
                </c:pt>
                <c:pt idx="74">
                  <c:v>41174</c:v>
                </c:pt>
                <c:pt idx="75">
                  <c:v>39191</c:v>
                </c:pt>
                <c:pt idx="76">
                  <c:v>37543</c:v>
                </c:pt>
                <c:pt idx="77">
                  <c:v>37288</c:v>
                </c:pt>
                <c:pt idx="78">
                  <c:v>37814</c:v>
                </c:pt>
                <c:pt idx="79">
                  <c:v>37860</c:v>
                </c:pt>
                <c:pt idx="80">
                  <c:v>38501</c:v>
                </c:pt>
                <c:pt idx="81">
                  <c:v>36237</c:v>
                </c:pt>
                <c:pt idx="82">
                  <c:v>34942</c:v>
                </c:pt>
                <c:pt idx="83">
                  <c:v>34962</c:v>
                </c:pt>
                <c:pt idx="84">
                  <c:v>36253</c:v>
                </c:pt>
                <c:pt idx="85">
                  <c:v>36385</c:v>
                </c:pt>
                <c:pt idx="86">
                  <c:v>35790</c:v>
                </c:pt>
                <c:pt idx="87">
                  <c:v>35813</c:v>
                </c:pt>
                <c:pt idx="88">
                  <c:v>35599</c:v>
                </c:pt>
                <c:pt idx="89">
                  <c:v>35326</c:v>
                </c:pt>
                <c:pt idx="90">
                  <c:v>34672</c:v>
                </c:pt>
                <c:pt idx="91">
                  <c:v>33762</c:v>
                </c:pt>
                <c:pt idx="92">
                  <c:v>35057</c:v>
                </c:pt>
                <c:pt idx="93">
                  <c:v>33366</c:v>
                </c:pt>
                <c:pt idx="94">
                  <c:v>31480</c:v>
                </c:pt>
                <c:pt idx="95">
                  <c:v>30663</c:v>
                </c:pt>
                <c:pt idx="96">
                  <c:v>30241</c:v>
                </c:pt>
                <c:pt idx="97">
                  <c:v>29611</c:v>
                </c:pt>
                <c:pt idx="98">
                  <c:v>29668</c:v>
                </c:pt>
                <c:pt idx="99">
                  <c:v>29940</c:v>
                </c:pt>
                <c:pt idx="100">
                  <c:v>30367</c:v>
                </c:pt>
                <c:pt idx="101">
                  <c:v>29621</c:v>
                </c:pt>
                <c:pt idx="102">
                  <c:v>29826</c:v>
                </c:pt>
                <c:pt idx="103">
                  <c:v>30757</c:v>
                </c:pt>
                <c:pt idx="104">
                  <c:v>32154</c:v>
                </c:pt>
                <c:pt idx="105">
                  <c:v>30881</c:v>
                </c:pt>
                <c:pt idx="106">
                  <c:v>29898</c:v>
                </c:pt>
                <c:pt idx="107">
                  <c:v>29866</c:v>
                </c:pt>
                <c:pt idx="108">
                  <c:v>28903</c:v>
                </c:pt>
                <c:pt idx="109">
                  <c:v>27524</c:v>
                </c:pt>
                <c:pt idx="110">
                  <c:v>28480</c:v>
                </c:pt>
                <c:pt idx="111">
                  <c:v>29135</c:v>
                </c:pt>
                <c:pt idx="112">
                  <c:v>30534</c:v>
                </c:pt>
                <c:pt idx="113">
                  <c:v>27547</c:v>
                </c:pt>
                <c:pt idx="114">
                  <c:v>29069</c:v>
                </c:pt>
                <c:pt idx="115">
                  <c:v>29691</c:v>
                </c:pt>
                <c:pt idx="116">
                  <c:v>29229</c:v>
                </c:pt>
                <c:pt idx="117">
                  <c:v>28440</c:v>
                </c:pt>
                <c:pt idx="118">
                  <c:v>27525</c:v>
                </c:pt>
                <c:pt idx="119">
                  <c:v>26007</c:v>
                </c:pt>
                <c:pt idx="120">
                  <c:v>11986</c:v>
                </c:pt>
              </c:numCache>
            </c:numRef>
          </c:val>
          <c:smooth val="0"/>
          <c:extLst>
            <c:ext xmlns:c16="http://schemas.microsoft.com/office/drawing/2014/chart" uri="{C3380CC4-5D6E-409C-BE32-E72D297353CC}">
              <c16:uniqueId val="{00000001-1760-4282-89AF-3FBBF0C4EC2C}"/>
            </c:ext>
          </c:extLst>
        </c:ser>
        <c:dLbls>
          <c:showLegendKey val="0"/>
          <c:showVal val="0"/>
          <c:showCatName val="0"/>
          <c:showSerName val="0"/>
          <c:showPercent val="0"/>
          <c:showBubbleSize val="0"/>
        </c:dLbls>
        <c:smooth val="0"/>
        <c:axId val="1535280672"/>
        <c:axId val="1535269024"/>
      </c:lineChart>
      <c:catAx>
        <c:axId val="1535280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69024"/>
        <c:crosses val="autoZero"/>
        <c:auto val="1"/>
        <c:lblAlgn val="ctr"/>
        <c:lblOffset val="100"/>
        <c:noMultiLvlLbl val="0"/>
      </c:catAx>
      <c:valAx>
        <c:axId val="1535269024"/>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8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'scatter plot '!$C$1</c:f>
              <c:strCache>
                <c:ptCount val="1"/>
                <c:pt idx="0">
                  <c:v>Happiness levels(Country)</c:v>
                </c:pt>
              </c:strCache>
            </c:strRef>
          </c:tx>
          <c:spPr>
            <a:ln w="19050" cap="rnd">
              <a:noFill/>
              <a:round/>
            </a:ln>
            <a:effectLst/>
          </c:spPr>
          <c:marker>
            <c:symbol val="circle"/>
            <c:size val="5"/>
            <c:spPr>
              <a:solidFill>
                <a:schemeClr val="accent1"/>
              </a:solidFill>
              <a:ln w="9525">
                <a:solidFill>
                  <a:schemeClr val="accent1"/>
                </a:solidFill>
              </a:ln>
              <a:effectLst/>
            </c:spPr>
          </c:marker>
          <c:xVal>
            <c:numRef>
              <c:f>'scatter plot '!$B$2:$B$44</c:f>
              <c:numCache>
                <c:formatCode>General</c:formatCode>
                <c:ptCount val="43"/>
                <c:pt idx="0">
                  <c:v>67.3</c:v>
                </c:pt>
                <c:pt idx="1">
                  <c:v>70.7</c:v>
                </c:pt>
                <c:pt idx="2">
                  <c:v>75.400000000000006</c:v>
                </c:pt>
                <c:pt idx="3">
                  <c:v>75.400000000000006</c:v>
                </c:pt>
                <c:pt idx="4">
                  <c:v>75.400000000000006</c:v>
                </c:pt>
                <c:pt idx="5">
                  <c:v>74.7</c:v>
                </c:pt>
                <c:pt idx="6">
                  <c:v>68.5</c:v>
                </c:pt>
                <c:pt idx="7">
                  <c:v>75.400000000000006</c:v>
                </c:pt>
                <c:pt idx="8">
                  <c:v>69.5</c:v>
                </c:pt>
                <c:pt idx="9">
                  <c:v>81.3</c:v>
                </c:pt>
                <c:pt idx="10">
                  <c:v>83.2</c:v>
                </c:pt>
                <c:pt idx="11">
                  <c:v>83.2</c:v>
                </c:pt>
                <c:pt idx="12">
                  <c:v>75.900000000000006</c:v>
                </c:pt>
                <c:pt idx="13">
                  <c:v>74.099999999999994</c:v>
                </c:pt>
                <c:pt idx="14">
                  <c:v>73.900000000000006</c:v>
                </c:pt>
                <c:pt idx="15">
                  <c:v>82.7</c:v>
                </c:pt>
                <c:pt idx="16">
                  <c:v>82.2</c:v>
                </c:pt>
                <c:pt idx="17">
                  <c:v>82.2</c:v>
                </c:pt>
                <c:pt idx="18">
                  <c:v>76.400000000000006</c:v>
                </c:pt>
                <c:pt idx="19">
                  <c:v>81.8</c:v>
                </c:pt>
                <c:pt idx="20">
                  <c:v>80.400000000000006</c:v>
                </c:pt>
                <c:pt idx="21">
                  <c:v>78.8</c:v>
                </c:pt>
                <c:pt idx="22">
                  <c:v>78.8</c:v>
                </c:pt>
                <c:pt idx="23">
                  <c:v>78.8</c:v>
                </c:pt>
                <c:pt idx="24">
                  <c:v>78.8</c:v>
                </c:pt>
                <c:pt idx="25">
                  <c:v>78.8</c:v>
                </c:pt>
                <c:pt idx="26">
                  <c:v>78.8</c:v>
                </c:pt>
                <c:pt idx="27">
                  <c:v>80.599999999999994</c:v>
                </c:pt>
                <c:pt idx="28">
                  <c:v>80.599999999999994</c:v>
                </c:pt>
                <c:pt idx="29">
                  <c:v>80.5</c:v>
                </c:pt>
                <c:pt idx="30">
                  <c:v>81.900000000000006</c:v>
                </c:pt>
                <c:pt idx="31">
                  <c:v>80.400000000000006</c:v>
                </c:pt>
                <c:pt idx="32">
                  <c:v>82.1</c:v>
                </c:pt>
                <c:pt idx="33">
                  <c:v>82.1</c:v>
                </c:pt>
                <c:pt idx="34">
                  <c:v>81.7</c:v>
                </c:pt>
                <c:pt idx="35">
                  <c:v>81.7</c:v>
                </c:pt>
                <c:pt idx="36">
                  <c:v>81</c:v>
                </c:pt>
                <c:pt idx="37">
                  <c:v>81.8</c:v>
                </c:pt>
                <c:pt idx="38">
                  <c:v>81.2</c:v>
                </c:pt>
                <c:pt idx="39">
                  <c:v>82.6</c:v>
                </c:pt>
                <c:pt idx="40">
                  <c:v>82.6</c:v>
                </c:pt>
                <c:pt idx="41">
                  <c:v>79.8</c:v>
                </c:pt>
                <c:pt idx="42">
                  <c:v>80.400000000000006</c:v>
                </c:pt>
              </c:numCache>
            </c:numRef>
          </c:xVal>
          <c:yVal>
            <c:numRef>
              <c:f>'scatter plot '!$C$2:$C$44</c:f>
              <c:numCache>
                <c:formatCode>General</c:formatCode>
                <c:ptCount val="43"/>
                <c:pt idx="0">
                  <c:v>3.57</c:v>
                </c:pt>
                <c:pt idx="1">
                  <c:v>4.1500000000000004</c:v>
                </c:pt>
                <c:pt idx="2">
                  <c:v>5.12</c:v>
                </c:pt>
                <c:pt idx="3">
                  <c:v>5.12</c:v>
                </c:pt>
                <c:pt idx="4">
                  <c:v>5.12</c:v>
                </c:pt>
                <c:pt idx="5">
                  <c:v>5.13</c:v>
                </c:pt>
                <c:pt idx="6">
                  <c:v>5.28</c:v>
                </c:pt>
                <c:pt idx="7">
                  <c:v>5.51</c:v>
                </c:pt>
                <c:pt idx="8">
                  <c:v>5.54</c:v>
                </c:pt>
                <c:pt idx="9">
                  <c:v>5.87</c:v>
                </c:pt>
                <c:pt idx="10">
                  <c:v>5.87</c:v>
                </c:pt>
                <c:pt idx="11">
                  <c:v>5.87</c:v>
                </c:pt>
                <c:pt idx="12">
                  <c:v>5.97</c:v>
                </c:pt>
                <c:pt idx="13">
                  <c:v>5.99</c:v>
                </c:pt>
                <c:pt idx="14">
                  <c:v>6.37</c:v>
                </c:pt>
                <c:pt idx="15">
                  <c:v>6.38</c:v>
                </c:pt>
                <c:pt idx="16">
                  <c:v>6.4</c:v>
                </c:pt>
                <c:pt idx="17">
                  <c:v>6.4</c:v>
                </c:pt>
                <c:pt idx="18">
                  <c:v>6.46</c:v>
                </c:pt>
                <c:pt idx="19">
                  <c:v>6.66</c:v>
                </c:pt>
                <c:pt idx="20">
                  <c:v>6.86</c:v>
                </c:pt>
                <c:pt idx="21">
                  <c:v>6.94</c:v>
                </c:pt>
                <c:pt idx="22">
                  <c:v>6.94</c:v>
                </c:pt>
                <c:pt idx="23">
                  <c:v>6.94</c:v>
                </c:pt>
                <c:pt idx="24">
                  <c:v>6.94</c:v>
                </c:pt>
                <c:pt idx="25">
                  <c:v>6.94</c:v>
                </c:pt>
                <c:pt idx="26">
                  <c:v>6.94</c:v>
                </c:pt>
                <c:pt idx="27">
                  <c:v>7.07</c:v>
                </c:pt>
                <c:pt idx="28">
                  <c:v>7.07</c:v>
                </c:pt>
                <c:pt idx="29">
                  <c:v>7.09</c:v>
                </c:pt>
                <c:pt idx="30">
                  <c:v>7.12</c:v>
                </c:pt>
                <c:pt idx="31">
                  <c:v>7.16</c:v>
                </c:pt>
                <c:pt idx="32">
                  <c:v>7.22</c:v>
                </c:pt>
                <c:pt idx="33">
                  <c:v>7.22</c:v>
                </c:pt>
                <c:pt idx="34">
                  <c:v>7.23</c:v>
                </c:pt>
                <c:pt idx="35">
                  <c:v>7.23</c:v>
                </c:pt>
                <c:pt idx="36">
                  <c:v>7.29</c:v>
                </c:pt>
                <c:pt idx="37">
                  <c:v>7.35</c:v>
                </c:pt>
                <c:pt idx="38">
                  <c:v>7.44</c:v>
                </c:pt>
                <c:pt idx="39">
                  <c:v>7.56</c:v>
                </c:pt>
                <c:pt idx="40">
                  <c:v>7.56</c:v>
                </c:pt>
                <c:pt idx="41">
                  <c:v>7.64</c:v>
                </c:pt>
                <c:pt idx="42">
                  <c:v>7.8</c:v>
                </c:pt>
              </c:numCache>
            </c:numRef>
          </c:yVal>
          <c:smooth val="0"/>
          <c:extLst>
            <c:ext xmlns:c16="http://schemas.microsoft.com/office/drawing/2014/chart" uri="{C3380CC4-5D6E-409C-BE32-E72D297353CC}">
              <c16:uniqueId val="{00000000-DF80-4FA4-92AC-647ABC177DA8}"/>
            </c:ext>
          </c:extLst>
        </c:ser>
        <c:dLbls>
          <c:showLegendKey val="0"/>
          <c:showVal val="0"/>
          <c:showCatName val="0"/>
          <c:showSerName val="0"/>
          <c:showPercent val="0"/>
          <c:showBubbleSize val="0"/>
        </c:dLbls>
        <c:axId val="1414745152"/>
        <c:axId val="1414743488"/>
      </c:scatterChart>
      <c:valAx>
        <c:axId val="141474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743488"/>
        <c:crosses val="autoZero"/>
        <c:crossBetween val="midCat"/>
      </c:valAx>
      <c:valAx>
        <c:axId val="141474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745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66111111111111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Sheet3!$C$1</c:f>
              <c:strCache>
                <c:ptCount val="1"/>
                <c:pt idx="0">
                  <c:v>Happiness levels(Country)</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Sheet3!$B$2:$B$48</c:f>
              <c:numCache>
                <c:formatCode>General</c:formatCode>
                <c:ptCount val="47"/>
                <c:pt idx="0">
                  <c:v>56.3</c:v>
                </c:pt>
                <c:pt idx="1">
                  <c:v>67.3</c:v>
                </c:pt>
                <c:pt idx="2">
                  <c:v>68.5</c:v>
                </c:pt>
                <c:pt idx="3">
                  <c:v>69.5</c:v>
                </c:pt>
                <c:pt idx="4">
                  <c:v>70.7</c:v>
                </c:pt>
                <c:pt idx="5">
                  <c:v>73.900000000000006</c:v>
                </c:pt>
                <c:pt idx="6">
                  <c:v>74.099999999999994</c:v>
                </c:pt>
                <c:pt idx="7">
                  <c:v>74.7</c:v>
                </c:pt>
                <c:pt idx="8">
                  <c:v>75.400000000000006</c:v>
                </c:pt>
                <c:pt idx="9">
                  <c:v>75.400000000000006</c:v>
                </c:pt>
                <c:pt idx="10">
                  <c:v>75.400000000000006</c:v>
                </c:pt>
                <c:pt idx="11">
                  <c:v>75.400000000000006</c:v>
                </c:pt>
                <c:pt idx="12">
                  <c:v>75.900000000000006</c:v>
                </c:pt>
                <c:pt idx="13">
                  <c:v>76.400000000000006</c:v>
                </c:pt>
                <c:pt idx="14">
                  <c:v>78.8</c:v>
                </c:pt>
                <c:pt idx="15">
                  <c:v>78.8</c:v>
                </c:pt>
                <c:pt idx="16">
                  <c:v>78.8</c:v>
                </c:pt>
                <c:pt idx="17">
                  <c:v>78.8</c:v>
                </c:pt>
                <c:pt idx="18">
                  <c:v>78.8</c:v>
                </c:pt>
                <c:pt idx="19">
                  <c:v>78.8</c:v>
                </c:pt>
                <c:pt idx="20">
                  <c:v>79.8</c:v>
                </c:pt>
                <c:pt idx="21">
                  <c:v>80.400000000000006</c:v>
                </c:pt>
                <c:pt idx="22">
                  <c:v>80.400000000000006</c:v>
                </c:pt>
                <c:pt idx="23">
                  <c:v>80.400000000000006</c:v>
                </c:pt>
                <c:pt idx="24">
                  <c:v>80.5</c:v>
                </c:pt>
                <c:pt idx="25">
                  <c:v>80.599999999999994</c:v>
                </c:pt>
                <c:pt idx="26">
                  <c:v>80.599999999999994</c:v>
                </c:pt>
                <c:pt idx="27">
                  <c:v>81</c:v>
                </c:pt>
                <c:pt idx="28">
                  <c:v>81.2</c:v>
                </c:pt>
                <c:pt idx="29">
                  <c:v>81.3</c:v>
                </c:pt>
                <c:pt idx="30">
                  <c:v>81.7</c:v>
                </c:pt>
                <c:pt idx="31">
                  <c:v>81.7</c:v>
                </c:pt>
                <c:pt idx="32">
                  <c:v>81.8</c:v>
                </c:pt>
                <c:pt idx="33">
                  <c:v>81.8</c:v>
                </c:pt>
                <c:pt idx="34">
                  <c:v>81.900000000000006</c:v>
                </c:pt>
                <c:pt idx="35">
                  <c:v>82.1</c:v>
                </c:pt>
                <c:pt idx="36">
                  <c:v>82.1</c:v>
                </c:pt>
                <c:pt idx="37">
                  <c:v>82.2</c:v>
                </c:pt>
                <c:pt idx="38">
                  <c:v>82.2</c:v>
                </c:pt>
                <c:pt idx="39">
                  <c:v>82.6</c:v>
                </c:pt>
                <c:pt idx="40">
                  <c:v>82.6</c:v>
                </c:pt>
                <c:pt idx="41">
                  <c:v>82.7</c:v>
                </c:pt>
                <c:pt idx="42">
                  <c:v>83.2</c:v>
                </c:pt>
                <c:pt idx="43">
                  <c:v>83.2</c:v>
                </c:pt>
              </c:numCache>
            </c:numRef>
          </c:xVal>
          <c:yVal>
            <c:numRef>
              <c:f>Sheet3!$C$2:$C$48</c:f>
              <c:numCache>
                <c:formatCode>General</c:formatCode>
                <c:ptCount val="47"/>
                <c:pt idx="0">
                  <c:v>4.8099999999999996</c:v>
                </c:pt>
                <c:pt idx="1">
                  <c:v>3.57</c:v>
                </c:pt>
                <c:pt idx="2">
                  <c:v>5.28</c:v>
                </c:pt>
                <c:pt idx="3">
                  <c:v>5.54</c:v>
                </c:pt>
                <c:pt idx="4">
                  <c:v>4.1500000000000004</c:v>
                </c:pt>
                <c:pt idx="5">
                  <c:v>6.37</c:v>
                </c:pt>
                <c:pt idx="6">
                  <c:v>5.99</c:v>
                </c:pt>
                <c:pt idx="7">
                  <c:v>5.13</c:v>
                </c:pt>
                <c:pt idx="8">
                  <c:v>5.51</c:v>
                </c:pt>
                <c:pt idx="9">
                  <c:v>5.12</c:v>
                </c:pt>
                <c:pt idx="10">
                  <c:v>5.12</c:v>
                </c:pt>
                <c:pt idx="11">
                  <c:v>5.12</c:v>
                </c:pt>
                <c:pt idx="12">
                  <c:v>5.97</c:v>
                </c:pt>
                <c:pt idx="13">
                  <c:v>6.46</c:v>
                </c:pt>
                <c:pt idx="14">
                  <c:v>6.94</c:v>
                </c:pt>
                <c:pt idx="15">
                  <c:v>6.94</c:v>
                </c:pt>
                <c:pt idx="16">
                  <c:v>6.94</c:v>
                </c:pt>
                <c:pt idx="17">
                  <c:v>6.94</c:v>
                </c:pt>
                <c:pt idx="18">
                  <c:v>6.94</c:v>
                </c:pt>
                <c:pt idx="19">
                  <c:v>6.94</c:v>
                </c:pt>
                <c:pt idx="20">
                  <c:v>7.64</c:v>
                </c:pt>
                <c:pt idx="21">
                  <c:v>7.8</c:v>
                </c:pt>
                <c:pt idx="22">
                  <c:v>7.16</c:v>
                </c:pt>
                <c:pt idx="23">
                  <c:v>6.86</c:v>
                </c:pt>
                <c:pt idx="24">
                  <c:v>7.09</c:v>
                </c:pt>
                <c:pt idx="25">
                  <c:v>7.07</c:v>
                </c:pt>
                <c:pt idx="26">
                  <c:v>7.07</c:v>
                </c:pt>
                <c:pt idx="27">
                  <c:v>7.29</c:v>
                </c:pt>
                <c:pt idx="28">
                  <c:v>7.44</c:v>
                </c:pt>
                <c:pt idx="29">
                  <c:v>5.87</c:v>
                </c:pt>
                <c:pt idx="30">
                  <c:v>7.23</c:v>
                </c:pt>
                <c:pt idx="31">
                  <c:v>7.23</c:v>
                </c:pt>
                <c:pt idx="32">
                  <c:v>7.35</c:v>
                </c:pt>
                <c:pt idx="33">
                  <c:v>6.66</c:v>
                </c:pt>
                <c:pt idx="34">
                  <c:v>7.12</c:v>
                </c:pt>
                <c:pt idx="35">
                  <c:v>7.22</c:v>
                </c:pt>
                <c:pt idx="36">
                  <c:v>7.22</c:v>
                </c:pt>
                <c:pt idx="37">
                  <c:v>6.4</c:v>
                </c:pt>
                <c:pt idx="38">
                  <c:v>6.4</c:v>
                </c:pt>
                <c:pt idx="39">
                  <c:v>7.56</c:v>
                </c:pt>
                <c:pt idx="40">
                  <c:v>7.56</c:v>
                </c:pt>
                <c:pt idx="41">
                  <c:v>6.38</c:v>
                </c:pt>
                <c:pt idx="42">
                  <c:v>5.87</c:v>
                </c:pt>
                <c:pt idx="43">
                  <c:v>5.87</c:v>
                </c:pt>
              </c:numCache>
            </c:numRef>
          </c:yVal>
          <c:smooth val="0"/>
          <c:extLst>
            <c:ext xmlns:c16="http://schemas.microsoft.com/office/drawing/2014/chart" uri="{C3380CC4-5D6E-409C-BE32-E72D297353CC}">
              <c16:uniqueId val="{00000000-65CD-45C6-8461-68A4FE8332A5}"/>
            </c:ext>
          </c:extLst>
        </c:ser>
        <c:dLbls>
          <c:showLegendKey val="0"/>
          <c:showVal val="0"/>
          <c:showCatName val="0"/>
          <c:showSerName val="0"/>
          <c:showPercent val="0"/>
          <c:showBubbleSize val="0"/>
        </c:dLbls>
        <c:axId val="2090121920"/>
        <c:axId val="2090140640"/>
      </c:scatterChart>
      <c:valAx>
        <c:axId val="2090121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Life</a:t>
                </a:r>
                <a:r>
                  <a:rPr lang="en-GB" baseline="0"/>
                  <a:t> expectancy (years)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140640"/>
        <c:crosses val="autoZero"/>
        <c:crossBetween val="midCat"/>
      </c:valAx>
      <c:valAx>
        <c:axId val="2090140640"/>
        <c:scaling>
          <c:orientation val="minMax"/>
        </c:scaling>
        <c:delete val="0"/>
        <c:axPos val="l"/>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1219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384049"/>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Sheet3!$C$1</c:f>
              <c:strCache>
                <c:ptCount val="1"/>
                <c:pt idx="0">
                  <c:v>Happiness levels(Country)</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Sheet3!$B$2:$B$48</c:f>
              <c:numCache>
                <c:formatCode>General</c:formatCode>
                <c:ptCount val="47"/>
                <c:pt idx="0">
                  <c:v>56.3</c:v>
                </c:pt>
                <c:pt idx="1">
                  <c:v>67.3</c:v>
                </c:pt>
                <c:pt idx="2">
                  <c:v>68.5</c:v>
                </c:pt>
                <c:pt idx="3">
                  <c:v>69.5</c:v>
                </c:pt>
                <c:pt idx="4">
                  <c:v>70.7</c:v>
                </c:pt>
                <c:pt idx="5">
                  <c:v>73.900000000000006</c:v>
                </c:pt>
                <c:pt idx="6">
                  <c:v>74.099999999999994</c:v>
                </c:pt>
                <c:pt idx="7">
                  <c:v>74.7</c:v>
                </c:pt>
                <c:pt idx="8">
                  <c:v>75.400000000000006</c:v>
                </c:pt>
                <c:pt idx="9">
                  <c:v>75.400000000000006</c:v>
                </c:pt>
                <c:pt idx="10">
                  <c:v>75.400000000000006</c:v>
                </c:pt>
                <c:pt idx="11">
                  <c:v>75.400000000000006</c:v>
                </c:pt>
                <c:pt idx="12">
                  <c:v>75.900000000000006</c:v>
                </c:pt>
                <c:pt idx="13">
                  <c:v>76.400000000000006</c:v>
                </c:pt>
                <c:pt idx="14">
                  <c:v>78.8</c:v>
                </c:pt>
                <c:pt idx="15">
                  <c:v>78.8</c:v>
                </c:pt>
                <c:pt idx="16">
                  <c:v>78.8</c:v>
                </c:pt>
                <c:pt idx="17">
                  <c:v>78.8</c:v>
                </c:pt>
                <c:pt idx="18">
                  <c:v>78.8</c:v>
                </c:pt>
                <c:pt idx="19">
                  <c:v>78.8</c:v>
                </c:pt>
                <c:pt idx="20">
                  <c:v>79.8</c:v>
                </c:pt>
                <c:pt idx="21">
                  <c:v>80.400000000000006</c:v>
                </c:pt>
                <c:pt idx="22">
                  <c:v>80.400000000000006</c:v>
                </c:pt>
                <c:pt idx="23">
                  <c:v>80.400000000000006</c:v>
                </c:pt>
                <c:pt idx="24">
                  <c:v>80.5</c:v>
                </c:pt>
                <c:pt idx="25">
                  <c:v>80.599999999999994</c:v>
                </c:pt>
                <c:pt idx="26">
                  <c:v>80.599999999999994</c:v>
                </c:pt>
                <c:pt idx="27">
                  <c:v>81</c:v>
                </c:pt>
                <c:pt idx="28">
                  <c:v>81.2</c:v>
                </c:pt>
                <c:pt idx="29">
                  <c:v>81.3</c:v>
                </c:pt>
                <c:pt idx="30">
                  <c:v>81.7</c:v>
                </c:pt>
                <c:pt idx="31">
                  <c:v>81.7</c:v>
                </c:pt>
                <c:pt idx="32">
                  <c:v>81.8</c:v>
                </c:pt>
                <c:pt idx="33">
                  <c:v>81.8</c:v>
                </c:pt>
                <c:pt idx="34">
                  <c:v>81.900000000000006</c:v>
                </c:pt>
                <c:pt idx="35">
                  <c:v>82.1</c:v>
                </c:pt>
                <c:pt idx="36">
                  <c:v>82.1</c:v>
                </c:pt>
                <c:pt idx="37">
                  <c:v>82.2</c:v>
                </c:pt>
                <c:pt idx="38">
                  <c:v>82.2</c:v>
                </c:pt>
                <c:pt idx="39">
                  <c:v>82.6</c:v>
                </c:pt>
                <c:pt idx="40">
                  <c:v>82.6</c:v>
                </c:pt>
                <c:pt idx="41">
                  <c:v>82.7</c:v>
                </c:pt>
                <c:pt idx="42">
                  <c:v>83.2</c:v>
                </c:pt>
                <c:pt idx="43">
                  <c:v>83.2</c:v>
                </c:pt>
              </c:numCache>
            </c:numRef>
          </c:xVal>
          <c:yVal>
            <c:numRef>
              <c:f>Sheet3!$C$2:$C$48</c:f>
              <c:numCache>
                <c:formatCode>General</c:formatCode>
                <c:ptCount val="47"/>
                <c:pt idx="0">
                  <c:v>4.8099999999999996</c:v>
                </c:pt>
                <c:pt idx="1">
                  <c:v>3.57</c:v>
                </c:pt>
                <c:pt idx="2">
                  <c:v>5.28</c:v>
                </c:pt>
                <c:pt idx="3">
                  <c:v>5.54</c:v>
                </c:pt>
                <c:pt idx="4">
                  <c:v>4.1500000000000004</c:v>
                </c:pt>
                <c:pt idx="5">
                  <c:v>6.37</c:v>
                </c:pt>
                <c:pt idx="6">
                  <c:v>5.99</c:v>
                </c:pt>
                <c:pt idx="7">
                  <c:v>5.13</c:v>
                </c:pt>
                <c:pt idx="8">
                  <c:v>5.51</c:v>
                </c:pt>
                <c:pt idx="9">
                  <c:v>5.12</c:v>
                </c:pt>
                <c:pt idx="10">
                  <c:v>5.12</c:v>
                </c:pt>
                <c:pt idx="11">
                  <c:v>5.12</c:v>
                </c:pt>
                <c:pt idx="12">
                  <c:v>5.97</c:v>
                </c:pt>
                <c:pt idx="13">
                  <c:v>6.46</c:v>
                </c:pt>
                <c:pt idx="14">
                  <c:v>6.94</c:v>
                </c:pt>
                <c:pt idx="15">
                  <c:v>6.94</c:v>
                </c:pt>
                <c:pt idx="16">
                  <c:v>6.94</c:v>
                </c:pt>
                <c:pt idx="17">
                  <c:v>6.94</c:v>
                </c:pt>
                <c:pt idx="18">
                  <c:v>6.94</c:v>
                </c:pt>
                <c:pt idx="19">
                  <c:v>6.94</c:v>
                </c:pt>
                <c:pt idx="20">
                  <c:v>7.64</c:v>
                </c:pt>
                <c:pt idx="21">
                  <c:v>7.8</c:v>
                </c:pt>
                <c:pt idx="22">
                  <c:v>7.16</c:v>
                </c:pt>
                <c:pt idx="23">
                  <c:v>6.86</c:v>
                </c:pt>
                <c:pt idx="24">
                  <c:v>7.09</c:v>
                </c:pt>
                <c:pt idx="25">
                  <c:v>7.07</c:v>
                </c:pt>
                <c:pt idx="26">
                  <c:v>7.07</c:v>
                </c:pt>
                <c:pt idx="27">
                  <c:v>7.29</c:v>
                </c:pt>
                <c:pt idx="28">
                  <c:v>7.44</c:v>
                </c:pt>
                <c:pt idx="29">
                  <c:v>5.87</c:v>
                </c:pt>
                <c:pt idx="30">
                  <c:v>7.23</c:v>
                </c:pt>
                <c:pt idx="31">
                  <c:v>7.23</c:v>
                </c:pt>
                <c:pt idx="32">
                  <c:v>7.35</c:v>
                </c:pt>
                <c:pt idx="33">
                  <c:v>6.66</c:v>
                </c:pt>
                <c:pt idx="34">
                  <c:v>7.12</c:v>
                </c:pt>
                <c:pt idx="35">
                  <c:v>7.22</c:v>
                </c:pt>
                <c:pt idx="36">
                  <c:v>7.22</c:v>
                </c:pt>
                <c:pt idx="37">
                  <c:v>6.4</c:v>
                </c:pt>
                <c:pt idx="38">
                  <c:v>6.4</c:v>
                </c:pt>
                <c:pt idx="39">
                  <c:v>7.56</c:v>
                </c:pt>
                <c:pt idx="40">
                  <c:v>7.56</c:v>
                </c:pt>
                <c:pt idx="41">
                  <c:v>6.38</c:v>
                </c:pt>
                <c:pt idx="42">
                  <c:v>5.87</c:v>
                </c:pt>
                <c:pt idx="43">
                  <c:v>5.87</c:v>
                </c:pt>
              </c:numCache>
            </c:numRef>
          </c:yVal>
          <c:smooth val="0"/>
          <c:extLst>
            <c:ext xmlns:c16="http://schemas.microsoft.com/office/drawing/2014/chart" uri="{C3380CC4-5D6E-409C-BE32-E72D297353CC}">
              <c16:uniqueId val="{00000000-7AAD-43CD-8EC0-36197461C736}"/>
            </c:ext>
          </c:extLst>
        </c:ser>
        <c:dLbls>
          <c:showLegendKey val="0"/>
          <c:showVal val="0"/>
          <c:showCatName val="0"/>
          <c:showSerName val="0"/>
          <c:showPercent val="0"/>
          <c:showBubbleSize val="0"/>
        </c:dLbls>
        <c:axId val="2090121920"/>
        <c:axId val="2090140640"/>
      </c:scatterChart>
      <c:valAx>
        <c:axId val="2090121920"/>
        <c:scaling>
          <c:orientation val="minMax"/>
          <c:min val="4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Life</a:t>
                </a:r>
                <a:r>
                  <a:rPr lang="en-GB" baseline="0"/>
                  <a:t> expectancy (years)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140640"/>
        <c:crosses val="autoZero"/>
        <c:crossBetween val="midCat"/>
        <c:majorUnit val="5"/>
      </c:valAx>
      <c:valAx>
        <c:axId val="2090140640"/>
        <c:scaling>
          <c:orientation val="minMax"/>
        </c:scaling>
        <c:delete val="0"/>
        <c:axPos val="l"/>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1219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rgbClr val="384049"/>
      </a:solid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0" i="0" u="none" strike="noStrike" kern="1200" spc="0" baseline="0">
                <a:solidFill>
                  <a:schemeClr val="tx1">
                    <a:lumMod val="65000"/>
                    <a:lumOff val="35000"/>
                  </a:schemeClr>
                </a:solidFill>
                <a:latin typeface="+mn-lt"/>
                <a:ea typeface="+mn-ea"/>
                <a:cs typeface="+mn-cs"/>
              </a:defRPr>
            </a:pPr>
            <a:r>
              <a:rPr lang="en-US" sz="1600" baseline="0" dirty="0"/>
              <a:t>Cities where people have higher Life Expectancy also have higher Happiness Levels</a:t>
            </a:r>
          </a:p>
        </c:rich>
      </c:tx>
      <c:layout>
        <c:manualLayout>
          <c:xMode val="edge"/>
          <c:yMode val="edge"/>
          <c:x val="8.7501753120554596E-2"/>
          <c:y val="1.9790082570150833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3808846413283E-2"/>
          <c:y val="0.23077709438680682"/>
          <c:w val="0.88327005402950587"/>
          <c:h val="0.65265593142058964"/>
        </c:manualLayout>
      </c:layout>
      <c:scatterChart>
        <c:scatterStyle val="lineMarker"/>
        <c:varyColors val="0"/>
        <c:ser>
          <c:idx val="0"/>
          <c:order val="0"/>
          <c:tx>
            <c:strRef>
              <c:f>'scatter plot '!$C$1</c:f>
              <c:strCache>
                <c:ptCount val="1"/>
                <c:pt idx="0">
                  <c:v>Happiness levels(Country)</c:v>
                </c:pt>
              </c:strCache>
            </c:strRef>
          </c:tx>
          <c:spPr>
            <a:ln w="25400" cap="rnd">
              <a:noFill/>
              <a:round/>
            </a:ln>
            <a:effectLst/>
          </c:spPr>
          <c:marker>
            <c:symbol val="triangle"/>
            <c:size val="5"/>
            <c:spPr>
              <a:solidFill>
                <a:schemeClr val="bg1">
                  <a:lumMod val="50000"/>
                </a:schemeClr>
              </a:solidFill>
              <a:ln w="9525">
                <a:solidFill>
                  <a:schemeClr val="bg1">
                    <a:lumMod val="50000"/>
                  </a:schemeClr>
                </a:solidFill>
              </a:ln>
              <a:effectLst/>
            </c:spPr>
          </c:marker>
          <c:dPt>
            <c:idx val="5"/>
            <c:marker>
              <c:symbol val="triangle"/>
              <c:size val="5"/>
              <c:spPr>
                <a:solidFill>
                  <a:schemeClr val="bg1">
                    <a:lumMod val="50000"/>
                  </a:schemeClr>
                </a:solidFill>
                <a:ln w="9525">
                  <a:solidFill>
                    <a:schemeClr val="bg1">
                      <a:lumMod val="50000"/>
                    </a:schemeClr>
                  </a:solidFill>
                </a:ln>
                <a:effectLst/>
              </c:spPr>
            </c:marker>
            <c:bubble3D val="0"/>
            <c:extLst>
              <c:ext xmlns:c16="http://schemas.microsoft.com/office/drawing/2014/chart" uri="{C3380CC4-5D6E-409C-BE32-E72D297353CC}">
                <c16:uniqueId val="{00000000-6E0B-4C21-9A97-CA330425BCDC}"/>
              </c:ext>
            </c:extLst>
          </c:dPt>
          <c:dPt>
            <c:idx val="10"/>
            <c:marker>
              <c:symbol val="triangle"/>
              <c:size val="5"/>
              <c:spPr>
                <a:solidFill>
                  <a:schemeClr val="bg1">
                    <a:lumMod val="50000"/>
                  </a:schemeClr>
                </a:solidFill>
                <a:ln w="9525">
                  <a:solidFill>
                    <a:schemeClr val="bg1">
                      <a:lumMod val="50000"/>
                    </a:schemeClr>
                  </a:solidFill>
                </a:ln>
                <a:effectLst/>
              </c:spPr>
            </c:marker>
            <c:bubble3D val="0"/>
            <c:extLst>
              <c:ext xmlns:c16="http://schemas.microsoft.com/office/drawing/2014/chart" uri="{C3380CC4-5D6E-409C-BE32-E72D297353CC}">
                <c16:uniqueId val="{00000001-6E0B-4C21-9A97-CA330425BCDC}"/>
              </c:ext>
            </c:extLst>
          </c:dPt>
          <c:dPt>
            <c:idx val="27"/>
            <c:marker>
              <c:symbol val="triangle"/>
              <c:size val="5"/>
              <c:spPr>
                <a:solidFill>
                  <a:schemeClr val="bg1">
                    <a:lumMod val="50000"/>
                  </a:schemeClr>
                </a:solidFill>
                <a:ln w="9525">
                  <a:solidFill>
                    <a:schemeClr val="bg1">
                      <a:lumMod val="50000"/>
                    </a:schemeClr>
                  </a:solidFill>
                </a:ln>
                <a:effectLst/>
              </c:spPr>
            </c:marker>
            <c:bubble3D val="0"/>
            <c:extLst>
              <c:ext xmlns:c16="http://schemas.microsoft.com/office/drawing/2014/chart" uri="{C3380CC4-5D6E-409C-BE32-E72D297353CC}">
                <c16:uniqueId val="{00000002-6E0B-4C21-9A97-CA330425BCDC}"/>
              </c:ext>
            </c:extLst>
          </c:dPt>
          <c:trendline>
            <c:spPr>
              <a:ln w="19050" cap="rnd">
                <a:solidFill>
                  <a:srgbClr val="002060"/>
                </a:solidFill>
                <a:prstDash val="solid"/>
              </a:ln>
              <a:effectLst/>
            </c:spPr>
            <c:trendlineType val="linear"/>
            <c:dispRSqr val="0"/>
            <c:dispEq val="0"/>
          </c:trendline>
          <c:xVal>
            <c:numRef>
              <c:f>'scatter plot '!$B$2:$B$47</c:f>
              <c:numCache>
                <c:formatCode>General</c:formatCode>
                <c:ptCount val="46"/>
                <c:pt idx="0">
                  <c:v>67.3</c:v>
                </c:pt>
                <c:pt idx="1">
                  <c:v>70.7</c:v>
                </c:pt>
                <c:pt idx="2">
                  <c:v>75.400000000000006</c:v>
                </c:pt>
                <c:pt idx="3">
                  <c:v>75.400000000000006</c:v>
                </c:pt>
                <c:pt idx="4">
                  <c:v>75.400000000000006</c:v>
                </c:pt>
                <c:pt idx="5">
                  <c:v>74.7</c:v>
                </c:pt>
                <c:pt idx="6">
                  <c:v>68.5</c:v>
                </c:pt>
                <c:pt idx="7">
                  <c:v>75.400000000000006</c:v>
                </c:pt>
                <c:pt idx="8">
                  <c:v>69.5</c:v>
                </c:pt>
                <c:pt idx="9">
                  <c:v>81.3</c:v>
                </c:pt>
                <c:pt idx="10">
                  <c:v>83.2</c:v>
                </c:pt>
                <c:pt idx="11">
                  <c:v>83.2</c:v>
                </c:pt>
                <c:pt idx="12">
                  <c:v>75.900000000000006</c:v>
                </c:pt>
                <c:pt idx="13">
                  <c:v>74.099999999999994</c:v>
                </c:pt>
                <c:pt idx="14">
                  <c:v>73.900000000000006</c:v>
                </c:pt>
                <c:pt idx="15">
                  <c:v>82.7</c:v>
                </c:pt>
                <c:pt idx="16">
                  <c:v>82.2</c:v>
                </c:pt>
                <c:pt idx="17">
                  <c:v>82.2</c:v>
                </c:pt>
                <c:pt idx="18">
                  <c:v>76.400000000000006</c:v>
                </c:pt>
                <c:pt idx="19">
                  <c:v>81.8</c:v>
                </c:pt>
                <c:pt idx="20">
                  <c:v>80.400000000000006</c:v>
                </c:pt>
                <c:pt idx="21">
                  <c:v>78.8</c:v>
                </c:pt>
                <c:pt idx="22">
                  <c:v>78.8</c:v>
                </c:pt>
                <c:pt idx="23">
                  <c:v>78.8</c:v>
                </c:pt>
                <c:pt idx="24">
                  <c:v>78.8</c:v>
                </c:pt>
                <c:pt idx="25">
                  <c:v>78.8</c:v>
                </c:pt>
                <c:pt idx="26">
                  <c:v>78.8</c:v>
                </c:pt>
                <c:pt idx="27">
                  <c:v>80.599999999999994</c:v>
                </c:pt>
                <c:pt idx="28">
                  <c:v>80.599999999999994</c:v>
                </c:pt>
                <c:pt idx="29">
                  <c:v>80.5</c:v>
                </c:pt>
                <c:pt idx="30">
                  <c:v>81.900000000000006</c:v>
                </c:pt>
                <c:pt idx="31">
                  <c:v>80.400000000000006</c:v>
                </c:pt>
                <c:pt idx="32">
                  <c:v>82.1</c:v>
                </c:pt>
                <c:pt idx="33">
                  <c:v>82.1</c:v>
                </c:pt>
                <c:pt idx="34">
                  <c:v>81.7</c:v>
                </c:pt>
                <c:pt idx="35">
                  <c:v>81.7</c:v>
                </c:pt>
                <c:pt idx="36">
                  <c:v>81</c:v>
                </c:pt>
                <c:pt idx="37">
                  <c:v>81.8</c:v>
                </c:pt>
                <c:pt idx="38">
                  <c:v>81.2</c:v>
                </c:pt>
                <c:pt idx="39">
                  <c:v>82.6</c:v>
                </c:pt>
                <c:pt idx="40">
                  <c:v>82.6</c:v>
                </c:pt>
                <c:pt idx="41">
                  <c:v>79.8</c:v>
                </c:pt>
                <c:pt idx="42">
                  <c:v>80.400000000000006</c:v>
                </c:pt>
              </c:numCache>
            </c:numRef>
          </c:xVal>
          <c:yVal>
            <c:numRef>
              <c:f>'scatter plot '!$C$2:$C$47</c:f>
              <c:numCache>
                <c:formatCode>General</c:formatCode>
                <c:ptCount val="46"/>
                <c:pt idx="0">
                  <c:v>3.57</c:v>
                </c:pt>
                <c:pt idx="1">
                  <c:v>4.1500000000000004</c:v>
                </c:pt>
                <c:pt idx="2">
                  <c:v>5.12</c:v>
                </c:pt>
                <c:pt idx="3">
                  <c:v>5.12</c:v>
                </c:pt>
                <c:pt idx="4">
                  <c:v>5.12</c:v>
                </c:pt>
                <c:pt idx="5">
                  <c:v>5.13</c:v>
                </c:pt>
                <c:pt idx="6">
                  <c:v>5.28</c:v>
                </c:pt>
                <c:pt idx="7">
                  <c:v>5.51</c:v>
                </c:pt>
                <c:pt idx="8">
                  <c:v>5.54</c:v>
                </c:pt>
                <c:pt idx="9">
                  <c:v>5.87</c:v>
                </c:pt>
                <c:pt idx="10">
                  <c:v>5.87</c:v>
                </c:pt>
                <c:pt idx="11">
                  <c:v>5.87</c:v>
                </c:pt>
                <c:pt idx="12">
                  <c:v>5.97</c:v>
                </c:pt>
                <c:pt idx="13">
                  <c:v>5.99</c:v>
                </c:pt>
                <c:pt idx="14">
                  <c:v>6.37</c:v>
                </c:pt>
                <c:pt idx="15">
                  <c:v>6.38</c:v>
                </c:pt>
                <c:pt idx="16">
                  <c:v>6.4</c:v>
                </c:pt>
                <c:pt idx="17">
                  <c:v>6.4</c:v>
                </c:pt>
                <c:pt idx="18">
                  <c:v>6.46</c:v>
                </c:pt>
                <c:pt idx="19">
                  <c:v>6.66</c:v>
                </c:pt>
                <c:pt idx="20">
                  <c:v>6.86</c:v>
                </c:pt>
                <c:pt idx="21">
                  <c:v>6.94</c:v>
                </c:pt>
                <c:pt idx="22">
                  <c:v>6.94</c:v>
                </c:pt>
                <c:pt idx="23">
                  <c:v>6.94</c:v>
                </c:pt>
                <c:pt idx="24">
                  <c:v>6.94</c:v>
                </c:pt>
                <c:pt idx="25">
                  <c:v>6.94</c:v>
                </c:pt>
                <c:pt idx="26">
                  <c:v>6.94</c:v>
                </c:pt>
                <c:pt idx="27">
                  <c:v>7.07</c:v>
                </c:pt>
                <c:pt idx="28">
                  <c:v>7.07</c:v>
                </c:pt>
                <c:pt idx="29">
                  <c:v>7.09</c:v>
                </c:pt>
                <c:pt idx="30">
                  <c:v>7.12</c:v>
                </c:pt>
                <c:pt idx="31">
                  <c:v>7.16</c:v>
                </c:pt>
                <c:pt idx="32">
                  <c:v>7.22</c:v>
                </c:pt>
                <c:pt idx="33">
                  <c:v>7.22</c:v>
                </c:pt>
                <c:pt idx="34">
                  <c:v>7.23</c:v>
                </c:pt>
                <c:pt idx="35">
                  <c:v>7.23</c:v>
                </c:pt>
                <c:pt idx="36">
                  <c:v>7.29</c:v>
                </c:pt>
                <c:pt idx="37">
                  <c:v>7.35</c:v>
                </c:pt>
                <c:pt idx="38">
                  <c:v>7.44</c:v>
                </c:pt>
                <c:pt idx="39">
                  <c:v>7.56</c:v>
                </c:pt>
                <c:pt idx="40">
                  <c:v>7.56</c:v>
                </c:pt>
                <c:pt idx="41">
                  <c:v>7.64</c:v>
                </c:pt>
                <c:pt idx="42">
                  <c:v>7.8</c:v>
                </c:pt>
              </c:numCache>
            </c:numRef>
          </c:yVal>
          <c:smooth val="0"/>
          <c:extLst>
            <c:ext xmlns:c16="http://schemas.microsoft.com/office/drawing/2014/chart" uri="{C3380CC4-5D6E-409C-BE32-E72D297353CC}">
              <c16:uniqueId val="{00000004-6E0B-4C21-9A97-CA330425BCDC}"/>
            </c:ext>
          </c:extLst>
        </c:ser>
        <c:dLbls>
          <c:showLegendKey val="0"/>
          <c:showVal val="0"/>
          <c:showCatName val="0"/>
          <c:showSerName val="0"/>
          <c:showPercent val="0"/>
          <c:showBubbleSize val="0"/>
        </c:dLbls>
        <c:axId val="2090121920"/>
        <c:axId val="2090140640"/>
      </c:scatterChart>
      <c:valAx>
        <c:axId val="2090121920"/>
        <c:scaling>
          <c:orientation val="minMax"/>
          <c:min val="5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Life</a:t>
                </a:r>
                <a:r>
                  <a:rPr lang="en-GB" baseline="0"/>
                  <a:t> expectancy (years)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140640"/>
        <c:crosses val="autoZero"/>
        <c:crossBetween val="midCat"/>
        <c:majorUnit val="5"/>
      </c:valAx>
      <c:valAx>
        <c:axId val="20901406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Happiness</a:t>
                </a:r>
                <a:r>
                  <a:rPr lang="en-GB" baseline="0"/>
                  <a:t> Levels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1219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r>
              <a:rPr lang="en-US" sz="1600"/>
              <a:t>Marriages in Scotland have been trending down since 1970s. </a:t>
            </a:r>
          </a:p>
          <a:p>
            <a:pPr algn="l">
              <a:defRPr sz="1800" b="0" i="0" u="none" strike="noStrike" kern="1200" spc="0" baseline="0">
                <a:solidFill>
                  <a:schemeClr val="tx1">
                    <a:lumMod val="65000"/>
                    <a:lumOff val="35000"/>
                  </a:schemeClr>
                </a:solidFill>
                <a:latin typeface="+mn-lt"/>
                <a:ea typeface="+mn-ea"/>
                <a:cs typeface="+mn-cs"/>
              </a:defRPr>
            </a:pPr>
            <a:r>
              <a:rPr lang="en-US" sz="1050"/>
              <a:t> Figures for 2020 impacted by COVID-19 restrictions.</a:t>
            </a:r>
          </a:p>
        </c:rich>
      </c:tx>
      <c:layout>
        <c:manualLayout>
          <c:xMode val="edge"/>
          <c:yMode val="edge"/>
          <c:x val="7.4323620649506719E-2"/>
          <c:y val="0"/>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graph'!$D$4</c:f>
              <c:strCache>
                <c:ptCount val="1"/>
                <c:pt idx="0">
                  <c:v>MarriagesAmended</c:v>
                </c:pt>
              </c:strCache>
            </c:strRef>
          </c:tx>
          <c:spPr>
            <a:ln w="22225" cap="rnd">
              <a:solidFill>
                <a:schemeClr val="bg1">
                  <a:lumMod val="50000"/>
                </a:schemeClr>
              </a:solidFill>
              <a:round/>
            </a:ln>
            <a:effectLst/>
          </c:spPr>
          <c:marker>
            <c:symbol val="none"/>
          </c:marker>
          <c:dLbls>
            <c:dLbl>
              <c:idx val="20"/>
              <c:dLblPos val="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4C-4B06-B90A-F0376A181D34}"/>
                </c:ext>
              </c:extLst>
            </c:dLbl>
            <c:dLbl>
              <c:idx val="40"/>
              <c:layout>
                <c:manualLayout>
                  <c:x val="-0.10588888888888889"/>
                  <c:y val="-5.55209244677748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4C-4B06-B90A-F0376A181D34}"/>
                </c:ext>
              </c:extLst>
            </c:dLbl>
            <c:dLbl>
              <c:idx val="120"/>
              <c:dLblPos val="b"/>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4C-4B06-B90A-F0376A181D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'Line graph'!$B$5:$B$125</c:f>
              <c:numCache>
                <c:formatCode>yyyy</c:formatCode>
                <c:ptCount val="121"/>
                <c:pt idx="0">
                  <c:v>366</c:v>
                </c:pt>
                <c:pt idx="1">
                  <c:v>731</c:v>
                </c:pt>
                <c:pt idx="2">
                  <c:v>1096</c:v>
                </c:pt>
                <c:pt idx="3">
                  <c:v>1461</c:v>
                </c:pt>
                <c:pt idx="4">
                  <c:v>1827</c:v>
                </c:pt>
                <c:pt idx="5">
                  <c:v>2192</c:v>
                </c:pt>
                <c:pt idx="6">
                  <c:v>2557</c:v>
                </c:pt>
                <c:pt idx="7">
                  <c:v>2922</c:v>
                </c:pt>
                <c:pt idx="8">
                  <c:v>3288</c:v>
                </c:pt>
                <c:pt idx="9">
                  <c:v>3653</c:v>
                </c:pt>
                <c:pt idx="10">
                  <c:v>4018</c:v>
                </c:pt>
                <c:pt idx="11">
                  <c:v>4383</c:v>
                </c:pt>
                <c:pt idx="12">
                  <c:v>4749</c:v>
                </c:pt>
                <c:pt idx="13">
                  <c:v>5114</c:v>
                </c:pt>
                <c:pt idx="14">
                  <c:v>5479</c:v>
                </c:pt>
                <c:pt idx="15">
                  <c:v>5844</c:v>
                </c:pt>
                <c:pt idx="16">
                  <c:v>6210</c:v>
                </c:pt>
                <c:pt idx="17">
                  <c:v>6575</c:v>
                </c:pt>
                <c:pt idx="18">
                  <c:v>6940</c:v>
                </c:pt>
                <c:pt idx="19">
                  <c:v>7305</c:v>
                </c:pt>
                <c:pt idx="20">
                  <c:v>7671</c:v>
                </c:pt>
                <c:pt idx="21">
                  <c:v>8036</c:v>
                </c:pt>
                <c:pt idx="22">
                  <c:v>8401</c:v>
                </c:pt>
                <c:pt idx="23">
                  <c:v>8766</c:v>
                </c:pt>
                <c:pt idx="24">
                  <c:v>9132</c:v>
                </c:pt>
                <c:pt idx="25">
                  <c:v>9497</c:v>
                </c:pt>
                <c:pt idx="26">
                  <c:v>9862</c:v>
                </c:pt>
                <c:pt idx="27">
                  <c:v>10227</c:v>
                </c:pt>
                <c:pt idx="28">
                  <c:v>10593</c:v>
                </c:pt>
                <c:pt idx="29">
                  <c:v>10958</c:v>
                </c:pt>
                <c:pt idx="30">
                  <c:v>11323</c:v>
                </c:pt>
                <c:pt idx="31">
                  <c:v>11688</c:v>
                </c:pt>
                <c:pt idx="32">
                  <c:v>12054</c:v>
                </c:pt>
                <c:pt idx="33">
                  <c:v>12419</c:v>
                </c:pt>
                <c:pt idx="34">
                  <c:v>12784</c:v>
                </c:pt>
                <c:pt idx="35">
                  <c:v>13149</c:v>
                </c:pt>
                <c:pt idx="36">
                  <c:v>13515</c:v>
                </c:pt>
                <c:pt idx="37">
                  <c:v>13880</c:v>
                </c:pt>
                <c:pt idx="38">
                  <c:v>14245</c:v>
                </c:pt>
                <c:pt idx="39">
                  <c:v>14610</c:v>
                </c:pt>
                <c:pt idx="40">
                  <c:v>14976</c:v>
                </c:pt>
                <c:pt idx="41">
                  <c:v>15341</c:v>
                </c:pt>
                <c:pt idx="42">
                  <c:v>15706</c:v>
                </c:pt>
                <c:pt idx="43">
                  <c:v>16071</c:v>
                </c:pt>
                <c:pt idx="44">
                  <c:v>16437</c:v>
                </c:pt>
                <c:pt idx="45">
                  <c:v>16802</c:v>
                </c:pt>
                <c:pt idx="46">
                  <c:v>17167</c:v>
                </c:pt>
                <c:pt idx="47">
                  <c:v>17532</c:v>
                </c:pt>
                <c:pt idx="48">
                  <c:v>17898</c:v>
                </c:pt>
                <c:pt idx="49">
                  <c:v>18263</c:v>
                </c:pt>
                <c:pt idx="50">
                  <c:v>18628</c:v>
                </c:pt>
                <c:pt idx="51">
                  <c:v>18993</c:v>
                </c:pt>
                <c:pt idx="52">
                  <c:v>19359</c:v>
                </c:pt>
                <c:pt idx="53">
                  <c:v>19724</c:v>
                </c:pt>
                <c:pt idx="54">
                  <c:v>20089</c:v>
                </c:pt>
                <c:pt idx="55">
                  <c:v>20454</c:v>
                </c:pt>
                <c:pt idx="56">
                  <c:v>20820</c:v>
                </c:pt>
                <c:pt idx="57">
                  <c:v>21185</c:v>
                </c:pt>
                <c:pt idx="58">
                  <c:v>21550</c:v>
                </c:pt>
                <c:pt idx="59">
                  <c:v>21915</c:v>
                </c:pt>
                <c:pt idx="60">
                  <c:v>22281</c:v>
                </c:pt>
                <c:pt idx="61">
                  <c:v>22646</c:v>
                </c:pt>
                <c:pt idx="62">
                  <c:v>23011</c:v>
                </c:pt>
                <c:pt idx="63">
                  <c:v>23376</c:v>
                </c:pt>
                <c:pt idx="64">
                  <c:v>23742</c:v>
                </c:pt>
                <c:pt idx="65">
                  <c:v>24107</c:v>
                </c:pt>
                <c:pt idx="66">
                  <c:v>24472</c:v>
                </c:pt>
                <c:pt idx="67">
                  <c:v>24837</c:v>
                </c:pt>
                <c:pt idx="68">
                  <c:v>25203</c:v>
                </c:pt>
                <c:pt idx="69">
                  <c:v>25568</c:v>
                </c:pt>
                <c:pt idx="70">
                  <c:v>25933</c:v>
                </c:pt>
                <c:pt idx="71">
                  <c:v>26298</c:v>
                </c:pt>
                <c:pt idx="72">
                  <c:v>26664</c:v>
                </c:pt>
                <c:pt idx="73">
                  <c:v>27029</c:v>
                </c:pt>
                <c:pt idx="74">
                  <c:v>27394</c:v>
                </c:pt>
                <c:pt idx="75">
                  <c:v>27759</c:v>
                </c:pt>
                <c:pt idx="76">
                  <c:v>28125</c:v>
                </c:pt>
                <c:pt idx="77">
                  <c:v>28490</c:v>
                </c:pt>
                <c:pt idx="78">
                  <c:v>28855</c:v>
                </c:pt>
                <c:pt idx="79">
                  <c:v>29220</c:v>
                </c:pt>
                <c:pt idx="80">
                  <c:v>29586</c:v>
                </c:pt>
                <c:pt idx="81">
                  <c:v>29951</c:v>
                </c:pt>
                <c:pt idx="82">
                  <c:v>30316</c:v>
                </c:pt>
                <c:pt idx="83">
                  <c:v>30681</c:v>
                </c:pt>
                <c:pt idx="84">
                  <c:v>31047</c:v>
                </c:pt>
                <c:pt idx="85">
                  <c:v>31412</c:v>
                </c:pt>
                <c:pt idx="86">
                  <c:v>31777</c:v>
                </c:pt>
                <c:pt idx="87">
                  <c:v>32142</c:v>
                </c:pt>
                <c:pt idx="88">
                  <c:v>32508</c:v>
                </c:pt>
                <c:pt idx="89">
                  <c:v>32873</c:v>
                </c:pt>
                <c:pt idx="90">
                  <c:v>33238</c:v>
                </c:pt>
                <c:pt idx="91">
                  <c:v>33603</c:v>
                </c:pt>
                <c:pt idx="92">
                  <c:v>33969</c:v>
                </c:pt>
                <c:pt idx="93">
                  <c:v>34334</c:v>
                </c:pt>
                <c:pt idx="94">
                  <c:v>34699</c:v>
                </c:pt>
                <c:pt idx="95">
                  <c:v>35064</c:v>
                </c:pt>
                <c:pt idx="96">
                  <c:v>35430</c:v>
                </c:pt>
                <c:pt idx="97">
                  <c:v>35795</c:v>
                </c:pt>
                <c:pt idx="98">
                  <c:v>36160</c:v>
                </c:pt>
                <c:pt idx="99">
                  <c:v>36525</c:v>
                </c:pt>
                <c:pt idx="100">
                  <c:v>36891</c:v>
                </c:pt>
                <c:pt idx="101">
                  <c:v>37256</c:v>
                </c:pt>
                <c:pt idx="102">
                  <c:v>37621</c:v>
                </c:pt>
                <c:pt idx="103">
                  <c:v>37986</c:v>
                </c:pt>
                <c:pt idx="104">
                  <c:v>38352</c:v>
                </c:pt>
                <c:pt idx="105">
                  <c:v>38717</c:v>
                </c:pt>
                <c:pt idx="106">
                  <c:v>39082</c:v>
                </c:pt>
                <c:pt idx="107">
                  <c:v>39447</c:v>
                </c:pt>
                <c:pt idx="108">
                  <c:v>39813</c:v>
                </c:pt>
                <c:pt idx="109">
                  <c:v>40178</c:v>
                </c:pt>
                <c:pt idx="110">
                  <c:v>40543</c:v>
                </c:pt>
                <c:pt idx="111">
                  <c:v>40908</c:v>
                </c:pt>
                <c:pt idx="112">
                  <c:v>41274</c:v>
                </c:pt>
                <c:pt idx="113">
                  <c:v>41639</c:v>
                </c:pt>
                <c:pt idx="114">
                  <c:v>42004</c:v>
                </c:pt>
                <c:pt idx="115">
                  <c:v>42369</c:v>
                </c:pt>
                <c:pt idx="116">
                  <c:v>42735</c:v>
                </c:pt>
                <c:pt idx="117">
                  <c:v>43100</c:v>
                </c:pt>
                <c:pt idx="118">
                  <c:v>43465</c:v>
                </c:pt>
                <c:pt idx="119">
                  <c:v>43830</c:v>
                </c:pt>
                <c:pt idx="120">
                  <c:v>44196</c:v>
                </c:pt>
              </c:numCache>
            </c:numRef>
          </c:cat>
          <c:val>
            <c:numRef>
              <c:f>'Line graph'!$D$5:$D$125</c:f>
              <c:numCache>
                <c:formatCode>0</c:formatCode>
                <c:ptCount val="121"/>
                <c:pt idx="0">
                  <c:v>32.444000000000003</c:v>
                </c:pt>
                <c:pt idx="1">
                  <c:v>31.387</c:v>
                </c:pt>
                <c:pt idx="2">
                  <c:v>31.913</c:v>
                </c:pt>
                <c:pt idx="3">
                  <c:v>32.350999999999999</c:v>
                </c:pt>
                <c:pt idx="4">
                  <c:v>32.271000000000001</c:v>
                </c:pt>
                <c:pt idx="5">
                  <c:v>31.27</c:v>
                </c:pt>
                <c:pt idx="6">
                  <c:v>33.142000000000003</c:v>
                </c:pt>
                <c:pt idx="7">
                  <c:v>33.298000000000002</c:v>
                </c:pt>
                <c:pt idx="8">
                  <c:v>31.606000000000002</c:v>
                </c:pt>
                <c:pt idx="9">
                  <c:v>30.108000000000001</c:v>
                </c:pt>
                <c:pt idx="10">
                  <c:v>30.902000000000001</c:v>
                </c:pt>
                <c:pt idx="11">
                  <c:v>31.844000000000001</c:v>
                </c:pt>
                <c:pt idx="12">
                  <c:v>32.506</c:v>
                </c:pt>
                <c:pt idx="13">
                  <c:v>33.676000000000002</c:v>
                </c:pt>
                <c:pt idx="14">
                  <c:v>35.027999999999999</c:v>
                </c:pt>
                <c:pt idx="15">
                  <c:v>36.232999999999997</c:v>
                </c:pt>
                <c:pt idx="16">
                  <c:v>31.419</c:v>
                </c:pt>
                <c:pt idx="17">
                  <c:v>30.420999999999999</c:v>
                </c:pt>
                <c:pt idx="18">
                  <c:v>34.529000000000003</c:v>
                </c:pt>
                <c:pt idx="19">
                  <c:v>44.06</c:v>
                </c:pt>
                <c:pt idx="20">
                  <c:v>46.753999999999998</c:v>
                </c:pt>
                <c:pt idx="21">
                  <c:v>39.243000000000002</c:v>
                </c:pt>
                <c:pt idx="22">
                  <c:v>34.375</c:v>
                </c:pt>
                <c:pt idx="23">
                  <c:v>35.200000000000003</c:v>
                </c:pt>
                <c:pt idx="24">
                  <c:v>32.328000000000003</c:v>
                </c:pt>
                <c:pt idx="25">
                  <c:v>32.456000000000003</c:v>
                </c:pt>
                <c:pt idx="26">
                  <c:v>31.244</c:v>
                </c:pt>
                <c:pt idx="27">
                  <c:v>32.552999999999997</c:v>
                </c:pt>
                <c:pt idx="28">
                  <c:v>32.948</c:v>
                </c:pt>
                <c:pt idx="29">
                  <c:v>32.966999999999999</c:v>
                </c:pt>
                <c:pt idx="30">
                  <c:v>33.314999999999998</c:v>
                </c:pt>
                <c:pt idx="31">
                  <c:v>32.652000000000001</c:v>
                </c:pt>
                <c:pt idx="32">
                  <c:v>33.156999999999996</c:v>
                </c:pt>
                <c:pt idx="33">
                  <c:v>34.201000000000001</c:v>
                </c:pt>
                <c:pt idx="34">
                  <c:v>36.933999999999997</c:v>
                </c:pt>
                <c:pt idx="35">
                  <c:v>37.988</c:v>
                </c:pt>
                <c:pt idx="36">
                  <c:v>37.896000000000001</c:v>
                </c:pt>
                <c:pt idx="37">
                  <c:v>38.334000000000003</c:v>
                </c:pt>
                <c:pt idx="38">
                  <c:v>38.716000000000001</c:v>
                </c:pt>
                <c:pt idx="39">
                  <c:v>46.235999999999997</c:v>
                </c:pt>
                <c:pt idx="40">
                  <c:v>53.521999999999998</c:v>
                </c:pt>
                <c:pt idx="41">
                  <c:v>47.62</c:v>
                </c:pt>
                <c:pt idx="42">
                  <c:v>47.402000000000001</c:v>
                </c:pt>
                <c:pt idx="43">
                  <c:v>38.177</c:v>
                </c:pt>
                <c:pt idx="44">
                  <c:v>37.017000000000003</c:v>
                </c:pt>
                <c:pt idx="45">
                  <c:v>48.642000000000003</c:v>
                </c:pt>
                <c:pt idx="46">
                  <c:v>45.784999999999997</c:v>
                </c:pt>
                <c:pt idx="47">
                  <c:v>44.36</c:v>
                </c:pt>
                <c:pt idx="48">
                  <c:v>43.718000000000004</c:v>
                </c:pt>
                <c:pt idx="49">
                  <c:v>41.707999999999998</c:v>
                </c:pt>
                <c:pt idx="50">
                  <c:v>40.459000000000003</c:v>
                </c:pt>
                <c:pt idx="51">
                  <c:v>41.360999999999997</c:v>
                </c:pt>
                <c:pt idx="52">
                  <c:v>41.154000000000003</c:v>
                </c:pt>
                <c:pt idx="53">
                  <c:v>40.902000000000001</c:v>
                </c:pt>
                <c:pt idx="54">
                  <c:v>41.973999999999997</c:v>
                </c:pt>
                <c:pt idx="55">
                  <c:v>43.198999999999998</c:v>
                </c:pt>
                <c:pt idx="56">
                  <c:v>43.963000000000001</c:v>
                </c:pt>
                <c:pt idx="57">
                  <c:v>42.661000000000001</c:v>
                </c:pt>
                <c:pt idx="58">
                  <c:v>41.186</c:v>
                </c:pt>
                <c:pt idx="59">
                  <c:v>40.442</c:v>
                </c:pt>
                <c:pt idx="60">
                  <c:v>40.103000000000002</c:v>
                </c:pt>
                <c:pt idx="61">
                  <c:v>40.561999999999998</c:v>
                </c:pt>
                <c:pt idx="62">
                  <c:v>40.244</c:v>
                </c:pt>
                <c:pt idx="63">
                  <c:v>39.652999999999999</c:v>
                </c:pt>
                <c:pt idx="64">
                  <c:v>40.241999999999997</c:v>
                </c:pt>
                <c:pt idx="65">
                  <c:v>40.475000000000001</c:v>
                </c:pt>
                <c:pt idx="66">
                  <c:v>41.850999999999999</c:v>
                </c:pt>
                <c:pt idx="67">
                  <c:v>42.116</c:v>
                </c:pt>
                <c:pt idx="68">
                  <c:v>43.695999999999998</c:v>
                </c:pt>
                <c:pt idx="69">
                  <c:v>43.293999999999997</c:v>
                </c:pt>
                <c:pt idx="70">
                  <c:v>43.203000000000003</c:v>
                </c:pt>
                <c:pt idx="71">
                  <c:v>42.5</c:v>
                </c:pt>
                <c:pt idx="72">
                  <c:v>42.139000000000003</c:v>
                </c:pt>
                <c:pt idx="73">
                  <c:v>42.018000000000001</c:v>
                </c:pt>
                <c:pt idx="74">
                  <c:v>41.173999999999999</c:v>
                </c:pt>
                <c:pt idx="75">
                  <c:v>39.191000000000003</c:v>
                </c:pt>
                <c:pt idx="76">
                  <c:v>37.542999999999999</c:v>
                </c:pt>
                <c:pt idx="77">
                  <c:v>37.287999999999997</c:v>
                </c:pt>
                <c:pt idx="78">
                  <c:v>37.814</c:v>
                </c:pt>
                <c:pt idx="79">
                  <c:v>37.86</c:v>
                </c:pt>
                <c:pt idx="80">
                  <c:v>38.500999999999998</c:v>
                </c:pt>
                <c:pt idx="81">
                  <c:v>36.237000000000002</c:v>
                </c:pt>
                <c:pt idx="82">
                  <c:v>34.942</c:v>
                </c:pt>
                <c:pt idx="83">
                  <c:v>34.962000000000003</c:v>
                </c:pt>
                <c:pt idx="84">
                  <c:v>36.253</c:v>
                </c:pt>
                <c:pt idx="85">
                  <c:v>36.384999999999998</c:v>
                </c:pt>
                <c:pt idx="86">
                  <c:v>35.79</c:v>
                </c:pt>
                <c:pt idx="87">
                  <c:v>35.813000000000002</c:v>
                </c:pt>
                <c:pt idx="88">
                  <c:v>35.598999999999997</c:v>
                </c:pt>
                <c:pt idx="89">
                  <c:v>35.326000000000001</c:v>
                </c:pt>
                <c:pt idx="90">
                  <c:v>34.671999999999997</c:v>
                </c:pt>
                <c:pt idx="91">
                  <c:v>33.762</c:v>
                </c:pt>
                <c:pt idx="92">
                  <c:v>35.057000000000002</c:v>
                </c:pt>
                <c:pt idx="93">
                  <c:v>33.366</c:v>
                </c:pt>
                <c:pt idx="94">
                  <c:v>31.48</c:v>
                </c:pt>
                <c:pt idx="95">
                  <c:v>30.663</c:v>
                </c:pt>
                <c:pt idx="96">
                  <c:v>30.241</c:v>
                </c:pt>
                <c:pt idx="97">
                  <c:v>29.611000000000001</c:v>
                </c:pt>
                <c:pt idx="98">
                  <c:v>29.667999999999999</c:v>
                </c:pt>
                <c:pt idx="99">
                  <c:v>29.94</c:v>
                </c:pt>
                <c:pt idx="100">
                  <c:v>30.367000000000001</c:v>
                </c:pt>
                <c:pt idx="101">
                  <c:v>29.620999999999999</c:v>
                </c:pt>
                <c:pt idx="102">
                  <c:v>29.826000000000001</c:v>
                </c:pt>
                <c:pt idx="103">
                  <c:v>30.757000000000001</c:v>
                </c:pt>
                <c:pt idx="104">
                  <c:v>32.154000000000003</c:v>
                </c:pt>
                <c:pt idx="105">
                  <c:v>30.881</c:v>
                </c:pt>
                <c:pt idx="106">
                  <c:v>29.898</c:v>
                </c:pt>
                <c:pt idx="107">
                  <c:v>29.866</c:v>
                </c:pt>
                <c:pt idx="108">
                  <c:v>28.902999999999999</c:v>
                </c:pt>
                <c:pt idx="109">
                  <c:v>27.524000000000001</c:v>
                </c:pt>
                <c:pt idx="110">
                  <c:v>28.48</c:v>
                </c:pt>
                <c:pt idx="111">
                  <c:v>29.135000000000002</c:v>
                </c:pt>
                <c:pt idx="112">
                  <c:v>30.533999999999999</c:v>
                </c:pt>
                <c:pt idx="113">
                  <c:v>27.547000000000001</c:v>
                </c:pt>
                <c:pt idx="114">
                  <c:v>29.068999999999999</c:v>
                </c:pt>
                <c:pt idx="115">
                  <c:v>29.690999999999999</c:v>
                </c:pt>
                <c:pt idx="116">
                  <c:v>29.228999999999999</c:v>
                </c:pt>
                <c:pt idx="117">
                  <c:v>28.44</c:v>
                </c:pt>
                <c:pt idx="118">
                  <c:v>27.524999999999999</c:v>
                </c:pt>
                <c:pt idx="119">
                  <c:v>26.007000000000001</c:v>
                </c:pt>
                <c:pt idx="120">
                  <c:v>11.986000000000001</c:v>
                </c:pt>
              </c:numCache>
            </c:numRef>
          </c:val>
          <c:smooth val="0"/>
          <c:extLst>
            <c:ext xmlns:c16="http://schemas.microsoft.com/office/drawing/2014/chart" uri="{C3380CC4-5D6E-409C-BE32-E72D297353CC}">
              <c16:uniqueId val="{00000003-E84C-4B06-B90A-F0376A181D34}"/>
            </c:ext>
          </c:extLst>
        </c:ser>
        <c:dLbls>
          <c:showLegendKey val="0"/>
          <c:showVal val="0"/>
          <c:showCatName val="0"/>
          <c:showSerName val="0"/>
          <c:showPercent val="0"/>
          <c:showBubbleSize val="0"/>
        </c:dLbls>
        <c:smooth val="0"/>
        <c:axId val="1674302576"/>
        <c:axId val="1674296336"/>
      </c:lineChart>
      <c:dateAx>
        <c:axId val="1674302576"/>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296336"/>
        <c:crosses val="autoZero"/>
        <c:auto val="1"/>
        <c:lblOffset val="100"/>
        <c:baseTimeUnit val="years"/>
        <c:majorUnit val="10"/>
        <c:majorTimeUnit val="years"/>
      </c:dateAx>
      <c:valAx>
        <c:axId val="1674296336"/>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sz="900" baseline="0" dirty="0"/>
                  <a:t>Marriages (,000s) per year</a:t>
                </a:r>
                <a:endParaRPr lang="en-GB"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30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graph'!$A$4</c:f>
              <c:strCache>
                <c:ptCount val="1"/>
                <c:pt idx="0">
                  <c:v>Year</c:v>
                </c:pt>
              </c:strCache>
            </c:strRef>
          </c:tx>
          <c:spPr>
            <a:ln w="28575" cap="rnd">
              <a:solidFill>
                <a:schemeClr val="accent1"/>
              </a:solidFill>
              <a:round/>
            </a:ln>
            <a:effectLst/>
          </c:spPr>
          <c:marker>
            <c:symbol val="none"/>
          </c:marker>
          <c:val>
            <c:numRef>
              <c:f>'Line graph'!$A$5:$A$125</c:f>
              <c:numCache>
                <c:formatCode>@</c:formatCode>
                <c:ptCount val="12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formatCode="General">
                  <c:v>2002</c:v>
                </c:pt>
                <c:pt idx="103" formatCode="General">
                  <c:v>2003</c:v>
                </c:pt>
                <c:pt idx="104" formatCode="General">
                  <c:v>2004</c:v>
                </c:pt>
                <c:pt idx="105" formatCode="General">
                  <c:v>2005</c:v>
                </c:pt>
                <c:pt idx="106" formatCode="General">
                  <c:v>2006</c:v>
                </c:pt>
                <c:pt idx="107" formatCode="General">
                  <c:v>2007</c:v>
                </c:pt>
                <c:pt idx="108" formatCode="General">
                  <c:v>2008</c:v>
                </c:pt>
                <c:pt idx="109" formatCode="General">
                  <c:v>2009</c:v>
                </c:pt>
                <c:pt idx="110" formatCode="General">
                  <c:v>2010</c:v>
                </c:pt>
                <c:pt idx="111" formatCode="General">
                  <c:v>2011</c:v>
                </c:pt>
                <c:pt idx="112" formatCode="General">
                  <c:v>2012</c:v>
                </c:pt>
                <c:pt idx="113" formatCode="General">
                  <c:v>2013</c:v>
                </c:pt>
                <c:pt idx="114" formatCode="General">
                  <c:v>2014</c:v>
                </c:pt>
                <c:pt idx="115" formatCode="General">
                  <c:v>2015</c:v>
                </c:pt>
                <c:pt idx="116" formatCode="General">
                  <c:v>2016</c:v>
                </c:pt>
                <c:pt idx="117" formatCode="General">
                  <c:v>2017</c:v>
                </c:pt>
                <c:pt idx="118" formatCode="General">
                  <c:v>2018</c:v>
                </c:pt>
                <c:pt idx="119" formatCode="General">
                  <c:v>2019</c:v>
                </c:pt>
                <c:pt idx="120" formatCode="General">
                  <c:v>2020</c:v>
                </c:pt>
              </c:numCache>
            </c:numRef>
          </c:val>
          <c:smooth val="0"/>
          <c:extLst>
            <c:ext xmlns:c16="http://schemas.microsoft.com/office/drawing/2014/chart" uri="{C3380CC4-5D6E-409C-BE32-E72D297353CC}">
              <c16:uniqueId val="{00000000-F00A-48E6-9A71-941F71D9569F}"/>
            </c:ext>
          </c:extLst>
        </c:ser>
        <c:ser>
          <c:idx val="1"/>
          <c:order val="1"/>
          <c:tx>
            <c:strRef>
              <c:f>'Line graph'!$C$4</c:f>
              <c:strCache>
                <c:ptCount val="1"/>
                <c:pt idx="0">
                  <c:v>Marriages</c:v>
                </c:pt>
              </c:strCache>
            </c:strRef>
          </c:tx>
          <c:spPr>
            <a:ln w="28575" cap="rnd">
              <a:solidFill>
                <a:schemeClr val="accent2"/>
              </a:solidFill>
              <a:round/>
            </a:ln>
            <a:effectLst/>
          </c:spPr>
          <c:marker>
            <c:symbol val="none"/>
          </c:marker>
          <c:val>
            <c:numRef>
              <c:f>'Line graph'!$C$5:$C$125</c:f>
              <c:numCache>
                <c:formatCode>0</c:formatCode>
                <c:ptCount val="121"/>
                <c:pt idx="0">
                  <c:v>32444</c:v>
                </c:pt>
                <c:pt idx="1">
                  <c:v>31387</c:v>
                </c:pt>
                <c:pt idx="2">
                  <c:v>31913</c:v>
                </c:pt>
                <c:pt idx="3">
                  <c:v>32351</c:v>
                </c:pt>
                <c:pt idx="4">
                  <c:v>32271</c:v>
                </c:pt>
                <c:pt idx="5">
                  <c:v>31270</c:v>
                </c:pt>
                <c:pt idx="6">
                  <c:v>33142</c:v>
                </c:pt>
                <c:pt idx="7">
                  <c:v>33298</c:v>
                </c:pt>
                <c:pt idx="8">
                  <c:v>31606</c:v>
                </c:pt>
                <c:pt idx="9">
                  <c:v>30108</c:v>
                </c:pt>
                <c:pt idx="10">
                  <c:v>30902</c:v>
                </c:pt>
                <c:pt idx="11">
                  <c:v>31844</c:v>
                </c:pt>
                <c:pt idx="12">
                  <c:v>32506</c:v>
                </c:pt>
                <c:pt idx="13">
                  <c:v>33676</c:v>
                </c:pt>
                <c:pt idx="14">
                  <c:v>35028</c:v>
                </c:pt>
                <c:pt idx="15">
                  <c:v>36233</c:v>
                </c:pt>
                <c:pt idx="16">
                  <c:v>31419</c:v>
                </c:pt>
                <c:pt idx="17">
                  <c:v>30421</c:v>
                </c:pt>
                <c:pt idx="18">
                  <c:v>34529</c:v>
                </c:pt>
                <c:pt idx="19">
                  <c:v>44060</c:v>
                </c:pt>
                <c:pt idx="20">
                  <c:v>46754</c:v>
                </c:pt>
                <c:pt idx="21">
                  <c:v>39243</c:v>
                </c:pt>
                <c:pt idx="22">
                  <c:v>34375</c:v>
                </c:pt>
                <c:pt idx="23">
                  <c:v>35200</c:v>
                </c:pt>
                <c:pt idx="24">
                  <c:v>32328</c:v>
                </c:pt>
                <c:pt idx="25">
                  <c:v>32456</c:v>
                </c:pt>
                <c:pt idx="26">
                  <c:v>31244</c:v>
                </c:pt>
                <c:pt idx="27">
                  <c:v>32553</c:v>
                </c:pt>
                <c:pt idx="28">
                  <c:v>32948</c:v>
                </c:pt>
                <c:pt idx="29">
                  <c:v>32967</c:v>
                </c:pt>
                <c:pt idx="30">
                  <c:v>33315</c:v>
                </c:pt>
                <c:pt idx="31">
                  <c:v>32652</c:v>
                </c:pt>
                <c:pt idx="32">
                  <c:v>33157</c:v>
                </c:pt>
                <c:pt idx="33">
                  <c:v>34201</c:v>
                </c:pt>
                <c:pt idx="34">
                  <c:v>36934</c:v>
                </c:pt>
                <c:pt idx="35">
                  <c:v>37988</c:v>
                </c:pt>
                <c:pt idx="36">
                  <c:v>37896</c:v>
                </c:pt>
                <c:pt idx="37">
                  <c:v>38334</c:v>
                </c:pt>
                <c:pt idx="38">
                  <c:v>38716</c:v>
                </c:pt>
                <c:pt idx="39">
                  <c:v>46236</c:v>
                </c:pt>
                <c:pt idx="40">
                  <c:v>53522</c:v>
                </c:pt>
                <c:pt idx="41">
                  <c:v>47620</c:v>
                </c:pt>
                <c:pt idx="42">
                  <c:v>47402</c:v>
                </c:pt>
                <c:pt idx="43">
                  <c:v>38177</c:v>
                </c:pt>
                <c:pt idx="44">
                  <c:v>37017</c:v>
                </c:pt>
                <c:pt idx="45">
                  <c:v>48642</c:v>
                </c:pt>
                <c:pt idx="46">
                  <c:v>45785</c:v>
                </c:pt>
                <c:pt idx="47">
                  <c:v>44360</c:v>
                </c:pt>
                <c:pt idx="48">
                  <c:v>43718</c:v>
                </c:pt>
                <c:pt idx="49">
                  <c:v>41708</c:v>
                </c:pt>
                <c:pt idx="50">
                  <c:v>40459</c:v>
                </c:pt>
                <c:pt idx="51">
                  <c:v>41361</c:v>
                </c:pt>
                <c:pt idx="52">
                  <c:v>41154</c:v>
                </c:pt>
                <c:pt idx="53">
                  <c:v>40902</c:v>
                </c:pt>
                <c:pt idx="54">
                  <c:v>41974</c:v>
                </c:pt>
                <c:pt idx="55">
                  <c:v>43199</c:v>
                </c:pt>
                <c:pt idx="56">
                  <c:v>43963</c:v>
                </c:pt>
                <c:pt idx="57">
                  <c:v>42661</c:v>
                </c:pt>
                <c:pt idx="58">
                  <c:v>41186</c:v>
                </c:pt>
                <c:pt idx="59">
                  <c:v>40442</c:v>
                </c:pt>
                <c:pt idx="60">
                  <c:v>40103</c:v>
                </c:pt>
                <c:pt idx="61">
                  <c:v>40562</c:v>
                </c:pt>
                <c:pt idx="62">
                  <c:v>40244</c:v>
                </c:pt>
                <c:pt idx="63">
                  <c:v>39653</c:v>
                </c:pt>
                <c:pt idx="64">
                  <c:v>40242</c:v>
                </c:pt>
                <c:pt idx="65">
                  <c:v>40475</c:v>
                </c:pt>
                <c:pt idx="66">
                  <c:v>41851</c:v>
                </c:pt>
                <c:pt idx="67">
                  <c:v>42116</c:v>
                </c:pt>
                <c:pt idx="68">
                  <c:v>43696</c:v>
                </c:pt>
                <c:pt idx="69">
                  <c:v>43294</c:v>
                </c:pt>
                <c:pt idx="70">
                  <c:v>43203</c:v>
                </c:pt>
                <c:pt idx="71">
                  <c:v>42500</c:v>
                </c:pt>
                <c:pt idx="72">
                  <c:v>42139</c:v>
                </c:pt>
                <c:pt idx="73">
                  <c:v>42018</c:v>
                </c:pt>
                <c:pt idx="74">
                  <c:v>41174</c:v>
                </c:pt>
                <c:pt idx="75">
                  <c:v>39191</c:v>
                </c:pt>
                <c:pt idx="76">
                  <c:v>37543</c:v>
                </c:pt>
                <c:pt idx="77">
                  <c:v>37288</c:v>
                </c:pt>
                <c:pt idx="78">
                  <c:v>37814</c:v>
                </c:pt>
                <c:pt idx="79">
                  <c:v>37860</c:v>
                </c:pt>
                <c:pt idx="80">
                  <c:v>38501</c:v>
                </c:pt>
                <c:pt idx="81">
                  <c:v>36237</c:v>
                </c:pt>
                <c:pt idx="82">
                  <c:v>34942</c:v>
                </c:pt>
                <c:pt idx="83">
                  <c:v>34962</c:v>
                </c:pt>
                <c:pt idx="84">
                  <c:v>36253</c:v>
                </c:pt>
                <c:pt idx="85">
                  <c:v>36385</c:v>
                </c:pt>
                <c:pt idx="86">
                  <c:v>35790</c:v>
                </c:pt>
                <c:pt idx="87">
                  <c:v>35813</c:v>
                </c:pt>
                <c:pt idx="88">
                  <c:v>35599</c:v>
                </c:pt>
                <c:pt idx="89">
                  <c:v>35326</c:v>
                </c:pt>
                <c:pt idx="90">
                  <c:v>34672</c:v>
                </c:pt>
                <c:pt idx="91">
                  <c:v>33762</c:v>
                </c:pt>
                <c:pt idx="92">
                  <c:v>35057</c:v>
                </c:pt>
                <c:pt idx="93">
                  <c:v>33366</c:v>
                </c:pt>
                <c:pt idx="94">
                  <c:v>31480</c:v>
                </c:pt>
                <c:pt idx="95">
                  <c:v>30663</c:v>
                </c:pt>
                <c:pt idx="96">
                  <c:v>30241</c:v>
                </c:pt>
                <c:pt idx="97">
                  <c:v>29611</c:v>
                </c:pt>
                <c:pt idx="98">
                  <c:v>29668</c:v>
                </c:pt>
                <c:pt idx="99">
                  <c:v>29940</c:v>
                </c:pt>
                <c:pt idx="100">
                  <c:v>30367</c:v>
                </c:pt>
                <c:pt idx="101">
                  <c:v>29621</c:v>
                </c:pt>
                <c:pt idx="102">
                  <c:v>29826</c:v>
                </c:pt>
                <c:pt idx="103">
                  <c:v>30757</c:v>
                </c:pt>
                <c:pt idx="104">
                  <c:v>32154</c:v>
                </c:pt>
                <c:pt idx="105">
                  <c:v>30881</c:v>
                </c:pt>
                <c:pt idx="106">
                  <c:v>29898</c:v>
                </c:pt>
                <c:pt idx="107">
                  <c:v>29866</c:v>
                </c:pt>
                <c:pt idx="108">
                  <c:v>28903</c:v>
                </c:pt>
                <c:pt idx="109">
                  <c:v>27524</c:v>
                </c:pt>
                <c:pt idx="110">
                  <c:v>28480</c:v>
                </c:pt>
                <c:pt idx="111">
                  <c:v>29135</c:v>
                </c:pt>
                <c:pt idx="112">
                  <c:v>30534</c:v>
                </c:pt>
                <c:pt idx="113">
                  <c:v>27547</c:v>
                </c:pt>
                <c:pt idx="114">
                  <c:v>29069</c:v>
                </c:pt>
                <c:pt idx="115">
                  <c:v>29691</c:v>
                </c:pt>
                <c:pt idx="116">
                  <c:v>29229</c:v>
                </c:pt>
                <c:pt idx="117">
                  <c:v>28440</c:v>
                </c:pt>
                <c:pt idx="118">
                  <c:v>27525</c:v>
                </c:pt>
                <c:pt idx="119">
                  <c:v>26007</c:v>
                </c:pt>
                <c:pt idx="120">
                  <c:v>11986</c:v>
                </c:pt>
              </c:numCache>
            </c:numRef>
          </c:val>
          <c:smooth val="0"/>
          <c:extLst>
            <c:ext xmlns:c16="http://schemas.microsoft.com/office/drawing/2014/chart" uri="{C3380CC4-5D6E-409C-BE32-E72D297353CC}">
              <c16:uniqueId val="{00000001-F00A-48E6-9A71-941F71D9569F}"/>
            </c:ext>
          </c:extLst>
        </c:ser>
        <c:dLbls>
          <c:showLegendKey val="0"/>
          <c:showVal val="0"/>
          <c:showCatName val="0"/>
          <c:showSerName val="0"/>
          <c:showPercent val="0"/>
          <c:showBubbleSize val="0"/>
        </c:dLbls>
        <c:smooth val="0"/>
        <c:axId val="1535280672"/>
        <c:axId val="1535269024"/>
      </c:lineChart>
      <c:catAx>
        <c:axId val="1535280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69024"/>
        <c:crosses val="autoZero"/>
        <c:auto val="1"/>
        <c:lblAlgn val="ctr"/>
        <c:lblOffset val="100"/>
        <c:noMultiLvlLbl val="0"/>
      </c:catAx>
      <c:valAx>
        <c:axId val="1535269024"/>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8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graph'!$A$4</c:f>
              <c:strCache>
                <c:ptCount val="1"/>
                <c:pt idx="0">
                  <c:v>Year</c:v>
                </c:pt>
              </c:strCache>
            </c:strRef>
          </c:tx>
          <c:spPr>
            <a:ln w="28575" cap="rnd">
              <a:solidFill>
                <a:schemeClr val="accent1"/>
              </a:solidFill>
              <a:round/>
            </a:ln>
            <a:effectLst/>
          </c:spPr>
          <c:marker>
            <c:symbol val="none"/>
          </c:marker>
          <c:val>
            <c:numRef>
              <c:f>'Line graph'!$A$5:$A$125</c:f>
              <c:numCache>
                <c:formatCode>@</c:formatCode>
                <c:ptCount val="12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formatCode="General">
                  <c:v>2002</c:v>
                </c:pt>
                <c:pt idx="103" formatCode="General">
                  <c:v>2003</c:v>
                </c:pt>
                <c:pt idx="104" formatCode="General">
                  <c:v>2004</c:v>
                </c:pt>
                <c:pt idx="105" formatCode="General">
                  <c:v>2005</c:v>
                </c:pt>
                <c:pt idx="106" formatCode="General">
                  <c:v>2006</c:v>
                </c:pt>
                <c:pt idx="107" formatCode="General">
                  <c:v>2007</c:v>
                </c:pt>
                <c:pt idx="108" formatCode="General">
                  <c:v>2008</c:v>
                </c:pt>
                <c:pt idx="109" formatCode="General">
                  <c:v>2009</c:v>
                </c:pt>
                <c:pt idx="110" formatCode="General">
                  <c:v>2010</c:v>
                </c:pt>
                <c:pt idx="111" formatCode="General">
                  <c:v>2011</c:v>
                </c:pt>
                <c:pt idx="112" formatCode="General">
                  <c:v>2012</c:v>
                </c:pt>
                <c:pt idx="113" formatCode="General">
                  <c:v>2013</c:v>
                </c:pt>
                <c:pt idx="114" formatCode="General">
                  <c:v>2014</c:v>
                </c:pt>
                <c:pt idx="115" formatCode="General">
                  <c:v>2015</c:v>
                </c:pt>
                <c:pt idx="116" formatCode="General">
                  <c:v>2016</c:v>
                </c:pt>
                <c:pt idx="117" formatCode="General">
                  <c:v>2017</c:v>
                </c:pt>
                <c:pt idx="118" formatCode="General">
                  <c:v>2018</c:v>
                </c:pt>
                <c:pt idx="119" formatCode="General">
                  <c:v>2019</c:v>
                </c:pt>
                <c:pt idx="120" formatCode="General">
                  <c:v>2020</c:v>
                </c:pt>
              </c:numCache>
            </c:numRef>
          </c:val>
          <c:smooth val="0"/>
          <c:extLst>
            <c:ext xmlns:c16="http://schemas.microsoft.com/office/drawing/2014/chart" uri="{C3380CC4-5D6E-409C-BE32-E72D297353CC}">
              <c16:uniqueId val="{00000000-1760-4282-89AF-3FBBF0C4EC2C}"/>
            </c:ext>
          </c:extLst>
        </c:ser>
        <c:ser>
          <c:idx val="1"/>
          <c:order val="1"/>
          <c:tx>
            <c:strRef>
              <c:f>'Line graph'!$C$4</c:f>
              <c:strCache>
                <c:ptCount val="1"/>
                <c:pt idx="0">
                  <c:v>Marriages</c:v>
                </c:pt>
              </c:strCache>
            </c:strRef>
          </c:tx>
          <c:spPr>
            <a:ln w="28575" cap="rnd">
              <a:solidFill>
                <a:schemeClr val="accent2"/>
              </a:solidFill>
              <a:round/>
            </a:ln>
            <a:effectLst/>
          </c:spPr>
          <c:marker>
            <c:symbol val="none"/>
          </c:marker>
          <c:val>
            <c:numRef>
              <c:f>'Line graph'!$C$5:$C$125</c:f>
              <c:numCache>
                <c:formatCode>0</c:formatCode>
                <c:ptCount val="121"/>
                <c:pt idx="0">
                  <c:v>32444</c:v>
                </c:pt>
                <c:pt idx="1">
                  <c:v>31387</c:v>
                </c:pt>
                <c:pt idx="2">
                  <c:v>31913</c:v>
                </c:pt>
                <c:pt idx="3">
                  <c:v>32351</c:v>
                </c:pt>
                <c:pt idx="4">
                  <c:v>32271</c:v>
                </c:pt>
                <c:pt idx="5">
                  <c:v>31270</c:v>
                </c:pt>
                <c:pt idx="6">
                  <c:v>33142</c:v>
                </c:pt>
                <c:pt idx="7">
                  <c:v>33298</c:v>
                </c:pt>
                <c:pt idx="8">
                  <c:v>31606</c:v>
                </c:pt>
                <c:pt idx="9">
                  <c:v>30108</c:v>
                </c:pt>
                <c:pt idx="10">
                  <c:v>30902</c:v>
                </c:pt>
                <c:pt idx="11">
                  <c:v>31844</c:v>
                </c:pt>
                <c:pt idx="12">
                  <c:v>32506</c:v>
                </c:pt>
                <c:pt idx="13">
                  <c:v>33676</c:v>
                </c:pt>
                <c:pt idx="14">
                  <c:v>35028</c:v>
                </c:pt>
                <c:pt idx="15">
                  <c:v>36233</c:v>
                </c:pt>
                <c:pt idx="16">
                  <c:v>31419</c:v>
                </c:pt>
                <c:pt idx="17">
                  <c:v>30421</c:v>
                </c:pt>
                <c:pt idx="18">
                  <c:v>34529</c:v>
                </c:pt>
                <c:pt idx="19">
                  <c:v>44060</c:v>
                </c:pt>
                <c:pt idx="20">
                  <c:v>46754</c:v>
                </c:pt>
                <c:pt idx="21">
                  <c:v>39243</c:v>
                </c:pt>
                <c:pt idx="22">
                  <c:v>34375</c:v>
                </c:pt>
                <c:pt idx="23">
                  <c:v>35200</c:v>
                </c:pt>
                <c:pt idx="24">
                  <c:v>32328</c:v>
                </c:pt>
                <c:pt idx="25">
                  <c:v>32456</c:v>
                </c:pt>
                <c:pt idx="26">
                  <c:v>31244</c:v>
                </c:pt>
                <c:pt idx="27">
                  <c:v>32553</c:v>
                </c:pt>
                <c:pt idx="28">
                  <c:v>32948</c:v>
                </c:pt>
                <c:pt idx="29">
                  <c:v>32967</c:v>
                </c:pt>
                <c:pt idx="30">
                  <c:v>33315</c:v>
                </c:pt>
                <c:pt idx="31">
                  <c:v>32652</c:v>
                </c:pt>
                <c:pt idx="32">
                  <c:v>33157</c:v>
                </c:pt>
                <c:pt idx="33">
                  <c:v>34201</c:v>
                </c:pt>
                <c:pt idx="34">
                  <c:v>36934</c:v>
                </c:pt>
                <c:pt idx="35">
                  <c:v>37988</c:v>
                </c:pt>
                <c:pt idx="36">
                  <c:v>37896</c:v>
                </c:pt>
                <c:pt idx="37">
                  <c:v>38334</c:v>
                </c:pt>
                <c:pt idx="38">
                  <c:v>38716</c:v>
                </c:pt>
                <c:pt idx="39">
                  <c:v>46236</c:v>
                </c:pt>
                <c:pt idx="40">
                  <c:v>53522</c:v>
                </c:pt>
                <c:pt idx="41">
                  <c:v>47620</c:v>
                </c:pt>
                <c:pt idx="42">
                  <c:v>47402</c:v>
                </c:pt>
                <c:pt idx="43">
                  <c:v>38177</c:v>
                </c:pt>
                <c:pt idx="44">
                  <c:v>37017</c:v>
                </c:pt>
                <c:pt idx="45">
                  <c:v>48642</c:v>
                </c:pt>
                <c:pt idx="46">
                  <c:v>45785</c:v>
                </c:pt>
                <c:pt idx="47">
                  <c:v>44360</c:v>
                </c:pt>
                <c:pt idx="48">
                  <c:v>43718</c:v>
                </c:pt>
                <c:pt idx="49">
                  <c:v>41708</c:v>
                </c:pt>
                <c:pt idx="50">
                  <c:v>40459</c:v>
                </c:pt>
                <c:pt idx="51">
                  <c:v>41361</c:v>
                </c:pt>
                <c:pt idx="52">
                  <c:v>41154</c:v>
                </c:pt>
                <c:pt idx="53">
                  <c:v>40902</c:v>
                </c:pt>
                <c:pt idx="54">
                  <c:v>41974</c:v>
                </c:pt>
                <c:pt idx="55">
                  <c:v>43199</c:v>
                </c:pt>
                <c:pt idx="56">
                  <c:v>43963</c:v>
                </c:pt>
                <c:pt idx="57">
                  <c:v>42661</c:v>
                </c:pt>
                <c:pt idx="58">
                  <c:v>41186</c:v>
                </c:pt>
                <c:pt idx="59">
                  <c:v>40442</c:v>
                </c:pt>
                <c:pt idx="60">
                  <c:v>40103</c:v>
                </c:pt>
                <c:pt idx="61">
                  <c:v>40562</c:v>
                </c:pt>
                <c:pt idx="62">
                  <c:v>40244</c:v>
                </c:pt>
                <c:pt idx="63">
                  <c:v>39653</c:v>
                </c:pt>
                <c:pt idx="64">
                  <c:v>40242</c:v>
                </c:pt>
                <c:pt idx="65">
                  <c:v>40475</c:v>
                </c:pt>
                <c:pt idx="66">
                  <c:v>41851</c:v>
                </c:pt>
                <c:pt idx="67">
                  <c:v>42116</c:v>
                </c:pt>
                <c:pt idx="68">
                  <c:v>43696</c:v>
                </c:pt>
                <c:pt idx="69">
                  <c:v>43294</c:v>
                </c:pt>
                <c:pt idx="70">
                  <c:v>43203</c:v>
                </c:pt>
                <c:pt idx="71">
                  <c:v>42500</c:v>
                </c:pt>
                <c:pt idx="72">
                  <c:v>42139</c:v>
                </c:pt>
                <c:pt idx="73">
                  <c:v>42018</c:v>
                </c:pt>
                <c:pt idx="74">
                  <c:v>41174</c:v>
                </c:pt>
                <c:pt idx="75">
                  <c:v>39191</c:v>
                </c:pt>
                <c:pt idx="76">
                  <c:v>37543</c:v>
                </c:pt>
                <c:pt idx="77">
                  <c:v>37288</c:v>
                </c:pt>
                <c:pt idx="78">
                  <c:v>37814</c:v>
                </c:pt>
                <c:pt idx="79">
                  <c:v>37860</c:v>
                </c:pt>
                <c:pt idx="80">
                  <c:v>38501</c:v>
                </c:pt>
                <c:pt idx="81">
                  <c:v>36237</c:v>
                </c:pt>
                <c:pt idx="82">
                  <c:v>34942</c:v>
                </c:pt>
                <c:pt idx="83">
                  <c:v>34962</c:v>
                </c:pt>
                <c:pt idx="84">
                  <c:v>36253</c:v>
                </c:pt>
                <c:pt idx="85">
                  <c:v>36385</c:v>
                </c:pt>
                <c:pt idx="86">
                  <c:v>35790</c:v>
                </c:pt>
                <c:pt idx="87">
                  <c:v>35813</c:v>
                </c:pt>
                <c:pt idx="88">
                  <c:v>35599</c:v>
                </c:pt>
                <c:pt idx="89">
                  <c:v>35326</c:v>
                </c:pt>
                <c:pt idx="90">
                  <c:v>34672</c:v>
                </c:pt>
                <c:pt idx="91">
                  <c:v>33762</c:v>
                </c:pt>
                <c:pt idx="92">
                  <c:v>35057</c:v>
                </c:pt>
                <c:pt idx="93">
                  <c:v>33366</c:v>
                </c:pt>
                <c:pt idx="94">
                  <c:v>31480</c:v>
                </c:pt>
                <c:pt idx="95">
                  <c:v>30663</c:v>
                </c:pt>
                <c:pt idx="96">
                  <c:v>30241</c:v>
                </c:pt>
                <c:pt idx="97">
                  <c:v>29611</c:v>
                </c:pt>
                <c:pt idx="98">
                  <c:v>29668</c:v>
                </c:pt>
                <c:pt idx="99">
                  <c:v>29940</c:v>
                </c:pt>
                <c:pt idx="100">
                  <c:v>30367</c:v>
                </c:pt>
                <c:pt idx="101">
                  <c:v>29621</c:v>
                </c:pt>
                <c:pt idx="102">
                  <c:v>29826</c:v>
                </c:pt>
                <c:pt idx="103">
                  <c:v>30757</c:v>
                </c:pt>
                <c:pt idx="104">
                  <c:v>32154</c:v>
                </c:pt>
                <c:pt idx="105">
                  <c:v>30881</c:v>
                </c:pt>
                <c:pt idx="106">
                  <c:v>29898</c:v>
                </c:pt>
                <c:pt idx="107">
                  <c:v>29866</c:v>
                </c:pt>
                <c:pt idx="108">
                  <c:v>28903</c:v>
                </c:pt>
                <c:pt idx="109">
                  <c:v>27524</c:v>
                </c:pt>
                <c:pt idx="110">
                  <c:v>28480</c:v>
                </c:pt>
                <c:pt idx="111">
                  <c:v>29135</c:v>
                </c:pt>
                <c:pt idx="112">
                  <c:v>30534</c:v>
                </c:pt>
                <c:pt idx="113">
                  <c:v>27547</c:v>
                </c:pt>
                <c:pt idx="114">
                  <c:v>29069</c:v>
                </c:pt>
                <c:pt idx="115">
                  <c:v>29691</c:v>
                </c:pt>
                <c:pt idx="116">
                  <c:v>29229</c:v>
                </c:pt>
                <c:pt idx="117">
                  <c:v>28440</c:v>
                </c:pt>
                <c:pt idx="118">
                  <c:v>27525</c:v>
                </c:pt>
                <c:pt idx="119">
                  <c:v>26007</c:v>
                </c:pt>
                <c:pt idx="120">
                  <c:v>11986</c:v>
                </c:pt>
              </c:numCache>
            </c:numRef>
          </c:val>
          <c:smooth val="0"/>
          <c:extLst>
            <c:ext xmlns:c16="http://schemas.microsoft.com/office/drawing/2014/chart" uri="{C3380CC4-5D6E-409C-BE32-E72D297353CC}">
              <c16:uniqueId val="{00000001-1760-4282-89AF-3FBBF0C4EC2C}"/>
            </c:ext>
          </c:extLst>
        </c:ser>
        <c:dLbls>
          <c:showLegendKey val="0"/>
          <c:showVal val="0"/>
          <c:showCatName val="0"/>
          <c:showSerName val="0"/>
          <c:showPercent val="0"/>
          <c:showBubbleSize val="0"/>
        </c:dLbls>
        <c:smooth val="0"/>
        <c:axId val="1535280672"/>
        <c:axId val="1535269024"/>
      </c:lineChart>
      <c:catAx>
        <c:axId val="1535280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69024"/>
        <c:crosses val="autoZero"/>
        <c:auto val="1"/>
        <c:lblAlgn val="ctr"/>
        <c:lblOffset val="100"/>
        <c:noMultiLvlLbl val="0"/>
      </c:catAx>
      <c:valAx>
        <c:axId val="1535269024"/>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8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graph'!$A$4</c:f>
              <c:strCache>
                <c:ptCount val="1"/>
                <c:pt idx="0">
                  <c:v>Year</c:v>
                </c:pt>
              </c:strCache>
            </c:strRef>
          </c:tx>
          <c:spPr>
            <a:ln w="28575" cap="rnd">
              <a:solidFill>
                <a:schemeClr val="accent1"/>
              </a:solidFill>
              <a:round/>
            </a:ln>
            <a:effectLst/>
          </c:spPr>
          <c:marker>
            <c:symbol val="none"/>
          </c:marker>
          <c:val>
            <c:numRef>
              <c:f>'Line graph'!$A$5:$A$125</c:f>
              <c:numCache>
                <c:formatCode>@</c:formatCode>
                <c:ptCount val="12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formatCode="General">
                  <c:v>2002</c:v>
                </c:pt>
                <c:pt idx="103" formatCode="General">
                  <c:v>2003</c:v>
                </c:pt>
                <c:pt idx="104" formatCode="General">
                  <c:v>2004</c:v>
                </c:pt>
                <c:pt idx="105" formatCode="General">
                  <c:v>2005</c:v>
                </c:pt>
                <c:pt idx="106" formatCode="General">
                  <c:v>2006</c:v>
                </c:pt>
                <c:pt idx="107" formatCode="General">
                  <c:v>2007</c:v>
                </c:pt>
                <c:pt idx="108" formatCode="General">
                  <c:v>2008</c:v>
                </c:pt>
                <c:pt idx="109" formatCode="General">
                  <c:v>2009</c:v>
                </c:pt>
                <c:pt idx="110" formatCode="General">
                  <c:v>2010</c:v>
                </c:pt>
                <c:pt idx="111" formatCode="General">
                  <c:v>2011</c:v>
                </c:pt>
                <c:pt idx="112" formatCode="General">
                  <c:v>2012</c:v>
                </c:pt>
                <c:pt idx="113" formatCode="General">
                  <c:v>2013</c:v>
                </c:pt>
                <c:pt idx="114" formatCode="General">
                  <c:v>2014</c:v>
                </c:pt>
                <c:pt idx="115" formatCode="General">
                  <c:v>2015</c:v>
                </c:pt>
                <c:pt idx="116" formatCode="General">
                  <c:v>2016</c:v>
                </c:pt>
                <c:pt idx="117" formatCode="General">
                  <c:v>2017</c:v>
                </c:pt>
                <c:pt idx="118" formatCode="General">
                  <c:v>2018</c:v>
                </c:pt>
                <c:pt idx="119" formatCode="General">
                  <c:v>2019</c:v>
                </c:pt>
                <c:pt idx="120" formatCode="General">
                  <c:v>2020</c:v>
                </c:pt>
              </c:numCache>
            </c:numRef>
          </c:val>
          <c:smooth val="0"/>
          <c:extLst>
            <c:ext xmlns:c16="http://schemas.microsoft.com/office/drawing/2014/chart" uri="{C3380CC4-5D6E-409C-BE32-E72D297353CC}">
              <c16:uniqueId val="{00000000-DAA9-46D1-968D-D5B2F51FA82D}"/>
            </c:ext>
          </c:extLst>
        </c:ser>
        <c:ser>
          <c:idx val="1"/>
          <c:order val="1"/>
          <c:tx>
            <c:strRef>
              <c:f>'Line graph'!$C$4</c:f>
              <c:strCache>
                <c:ptCount val="1"/>
                <c:pt idx="0">
                  <c:v>Marriages</c:v>
                </c:pt>
              </c:strCache>
            </c:strRef>
          </c:tx>
          <c:spPr>
            <a:ln w="28575" cap="rnd">
              <a:solidFill>
                <a:schemeClr val="accent2"/>
              </a:solidFill>
              <a:round/>
            </a:ln>
            <a:effectLst/>
          </c:spPr>
          <c:marker>
            <c:symbol val="none"/>
          </c:marker>
          <c:val>
            <c:numRef>
              <c:f>'Line graph'!$C$5:$C$125</c:f>
              <c:numCache>
                <c:formatCode>0</c:formatCode>
                <c:ptCount val="121"/>
                <c:pt idx="0">
                  <c:v>32444</c:v>
                </c:pt>
                <c:pt idx="1">
                  <c:v>31387</c:v>
                </c:pt>
                <c:pt idx="2">
                  <c:v>31913</c:v>
                </c:pt>
                <c:pt idx="3">
                  <c:v>32351</c:v>
                </c:pt>
                <c:pt idx="4">
                  <c:v>32271</c:v>
                </c:pt>
                <c:pt idx="5">
                  <c:v>31270</c:v>
                </c:pt>
                <c:pt idx="6">
                  <c:v>33142</c:v>
                </c:pt>
                <c:pt idx="7">
                  <c:v>33298</c:v>
                </c:pt>
                <c:pt idx="8">
                  <c:v>31606</c:v>
                </c:pt>
                <c:pt idx="9">
                  <c:v>30108</c:v>
                </c:pt>
                <c:pt idx="10">
                  <c:v>30902</c:v>
                </c:pt>
                <c:pt idx="11">
                  <c:v>31844</c:v>
                </c:pt>
                <c:pt idx="12">
                  <c:v>32506</c:v>
                </c:pt>
                <c:pt idx="13">
                  <c:v>33676</c:v>
                </c:pt>
                <c:pt idx="14">
                  <c:v>35028</c:v>
                </c:pt>
                <c:pt idx="15">
                  <c:v>36233</c:v>
                </c:pt>
                <c:pt idx="16">
                  <c:v>31419</c:v>
                </c:pt>
                <c:pt idx="17">
                  <c:v>30421</c:v>
                </c:pt>
                <c:pt idx="18">
                  <c:v>34529</c:v>
                </c:pt>
                <c:pt idx="19">
                  <c:v>44060</c:v>
                </c:pt>
                <c:pt idx="20">
                  <c:v>46754</c:v>
                </c:pt>
                <c:pt idx="21">
                  <c:v>39243</c:v>
                </c:pt>
                <c:pt idx="22">
                  <c:v>34375</c:v>
                </c:pt>
                <c:pt idx="23">
                  <c:v>35200</c:v>
                </c:pt>
                <c:pt idx="24">
                  <c:v>32328</c:v>
                </c:pt>
                <c:pt idx="25">
                  <c:v>32456</c:v>
                </c:pt>
                <c:pt idx="26">
                  <c:v>31244</c:v>
                </c:pt>
                <c:pt idx="27">
                  <c:v>32553</c:v>
                </c:pt>
                <c:pt idx="28">
                  <c:v>32948</c:v>
                </c:pt>
                <c:pt idx="29">
                  <c:v>32967</c:v>
                </c:pt>
                <c:pt idx="30">
                  <c:v>33315</c:v>
                </c:pt>
                <c:pt idx="31">
                  <c:v>32652</c:v>
                </c:pt>
                <c:pt idx="32">
                  <c:v>33157</c:v>
                </c:pt>
                <c:pt idx="33">
                  <c:v>34201</c:v>
                </c:pt>
                <c:pt idx="34">
                  <c:v>36934</c:v>
                </c:pt>
                <c:pt idx="35">
                  <c:v>37988</c:v>
                </c:pt>
                <c:pt idx="36">
                  <c:v>37896</c:v>
                </c:pt>
                <c:pt idx="37">
                  <c:v>38334</c:v>
                </c:pt>
                <c:pt idx="38">
                  <c:v>38716</c:v>
                </c:pt>
                <c:pt idx="39">
                  <c:v>46236</c:v>
                </c:pt>
                <c:pt idx="40">
                  <c:v>53522</c:v>
                </c:pt>
                <c:pt idx="41">
                  <c:v>47620</c:v>
                </c:pt>
                <c:pt idx="42">
                  <c:v>47402</c:v>
                </c:pt>
                <c:pt idx="43">
                  <c:v>38177</c:v>
                </c:pt>
                <c:pt idx="44">
                  <c:v>37017</c:v>
                </c:pt>
                <c:pt idx="45">
                  <c:v>48642</c:v>
                </c:pt>
                <c:pt idx="46">
                  <c:v>45785</c:v>
                </c:pt>
                <c:pt idx="47">
                  <c:v>44360</c:v>
                </c:pt>
                <c:pt idx="48">
                  <c:v>43718</c:v>
                </c:pt>
                <c:pt idx="49">
                  <c:v>41708</c:v>
                </c:pt>
                <c:pt idx="50">
                  <c:v>40459</c:v>
                </c:pt>
                <c:pt idx="51">
                  <c:v>41361</c:v>
                </c:pt>
                <c:pt idx="52">
                  <c:v>41154</c:v>
                </c:pt>
                <c:pt idx="53">
                  <c:v>40902</c:v>
                </c:pt>
                <c:pt idx="54">
                  <c:v>41974</c:v>
                </c:pt>
                <c:pt idx="55">
                  <c:v>43199</c:v>
                </c:pt>
                <c:pt idx="56">
                  <c:v>43963</c:v>
                </c:pt>
                <c:pt idx="57">
                  <c:v>42661</c:v>
                </c:pt>
                <c:pt idx="58">
                  <c:v>41186</c:v>
                </c:pt>
                <c:pt idx="59">
                  <c:v>40442</c:v>
                </c:pt>
                <c:pt idx="60">
                  <c:v>40103</c:v>
                </c:pt>
                <c:pt idx="61">
                  <c:v>40562</c:v>
                </c:pt>
                <c:pt idx="62">
                  <c:v>40244</c:v>
                </c:pt>
                <c:pt idx="63">
                  <c:v>39653</c:v>
                </c:pt>
                <c:pt idx="64">
                  <c:v>40242</c:v>
                </c:pt>
                <c:pt idx="65">
                  <c:v>40475</c:v>
                </c:pt>
                <c:pt idx="66">
                  <c:v>41851</c:v>
                </c:pt>
                <c:pt idx="67">
                  <c:v>42116</c:v>
                </c:pt>
                <c:pt idx="68">
                  <c:v>43696</c:v>
                </c:pt>
                <c:pt idx="69">
                  <c:v>43294</c:v>
                </c:pt>
                <c:pt idx="70">
                  <c:v>43203</c:v>
                </c:pt>
                <c:pt idx="71">
                  <c:v>42500</c:v>
                </c:pt>
                <c:pt idx="72">
                  <c:v>42139</c:v>
                </c:pt>
                <c:pt idx="73">
                  <c:v>42018</c:v>
                </c:pt>
                <c:pt idx="74">
                  <c:v>41174</c:v>
                </c:pt>
                <c:pt idx="75">
                  <c:v>39191</c:v>
                </c:pt>
                <c:pt idx="76">
                  <c:v>37543</c:v>
                </c:pt>
                <c:pt idx="77">
                  <c:v>37288</c:v>
                </c:pt>
                <c:pt idx="78">
                  <c:v>37814</c:v>
                </c:pt>
                <c:pt idx="79">
                  <c:v>37860</c:v>
                </c:pt>
                <c:pt idx="80">
                  <c:v>38501</c:v>
                </c:pt>
                <c:pt idx="81">
                  <c:v>36237</c:v>
                </c:pt>
                <c:pt idx="82">
                  <c:v>34942</c:v>
                </c:pt>
                <c:pt idx="83">
                  <c:v>34962</c:v>
                </c:pt>
                <c:pt idx="84">
                  <c:v>36253</c:v>
                </c:pt>
                <c:pt idx="85">
                  <c:v>36385</c:v>
                </c:pt>
                <c:pt idx="86">
                  <c:v>35790</c:v>
                </c:pt>
                <c:pt idx="87">
                  <c:v>35813</c:v>
                </c:pt>
                <c:pt idx="88">
                  <c:v>35599</c:v>
                </c:pt>
                <c:pt idx="89">
                  <c:v>35326</c:v>
                </c:pt>
                <c:pt idx="90">
                  <c:v>34672</c:v>
                </c:pt>
                <c:pt idx="91">
                  <c:v>33762</c:v>
                </c:pt>
                <c:pt idx="92">
                  <c:v>35057</c:v>
                </c:pt>
                <c:pt idx="93">
                  <c:v>33366</c:v>
                </c:pt>
                <c:pt idx="94">
                  <c:v>31480</c:v>
                </c:pt>
                <c:pt idx="95">
                  <c:v>30663</c:v>
                </c:pt>
                <c:pt idx="96">
                  <c:v>30241</c:v>
                </c:pt>
                <c:pt idx="97">
                  <c:v>29611</c:v>
                </c:pt>
                <c:pt idx="98">
                  <c:v>29668</c:v>
                </c:pt>
                <c:pt idx="99">
                  <c:v>29940</c:v>
                </c:pt>
                <c:pt idx="100">
                  <c:v>30367</c:v>
                </c:pt>
                <c:pt idx="101">
                  <c:v>29621</c:v>
                </c:pt>
                <c:pt idx="102">
                  <c:v>29826</c:v>
                </c:pt>
                <c:pt idx="103">
                  <c:v>30757</c:v>
                </c:pt>
                <c:pt idx="104">
                  <c:v>32154</c:v>
                </c:pt>
                <c:pt idx="105">
                  <c:v>30881</c:v>
                </c:pt>
                <c:pt idx="106">
                  <c:v>29898</c:v>
                </c:pt>
                <c:pt idx="107">
                  <c:v>29866</c:v>
                </c:pt>
                <c:pt idx="108">
                  <c:v>28903</c:v>
                </c:pt>
                <c:pt idx="109">
                  <c:v>27524</c:v>
                </c:pt>
                <c:pt idx="110">
                  <c:v>28480</c:v>
                </c:pt>
                <c:pt idx="111">
                  <c:v>29135</c:v>
                </c:pt>
                <c:pt idx="112">
                  <c:v>30534</c:v>
                </c:pt>
                <c:pt idx="113">
                  <c:v>27547</c:v>
                </c:pt>
                <c:pt idx="114">
                  <c:v>29069</c:v>
                </c:pt>
                <c:pt idx="115">
                  <c:v>29691</c:v>
                </c:pt>
                <c:pt idx="116">
                  <c:v>29229</c:v>
                </c:pt>
                <c:pt idx="117">
                  <c:v>28440</c:v>
                </c:pt>
                <c:pt idx="118">
                  <c:v>27525</c:v>
                </c:pt>
                <c:pt idx="119">
                  <c:v>26007</c:v>
                </c:pt>
                <c:pt idx="120">
                  <c:v>11986</c:v>
                </c:pt>
              </c:numCache>
            </c:numRef>
          </c:val>
          <c:smooth val="0"/>
          <c:extLst>
            <c:ext xmlns:c16="http://schemas.microsoft.com/office/drawing/2014/chart" uri="{C3380CC4-5D6E-409C-BE32-E72D297353CC}">
              <c16:uniqueId val="{00000001-DAA9-46D1-968D-D5B2F51FA82D}"/>
            </c:ext>
          </c:extLst>
        </c:ser>
        <c:dLbls>
          <c:showLegendKey val="0"/>
          <c:showVal val="0"/>
          <c:showCatName val="0"/>
          <c:showSerName val="0"/>
          <c:showPercent val="0"/>
          <c:showBubbleSize val="0"/>
        </c:dLbls>
        <c:smooth val="0"/>
        <c:axId val="1535280672"/>
        <c:axId val="1535269024"/>
      </c:lineChart>
      <c:catAx>
        <c:axId val="1535280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69024"/>
        <c:crosses val="autoZero"/>
        <c:auto val="1"/>
        <c:lblAlgn val="ctr"/>
        <c:lblOffset val="100"/>
        <c:noMultiLvlLbl val="0"/>
      </c:catAx>
      <c:valAx>
        <c:axId val="1535269024"/>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8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graph'!$C$4</c:f>
              <c:strCache>
                <c:ptCount val="1"/>
                <c:pt idx="0">
                  <c:v>Marriages</c:v>
                </c:pt>
              </c:strCache>
            </c:strRef>
          </c:tx>
          <c:spPr>
            <a:ln w="28575" cap="rnd">
              <a:solidFill>
                <a:schemeClr val="accent1"/>
              </a:solidFill>
              <a:round/>
            </a:ln>
            <a:effectLst/>
          </c:spPr>
          <c:marker>
            <c:symbol val="none"/>
          </c:marker>
          <c:cat>
            <c:numRef>
              <c:f>'Line graph'!$B$5:$B$125</c:f>
              <c:numCache>
                <c:formatCode>yyyy</c:formatCode>
                <c:ptCount val="121"/>
                <c:pt idx="0">
                  <c:v>366</c:v>
                </c:pt>
                <c:pt idx="1">
                  <c:v>731</c:v>
                </c:pt>
                <c:pt idx="2">
                  <c:v>1096</c:v>
                </c:pt>
                <c:pt idx="3">
                  <c:v>1461</c:v>
                </c:pt>
                <c:pt idx="4">
                  <c:v>1827</c:v>
                </c:pt>
                <c:pt idx="5">
                  <c:v>2192</c:v>
                </c:pt>
                <c:pt idx="6">
                  <c:v>2557</c:v>
                </c:pt>
                <c:pt idx="7">
                  <c:v>2922</c:v>
                </c:pt>
                <c:pt idx="8">
                  <c:v>3288</c:v>
                </c:pt>
                <c:pt idx="9">
                  <c:v>3653</c:v>
                </c:pt>
                <c:pt idx="10">
                  <c:v>4018</c:v>
                </c:pt>
                <c:pt idx="11">
                  <c:v>4383</c:v>
                </c:pt>
                <c:pt idx="12">
                  <c:v>4749</c:v>
                </c:pt>
                <c:pt idx="13">
                  <c:v>5114</c:v>
                </c:pt>
                <c:pt idx="14">
                  <c:v>5479</c:v>
                </c:pt>
                <c:pt idx="15">
                  <c:v>5844</c:v>
                </c:pt>
                <c:pt idx="16">
                  <c:v>6210</c:v>
                </c:pt>
                <c:pt idx="17">
                  <c:v>6575</c:v>
                </c:pt>
                <c:pt idx="18">
                  <c:v>6940</c:v>
                </c:pt>
                <c:pt idx="19">
                  <c:v>7305</c:v>
                </c:pt>
                <c:pt idx="20">
                  <c:v>7671</c:v>
                </c:pt>
                <c:pt idx="21">
                  <c:v>8036</c:v>
                </c:pt>
                <c:pt idx="22">
                  <c:v>8401</c:v>
                </c:pt>
                <c:pt idx="23">
                  <c:v>8766</c:v>
                </c:pt>
                <c:pt idx="24">
                  <c:v>9132</c:v>
                </c:pt>
                <c:pt idx="25">
                  <c:v>9497</c:v>
                </c:pt>
                <c:pt idx="26">
                  <c:v>9862</c:v>
                </c:pt>
                <c:pt idx="27">
                  <c:v>10227</c:v>
                </c:pt>
                <c:pt idx="28">
                  <c:v>10593</c:v>
                </c:pt>
                <c:pt idx="29">
                  <c:v>10958</c:v>
                </c:pt>
                <c:pt idx="30">
                  <c:v>11323</c:v>
                </c:pt>
                <c:pt idx="31">
                  <c:v>11688</c:v>
                </c:pt>
                <c:pt idx="32">
                  <c:v>12054</c:v>
                </c:pt>
                <c:pt idx="33">
                  <c:v>12419</c:v>
                </c:pt>
                <c:pt idx="34">
                  <c:v>12784</c:v>
                </c:pt>
                <c:pt idx="35">
                  <c:v>13149</c:v>
                </c:pt>
                <c:pt idx="36">
                  <c:v>13515</c:v>
                </c:pt>
                <c:pt idx="37">
                  <c:v>13880</c:v>
                </c:pt>
                <c:pt idx="38">
                  <c:v>14245</c:v>
                </c:pt>
                <c:pt idx="39">
                  <c:v>14610</c:v>
                </c:pt>
                <c:pt idx="40">
                  <c:v>14976</c:v>
                </c:pt>
                <c:pt idx="41">
                  <c:v>15341</c:v>
                </c:pt>
                <c:pt idx="42">
                  <c:v>15706</c:v>
                </c:pt>
                <c:pt idx="43">
                  <c:v>16071</c:v>
                </c:pt>
                <c:pt idx="44">
                  <c:v>16437</c:v>
                </c:pt>
                <c:pt idx="45">
                  <c:v>16802</c:v>
                </c:pt>
                <c:pt idx="46">
                  <c:v>17167</c:v>
                </c:pt>
                <c:pt idx="47">
                  <c:v>17532</c:v>
                </c:pt>
                <c:pt idx="48">
                  <c:v>17898</c:v>
                </c:pt>
                <c:pt idx="49">
                  <c:v>18263</c:v>
                </c:pt>
                <c:pt idx="50">
                  <c:v>18628</c:v>
                </c:pt>
                <c:pt idx="51">
                  <c:v>18993</c:v>
                </c:pt>
                <c:pt idx="52">
                  <c:v>19359</c:v>
                </c:pt>
                <c:pt idx="53">
                  <c:v>19724</c:v>
                </c:pt>
                <c:pt idx="54">
                  <c:v>20089</c:v>
                </c:pt>
                <c:pt idx="55">
                  <c:v>20454</c:v>
                </c:pt>
                <c:pt idx="56">
                  <c:v>20820</c:v>
                </c:pt>
                <c:pt idx="57">
                  <c:v>21185</c:v>
                </c:pt>
                <c:pt idx="58">
                  <c:v>21550</c:v>
                </c:pt>
                <c:pt idx="59">
                  <c:v>21915</c:v>
                </c:pt>
                <c:pt idx="60">
                  <c:v>22281</c:v>
                </c:pt>
                <c:pt idx="61">
                  <c:v>22646</c:v>
                </c:pt>
                <c:pt idx="62">
                  <c:v>23011</c:v>
                </c:pt>
                <c:pt idx="63">
                  <c:v>23376</c:v>
                </c:pt>
                <c:pt idx="64">
                  <c:v>23742</c:v>
                </c:pt>
                <c:pt idx="65">
                  <c:v>24107</c:v>
                </c:pt>
                <c:pt idx="66">
                  <c:v>24472</c:v>
                </c:pt>
                <c:pt idx="67">
                  <c:v>24837</c:v>
                </c:pt>
                <c:pt idx="68">
                  <c:v>25203</c:v>
                </c:pt>
                <c:pt idx="69">
                  <c:v>25568</c:v>
                </c:pt>
                <c:pt idx="70">
                  <c:v>25933</c:v>
                </c:pt>
                <c:pt idx="71">
                  <c:v>26298</c:v>
                </c:pt>
                <c:pt idx="72">
                  <c:v>26664</c:v>
                </c:pt>
                <c:pt idx="73">
                  <c:v>27029</c:v>
                </c:pt>
                <c:pt idx="74">
                  <c:v>27394</c:v>
                </c:pt>
                <c:pt idx="75">
                  <c:v>27759</c:v>
                </c:pt>
                <c:pt idx="76">
                  <c:v>28125</c:v>
                </c:pt>
                <c:pt idx="77">
                  <c:v>28490</c:v>
                </c:pt>
                <c:pt idx="78">
                  <c:v>28855</c:v>
                </c:pt>
                <c:pt idx="79">
                  <c:v>29220</c:v>
                </c:pt>
                <c:pt idx="80">
                  <c:v>29586</c:v>
                </c:pt>
                <c:pt idx="81">
                  <c:v>29951</c:v>
                </c:pt>
                <c:pt idx="82">
                  <c:v>30316</c:v>
                </c:pt>
                <c:pt idx="83">
                  <c:v>30681</c:v>
                </c:pt>
                <c:pt idx="84">
                  <c:v>31047</c:v>
                </c:pt>
                <c:pt idx="85">
                  <c:v>31412</c:v>
                </c:pt>
                <c:pt idx="86">
                  <c:v>31777</c:v>
                </c:pt>
                <c:pt idx="87">
                  <c:v>32142</c:v>
                </c:pt>
                <c:pt idx="88">
                  <c:v>32508</c:v>
                </c:pt>
                <c:pt idx="89">
                  <c:v>32873</c:v>
                </c:pt>
                <c:pt idx="90">
                  <c:v>33238</c:v>
                </c:pt>
                <c:pt idx="91">
                  <c:v>33603</c:v>
                </c:pt>
                <c:pt idx="92">
                  <c:v>33969</c:v>
                </c:pt>
                <c:pt idx="93">
                  <c:v>34334</c:v>
                </c:pt>
                <c:pt idx="94">
                  <c:v>34699</c:v>
                </c:pt>
                <c:pt idx="95">
                  <c:v>35064</c:v>
                </c:pt>
                <c:pt idx="96">
                  <c:v>35430</c:v>
                </c:pt>
                <c:pt idx="97">
                  <c:v>35795</c:v>
                </c:pt>
                <c:pt idx="98">
                  <c:v>36160</c:v>
                </c:pt>
                <c:pt idx="99">
                  <c:v>36525</c:v>
                </c:pt>
                <c:pt idx="100">
                  <c:v>36891</c:v>
                </c:pt>
                <c:pt idx="101">
                  <c:v>37256</c:v>
                </c:pt>
                <c:pt idx="102">
                  <c:v>37621</c:v>
                </c:pt>
                <c:pt idx="103">
                  <c:v>37986</c:v>
                </c:pt>
                <c:pt idx="104">
                  <c:v>38352</c:v>
                </c:pt>
                <c:pt idx="105">
                  <c:v>38717</c:v>
                </c:pt>
                <c:pt idx="106">
                  <c:v>39082</c:v>
                </c:pt>
                <c:pt idx="107">
                  <c:v>39447</c:v>
                </c:pt>
                <c:pt idx="108">
                  <c:v>39813</c:v>
                </c:pt>
                <c:pt idx="109">
                  <c:v>40178</c:v>
                </c:pt>
                <c:pt idx="110">
                  <c:v>40543</c:v>
                </c:pt>
                <c:pt idx="111">
                  <c:v>40908</c:v>
                </c:pt>
                <c:pt idx="112">
                  <c:v>41274</c:v>
                </c:pt>
                <c:pt idx="113">
                  <c:v>41639</c:v>
                </c:pt>
                <c:pt idx="114">
                  <c:v>42004</c:v>
                </c:pt>
                <c:pt idx="115">
                  <c:v>42369</c:v>
                </c:pt>
                <c:pt idx="116">
                  <c:v>42735</c:v>
                </c:pt>
                <c:pt idx="117">
                  <c:v>43100</c:v>
                </c:pt>
                <c:pt idx="118">
                  <c:v>43465</c:v>
                </c:pt>
                <c:pt idx="119">
                  <c:v>43830</c:v>
                </c:pt>
                <c:pt idx="120">
                  <c:v>44196</c:v>
                </c:pt>
              </c:numCache>
            </c:numRef>
          </c:cat>
          <c:val>
            <c:numRef>
              <c:f>'Line graph'!$C$5:$C$125</c:f>
              <c:numCache>
                <c:formatCode>0</c:formatCode>
                <c:ptCount val="121"/>
                <c:pt idx="0">
                  <c:v>32444</c:v>
                </c:pt>
                <c:pt idx="1">
                  <c:v>31387</c:v>
                </c:pt>
                <c:pt idx="2">
                  <c:v>31913</c:v>
                </c:pt>
                <c:pt idx="3">
                  <c:v>32351</c:v>
                </c:pt>
                <c:pt idx="4">
                  <c:v>32271</c:v>
                </c:pt>
                <c:pt idx="5">
                  <c:v>31270</c:v>
                </c:pt>
                <c:pt idx="6">
                  <c:v>33142</c:v>
                </c:pt>
                <c:pt idx="7">
                  <c:v>33298</c:v>
                </c:pt>
                <c:pt idx="8">
                  <c:v>31606</c:v>
                </c:pt>
                <c:pt idx="9">
                  <c:v>30108</c:v>
                </c:pt>
                <c:pt idx="10">
                  <c:v>30902</c:v>
                </c:pt>
                <c:pt idx="11">
                  <c:v>31844</c:v>
                </c:pt>
                <c:pt idx="12">
                  <c:v>32506</c:v>
                </c:pt>
                <c:pt idx="13">
                  <c:v>33676</c:v>
                </c:pt>
                <c:pt idx="14">
                  <c:v>35028</c:v>
                </c:pt>
                <c:pt idx="15">
                  <c:v>36233</c:v>
                </c:pt>
                <c:pt idx="16">
                  <c:v>31419</c:v>
                </c:pt>
                <c:pt idx="17">
                  <c:v>30421</c:v>
                </c:pt>
                <c:pt idx="18">
                  <c:v>34529</c:v>
                </c:pt>
                <c:pt idx="19">
                  <c:v>44060</c:v>
                </c:pt>
                <c:pt idx="20">
                  <c:v>46754</c:v>
                </c:pt>
                <c:pt idx="21">
                  <c:v>39243</c:v>
                </c:pt>
                <c:pt idx="22">
                  <c:v>34375</c:v>
                </c:pt>
                <c:pt idx="23">
                  <c:v>35200</c:v>
                </c:pt>
                <c:pt idx="24">
                  <c:v>32328</c:v>
                </c:pt>
                <c:pt idx="25">
                  <c:v>32456</c:v>
                </c:pt>
                <c:pt idx="26">
                  <c:v>31244</c:v>
                </c:pt>
                <c:pt idx="27">
                  <c:v>32553</c:v>
                </c:pt>
                <c:pt idx="28">
                  <c:v>32948</c:v>
                </c:pt>
                <c:pt idx="29">
                  <c:v>32967</c:v>
                </c:pt>
                <c:pt idx="30">
                  <c:v>33315</c:v>
                </c:pt>
                <c:pt idx="31">
                  <c:v>32652</c:v>
                </c:pt>
                <c:pt idx="32">
                  <c:v>33157</c:v>
                </c:pt>
                <c:pt idx="33">
                  <c:v>34201</c:v>
                </c:pt>
                <c:pt idx="34">
                  <c:v>36934</c:v>
                </c:pt>
                <c:pt idx="35">
                  <c:v>37988</c:v>
                </c:pt>
                <c:pt idx="36">
                  <c:v>37896</c:v>
                </c:pt>
                <c:pt idx="37">
                  <c:v>38334</c:v>
                </c:pt>
                <c:pt idx="38">
                  <c:v>38716</c:v>
                </c:pt>
                <c:pt idx="39">
                  <c:v>46236</c:v>
                </c:pt>
                <c:pt idx="40">
                  <c:v>53522</c:v>
                </c:pt>
                <c:pt idx="41">
                  <c:v>47620</c:v>
                </c:pt>
                <c:pt idx="42">
                  <c:v>47402</c:v>
                </c:pt>
                <c:pt idx="43">
                  <c:v>38177</c:v>
                </c:pt>
                <c:pt idx="44">
                  <c:v>37017</c:v>
                </c:pt>
                <c:pt idx="45">
                  <c:v>48642</c:v>
                </c:pt>
                <c:pt idx="46">
                  <c:v>45785</c:v>
                </c:pt>
                <c:pt idx="47">
                  <c:v>44360</c:v>
                </c:pt>
                <c:pt idx="48">
                  <c:v>43718</c:v>
                </c:pt>
                <c:pt idx="49">
                  <c:v>41708</c:v>
                </c:pt>
                <c:pt idx="50">
                  <c:v>40459</c:v>
                </c:pt>
                <c:pt idx="51">
                  <c:v>41361</c:v>
                </c:pt>
                <c:pt idx="52">
                  <c:v>41154</c:v>
                </c:pt>
                <c:pt idx="53">
                  <c:v>40902</c:v>
                </c:pt>
                <c:pt idx="54">
                  <c:v>41974</c:v>
                </c:pt>
                <c:pt idx="55">
                  <c:v>43199</c:v>
                </c:pt>
                <c:pt idx="56">
                  <c:v>43963</c:v>
                </c:pt>
                <c:pt idx="57">
                  <c:v>42661</c:v>
                </c:pt>
                <c:pt idx="58">
                  <c:v>41186</c:v>
                </c:pt>
                <c:pt idx="59">
                  <c:v>40442</c:v>
                </c:pt>
                <c:pt idx="60">
                  <c:v>40103</c:v>
                </c:pt>
                <c:pt idx="61">
                  <c:v>40562</c:v>
                </c:pt>
                <c:pt idx="62">
                  <c:v>40244</c:v>
                </c:pt>
                <c:pt idx="63">
                  <c:v>39653</c:v>
                </c:pt>
                <c:pt idx="64">
                  <c:v>40242</c:v>
                </c:pt>
                <c:pt idx="65">
                  <c:v>40475</c:v>
                </c:pt>
                <c:pt idx="66">
                  <c:v>41851</c:v>
                </c:pt>
                <c:pt idx="67">
                  <c:v>42116</c:v>
                </c:pt>
                <c:pt idx="68">
                  <c:v>43696</c:v>
                </c:pt>
                <c:pt idx="69">
                  <c:v>43294</c:v>
                </c:pt>
                <c:pt idx="70">
                  <c:v>43203</c:v>
                </c:pt>
                <c:pt idx="71">
                  <c:v>42500</c:v>
                </c:pt>
                <c:pt idx="72">
                  <c:v>42139</c:v>
                </c:pt>
                <c:pt idx="73">
                  <c:v>42018</c:v>
                </c:pt>
                <c:pt idx="74">
                  <c:v>41174</c:v>
                </c:pt>
                <c:pt idx="75">
                  <c:v>39191</c:v>
                </c:pt>
                <c:pt idx="76">
                  <c:v>37543</c:v>
                </c:pt>
                <c:pt idx="77">
                  <c:v>37288</c:v>
                </c:pt>
                <c:pt idx="78">
                  <c:v>37814</c:v>
                </c:pt>
                <c:pt idx="79">
                  <c:v>37860</c:v>
                </c:pt>
                <c:pt idx="80">
                  <c:v>38501</c:v>
                </c:pt>
                <c:pt idx="81">
                  <c:v>36237</c:v>
                </c:pt>
                <c:pt idx="82">
                  <c:v>34942</c:v>
                </c:pt>
                <c:pt idx="83">
                  <c:v>34962</c:v>
                </c:pt>
                <c:pt idx="84">
                  <c:v>36253</c:v>
                </c:pt>
                <c:pt idx="85">
                  <c:v>36385</c:v>
                </c:pt>
                <c:pt idx="86">
                  <c:v>35790</c:v>
                </c:pt>
                <c:pt idx="87">
                  <c:v>35813</c:v>
                </c:pt>
                <c:pt idx="88">
                  <c:v>35599</c:v>
                </c:pt>
                <c:pt idx="89">
                  <c:v>35326</c:v>
                </c:pt>
                <c:pt idx="90">
                  <c:v>34672</c:v>
                </c:pt>
                <c:pt idx="91">
                  <c:v>33762</c:v>
                </c:pt>
                <c:pt idx="92">
                  <c:v>35057</c:v>
                </c:pt>
                <c:pt idx="93">
                  <c:v>33366</c:v>
                </c:pt>
                <c:pt idx="94">
                  <c:v>31480</c:v>
                </c:pt>
                <c:pt idx="95">
                  <c:v>30663</c:v>
                </c:pt>
                <c:pt idx="96">
                  <c:v>30241</c:v>
                </c:pt>
                <c:pt idx="97">
                  <c:v>29611</c:v>
                </c:pt>
                <c:pt idx="98">
                  <c:v>29668</c:v>
                </c:pt>
                <c:pt idx="99">
                  <c:v>29940</c:v>
                </c:pt>
                <c:pt idx="100">
                  <c:v>30367</c:v>
                </c:pt>
                <c:pt idx="101">
                  <c:v>29621</c:v>
                </c:pt>
                <c:pt idx="102">
                  <c:v>29826</c:v>
                </c:pt>
                <c:pt idx="103">
                  <c:v>30757</c:v>
                </c:pt>
                <c:pt idx="104">
                  <c:v>32154</c:v>
                </c:pt>
                <c:pt idx="105">
                  <c:v>30881</c:v>
                </c:pt>
                <c:pt idx="106">
                  <c:v>29898</c:v>
                </c:pt>
                <c:pt idx="107">
                  <c:v>29866</c:v>
                </c:pt>
                <c:pt idx="108">
                  <c:v>28903</c:v>
                </c:pt>
                <c:pt idx="109">
                  <c:v>27524</c:v>
                </c:pt>
                <c:pt idx="110">
                  <c:v>28480</c:v>
                </c:pt>
                <c:pt idx="111">
                  <c:v>29135</c:v>
                </c:pt>
                <c:pt idx="112">
                  <c:v>30534</c:v>
                </c:pt>
                <c:pt idx="113">
                  <c:v>27547</c:v>
                </c:pt>
                <c:pt idx="114">
                  <c:v>29069</c:v>
                </c:pt>
                <c:pt idx="115">
                  <c:v>29691</c:v>
                </c:pt>
                <c:pt idx="116">
                  <c:v>29229</c:v>
                </c:pt>
                <c:pt idx="117">
                  <c:v>28440</c:v>
                </c:pt>
                <c:pt idx="118">
                  <c:v>27525</c:v>
                </c:pt>
                <c:pt idx="119">
                  <c:v>26007</c:v>
                </c:pt>
                <c:pt idx="120">
                  <c:v>11986</c:v>
                </c:pt>
              </c:numCache>
            </c:numRef>
          </c:val>
          <c:smooth val="0"/>
          <c:extLst>
            <c:ext xmlns:c16="http://schemas.microsoft.com/office/drawing/2014/chart" uri="{C3380CC4-5D6E-409C-BE32-E72D297353CC}">
              <c16:uniqueId val="{00000000-57BA-4FFD-B171-3BFA97512106}"/>
            </c:ext>
          </c:extLst>
        </c:ser>
        <c:dLbls>
          <c:showLegendKey val="0"/>
          <c:showVal val="0"/>
          <c:showCatName val="0"/>
          <c:showSerName val="0"/>
          <c:showPercent val="0"/>
          <c:showBubbleSize val="0"/>
        </c:dLbls>
        <c:smooth val="0"/>
        <c:axId val="1535280672"/>
        <c:axId val="1535269024"/>
      </c:lineChart>
      <c:dateAx>
        <c:axId val="1535280672"/>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69024"/>
        <c:crosses val="autoZero"/>
        <c:auto val="1"/>
        <c:lblOffset val="100"/>
        <c:baseTimeUnit val="years"/>
      </c:dateAx>
      <c:valAx>
        <c:axId val="153526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8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800"/>
              <a:t>Number of marriages in Scotland have been trending down since 1970s. </a:t>
            </a:r>
          </a:p>
          <a:p>
            <a:pPr algn="l">
              <a:defRPr sz="1400" b="0" i="0" u="none" strike="noStrike" kern="1200" spc="0" baseline="0">
                <a:solidFill>
                  <a:schemeClr val="tx1">
                    <a:lumMod val="65000"/>
                    <a:lumOff val="35000"/>
                  </a:schemeClr>
                </a:solidFill>
                <a:latin typeface="+mn-lt"/>
                <a:ea typeface="+mn-ea"/>
                <a:cs typeface="+mn-cs"/>
              </a:defRPr>
            </a:pPr>
            <a:r>
              <a:rPr lang="en-US" sz="1100"/>
              <a:t> </a:t>
            </a:r>
            <a:r>
              <a:rPr lang="en-US" sz="800"/>
              <a:t>Figures for 2020 impacted by COVID-19 restrictions.</a:t>
            </a:r>
            <a:endParaRPr lang="en-US" sz="1100"/>
          </a:p>
        </c:rich>
      </c:tx>
      <c:layout>
        <c:manualLayout>
          <c:xMode val="edge"/>
          <c:yMode val="edge"/>
          <c:x val="4.212489573866602E-2"/>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graph'!$C$4</c:f>
              <c:strCache>
                <c:ptCount val="1"/>
                <c:pt idx="0">
                  <c:v>Marriages</c:v>
                </c:pt>
              </c:strCache>
            </c:strRef>
          </c:tx>
          <c:spPr>
            <a:ln w="28575" cap="rnd">
              <a:solidFill>
                <a:sysClr val="window" lastClr="FFFFFF">
                  <a:lumMod val="50000"/>
                </a:sysClr>
              </a:solidFill>
              <a:round/>
            </a:ln>
            <a:effectLst/>
          </c:spPr>
          <c:marker>
            <c:symbol val="none"/>
          </c:marker>
          <c:dLbls>
            <c:dLbl>
              <c:idx val="20"/>
              <c:dLblPos val="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9B-4D28-8497-94F49842F092}"/>
                </c:ext>
              </c:extLst>
            </c:dLbl>
            <c:dLbl>
              <c:idx val="40"/>
              <c:dLblPos val="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9B-4D28-8497-94F49842F092}"/>
                </c:ext>
              </c:extLst>
            </c:dLbl>
            <c:dLbl>
              <c:idx val="120"/>
              <c:dLblPos val="b"/>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9B-4D28-8497-94F49842F0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'Line graph'!$B$5:$B$125</c:f>
              <c:numCache>
                <c:formatCode>yyyy</c:formatCode>
                <c:ptCount val="121"/>
                <c:pt idx="0">
                  <c:v>366</c:v>
                </c:pt>
                <c:pt idx="1">
                  <c:v>731</c:v>
                </c:pt>
                <c:pt idx="2">
                  <c:v>1096</c:v>
                </c:pt>
                <c:pt idx="3">
                  <c:v>1461</c:v>
                </c:pt>
                <c:pt idx="4">
                  <c:v>1827</c:v>
                </c:pt>
                <c:pt idx="5">
                  <c:v>2192</c:v>
                </c:pt>
                <c:pt idx="6">
                  <c:v>2557</c:v>
                </c:pt>
                <c:pt idx="7">
                  <c:v>2922</c:v>
                </c:pt>
                <c:pt idx="8">
                  <c:v>3288</c:v>
                </c:pt>
                <c:pt idx="9">
                  <c:v>3653</c:v>
                </c:pt>
                <c:pt idx="10">
                  <c:v>4018</c:v>
                </c:pt>
                <c:pt idx="11">
                  <c:v>4383</c:v>
                </c:pt>
                <c:pt idx="12">
                  <c:v>4749</c:v>
                </c:pt>
                <c:pt idx="13">
                  <c:v>5114</c:v>
                </c:pt>
                <c:pt idx="14">
                  <c:v>5479</c:v>
                </c:pt>
                <c:pt idx="15">
                  <c:v>5844</c:v>
                </c:pt>
                <c:pt idx="16">
                  <c:v>6210</c:v>
                </c:pt>
                <c:pt idx="17">
                  <c:v>6575</c:v>
                </c:pt>
                <c:pt idx="18">
                  <c:v>6940</c:v>
                </c:pt>
                <c:pt idx="19">
                  <c:v>7305</c:v>
                </c:pt>
                <c:pt idx="20">
                  <c:v>7671</c:v>
                </c:pt>
                <c:pt idx="21">
                  <c:v>8036</c:v>
                </c:pt>
                <c:pt idx="22">
                  <c:v>8401</c:v>
                </c:pt>
                <c:pt idx="23">
                  <c:v>8766</c:v>
                </c:pt>
                <c:pt idx="24">
                  <c:v>9132</c:v>
                </c:pt>
                <c:pt idx="25">
                  <c:v>9497</c:v>
                </c:pt>
                <c:pt idx="26">
                  <c:v>9862</c:v>
                </c:pt>
                <c:pt idx="27">
                  <c:v>10227</c:v>
                </c:pt>
                <c:pt idx="28">
                  <c:v>10593</c:v>
                </c:pt>
                <c:pt idx="29">
                  <c:v>10958</c:v>
                </c:pt>
                <c:pt idx="30">
                  <c:v>11323</c:v>
                </c:pt>
                <c:pt idx="31">
                  <c:v>11688</c:v>
                </c:pt>
                <c:pt idx="32">
                  <c:v>12054</c:v>
                </c:pt>
                <c:pt idx="33">
                  <c:v>12419</c:v>
                </c:pt>
                <c:pt idx="34">
                  <c:v>12784</c:v>
                </c:pt>
                <c:pt idx="35">
                  <c:v>13149</c:v>
                </c:pt>
                <c:pt idx="36">
                  <c:v>13515</c:v>
                </c:pt>
                <c:pt idx="37">
                  <c:v>13880</c:v>
                </c:pt>
                <c:pt idx="38">
                  <c:v>14245</c:v>
                </c:pt>
                <c:pt idx="39">
                  <c:v>14610</c:v>
                </c:pt>
                <c:pt idx="40">
                  <c:v>14976</c:v>
                </c:pt>
                <c:pt idx="41">
                  <c:v>15341</c:v>
                </c:pt>
                <c:pt idx="42">
                  <c:v>15706</c:v>
                </c:pt>
                <c:pt idx="43">
                  <c:v>16071</c:v>
                </c:pt>
                <c:pt idx="44">
                  <c:v>16437</c:v>
                </c:pt>
                <c:pt idx="45">
                  <c:v>16802</c:v>
                </c:pt>
                <c:pt idx="46">
                  <c:v>17167</c:v>
                </c:pt>
                <c:pt idx="47">
                  <c:v>17532</c:v>
                </c:pt>
                <c:pt idx="48">
                  <c:v>17898</c:v>
                </c:pt>
                <c:pt idx="49">
                  <c:v>18263</c:v>
                </c:pt>
                <c:pt idx="50">
                  <c:v>18628</c:v>
                </c:pt>
                <c:pt idx="51">
                  <c:v>18993</c:v>
                </c:pt>
                <c:pt idx="52">
                  <c:v>19359</c:v>
                </c:pt>
                <c:pt idx="53">
                  <c:v>19724</c:v>
                </c:pt>
                <c:pt idx="54">
                  <c:v>20089</c:v>
                </c:pt>
                <c:pt idx="55">
                  <c:v>20454</c:v>
                </c:pt>
                <c:pt idx="56">
                  <c:v>20820</c:v>
                </c:pt>
                <c:pt idx="57">
                  <c:v>21185</c:v>
                </c:pt>
                <c:pt idx="58">
                  <c:v>21550</c:v>
                </c:pt>
                <c:pt idx="59">
                  <c:v>21915</c:v>
                </c:pt>
                <c:pt idx="60">
                  <c:v>22281</c:v>
                </c:pt>
                <c:pt idx="61">
                  <c:v>22646</c:v>
                </c:pt>
                <c:pt idx="62">
                  <c:v>23011</c:v>
                </c:pt>
                <c:pt idx="63">
                  <c:v>23376</c:v>
                </c:pt>
                <c:pt idx="64">
                  <c:v>23742</c:v>
                </c:pt>
                <c:pt idx="65">
                  <c:v>24107</c:v>
                </c:pt>
                <c:pt idx="66">
                  <c:v>24472</c:v>
                </c:pt>
                <c:pt idx="67">
                  <c:v>24837</c:v>
                </c:pt>
                <c:pt idx="68">
                  <c:v>25203</c:v>
                </c:pt>
                <c:pt idx="69">
                  <c:v>25568</c:v>
                </c:pt>
                <c:pt idx="70">
                  <c:v>25933</c:v>
                </c:pt>
                <c:pt idx="71">
                  <c:v>26298</c:v>
                </c:pt>
                <c:pt idx="72">
                  <c:v>26664</c:v>
                </c:pt>
                <c:pt idx="73">
                  <c:v>27029</c:v>
                </c:pt>
                <c:pt idx="74">
                  <c:v>27394</c:v>
                </c:pt>
                <c:pt idx="75">
                  <c:v>27759</c:v>
                </c:pt>
                <c:pt idx="76">
                  <c:v>28125</c:v>
                </c:pt>
                <c:pt idx="77">
                  <c:v>28490</c:v>
                </c:pt>
                <c:pt idx="78">
                  <c:v>28855</c:v>
                </c:pt>
                <c:pt idx="79">
                  <c:v>29220</c:v>
                </c:pt>
                <c:pt idx="80">
                  <c:v>29586</c:v>
                </c:pt>
                <c:pt idx="81">
                  <c:v>29951</c:v>
                </c:pt>
                <c:pt idx="82">
                  <c:v>30316</c:v>
                </c:pt>
                <c:pt idx="83">
                  <c:v>30681</c:v>
                </c:pt>
                <c:pt idx="84">
                  <c:v>31047</c:v>
                </c:pt>
                <c:pt idx="85">
                  <c:v>31412</c:v>
                </c:pt>
                <c:pt idx="86">
                  <c:v>31777</c:v>
                </c:pt>
                <c:pt idx="87">
                  <c:v>32142</c:v>
                </c:pt>
                <c:pt idx="88">
                  <c:v>32508</c:v>
                </c:pt>
                <c:pt idx="89">
                  <c:v>32873</c:v>
                </c:pt>
                <c:pt idx="90">
                  <c:v>33238</c:v>
                </c:pt>
                <c:pt idx="91">
                  <c:v>33603</c:v>
                </c:pt>
                <c:pt idx="92">
                  <c:v>33969</c:v>
                </c:pt>
                <c:pt idx="93">
                  <c:v>34334</c:v>
                </c:pt>
                <c:pt idx="94">
                  <c:v>34699</c:v>
                </c:pt>
                <c:pt idx="95">
                  <c:v>35064</c:v>
                </c:pt>
                <c:pt idx="96">
                  <c:v>35430</c:v>
                </c:pt>
                <c:pt idx="97">
                  <c:v>35795</c:v>
                </c:pt>
                <c:pt idx="98">
                  <c:v>36160</c:v>
                </c:pt>
                <c:pt idx="99">
                  <c:v>36525</c:v>
                </c:pt>
                <c:pt idx="100">
                  <c:v>36891</c:v>
                </c:pt>
                <c:pt idx="101">
                  <c:v>37256</c:v>
                </c:pt>
                <c:pt idx="102">
                  <c:v>37621</c:v>
                </c:pt>
                <c:pt idx="103">
                  <c:v>37986</c:v>
                </c:pt>
                <c:pt idx="104">
                  <c:v>38352</c:v>
                </c:pt>
                <c:pt idx="105">
                  <c:v>38717</c:v>
                </c:pt>
                <c:pt idx="106">
                  <c:v>39082</c:v>
                </c:pt>
                <c:pt idx="107">
                  <c:v>39447</c:v>
                </c:pt>
                <c:pt idx="108">
                  <c:v>39813</c:v>
                </c:pt>
                <c:pt idx="109">
                  <c:v>40178</c:v>
                </c:pt>
                <c:pt idx="110">
                  <c:v>40543</c:v>
                </c:pt>
                <c:pt idx="111">
                  <c:v>40908</c:v>
                </c:pt>
                <c:pt idx="112">
                  <c:v>41274</c:v>
                </c:pt>
                <c:pt idx="113">
                  <c:v>41639</c:v>
                </c:pt>
                <c:pt idx="114">
                  <c:v>42004</c:v>
                </c:pt>
                <c:pt idx="115">
                  <c:v>42369</c:v>
                </c:pt>
                <c:pt idx="116">
                  <c:v>42735</c:v>
                </c:pt>
                <c:pt idx="117">
                  <c:v>43100</c:v>
                </c:pt>
                <c:pt idx="118">
                  <c:v>43465</c:v>
                </c:pt>
                <c:pt idx="119">
                  <c:v>43830</c:v>
                </c:pt>
                <c:pt idx="120">
                  <c:v>44196</c:v>
                </c:pt>
              </c:numCache>
            </c:numRef>
          </c:cat>
          <c:val>
            <c:numRef>
              <c:f>'Line graph'!$C$5:$C$125</c:f>
              <c:numCache>
                <c:formatCode>0</c:formatCode>
                <c:ptCount val="121"/>
                <c:pt idx="0">
                  <c:v>32444</c:v>
                </c:pt>
                <c:pt idx="1">
                  <c:v>31387</c:v>
                </c:pt>
                <c:pt idx="2">
                  <c:v>31913</c:v>
                </c:pt>
                <c:pt idx="3">
                  <c:v>32351</c:v>
                </c:pt>
                <c:pt idx="4">
                  <c:v>32271</c:v>
                </c:pt>
                <c:pt idx="5">
                  <c:v>31270</c:v>
                </c:pt>
                <c:pt idx="6">
                  <c:v>33142</c:v>
                </c:pt>
                <c:pt idx="7">
                  <c:v>33298</c:v>
                </c:pt>
                <c:pt idx="8">
                  <c:v>31606</c:v>
                </c:pt>
                <c:pt idx="9">
                  <c:v>30108</c:v>
                </c:pt>
                <c:pt idx="10">
                  <c:v>30902</c:v>
                </c:pt>
                <c:pt idx="11">
                  <c:v>31844</c:v>
                </c:pt>
                <c:pt idx="12">
                  <c:v>32506</c:v>
                </c:pt>
                <c:pt idx="13">
                  <c:v>33676</c:v>
                </c:pt>
                <c:pt idx="14">
                  <c:v>35028</c:v>
                </c:pt>
                <c:pt idx="15">
                  <c:v>36233</c:v>
                </c:pt>
                <c:pt idx="16">
                  <c:v>31419</c:v>
                </c:pt>
                <c:pt idx="17">
                  <c:v>30421</c:v>
                </c:pt>
                <c:pt idx="18">
                  <c:v>34529</c:v>
                </c:pt>
                <c:pt idx="19">
                  <c:v>44060</c:v>
                </c:pt>
                <c:pt idx="20">
                  <c:v>46754</c:v>
                </c:pt>
                <c:pt idx="21">
                  <c:v>39243</c:v>
                </c:pt>
                <c:pt idx="22">
                  <c:v>34375</c:v>
                </c:pt>
                <c:pt idx="23">
                  <c:v>35200</c:v>
                </c:pt>
                <c:pt idx="24">
                  <c:v>32328</c:v>
                </c:pt>
                <c:pt idx="25">
                  <c:v>32456</c:v>
                </c:pt>
                <c:pt idx="26">
                  <c:v>31244</c:v>
                </c:pt>
                <c:pt idx="27">
                  <c:v>32553</c:v>
                </c:pt>
                <c:pt idx="28">
                  <c:v>32948</c:v>
                </c:pt>
                <c:pt idx="29">
                  <c:v>32967</c:v>
                </c:pt>
                <c:pt idx="30">
                  <c:v>33315</c:v>
                </c:pt>
                <c:pt idx="31">
                  <c:v>32652</c:v>
                </c:pt>
                <c:pt idx="32">
                  <c:v>33157</c:v>
                </c:pt>
                <c:pt idx="33">
                  <c:v>34201</c:v>
                </c:pt>
                <c:pt idx="34">
                  <c:v>36934</c:v>
                </c:pt>
                <c:pt idx="35">
                  <c:v>37988</c:v>
                </c:pt>
                <c:pt idx="36">
                  <c:v>37896</c:v>
                </c:pt>
                <c:pt idx="37">
                  <c:v>38334</c:v>
                </c:pt>
                <c:pt idx="38">
                  <c:v>38716</c:v>
                </c:pt>
                <c:pt idx="39">
                  <c:v>46236</c:v>
                </c:pt>
                <c:pt idx="40">
                  <c:v>53522</c:v>
                </c:pt>
                <c:pt idx="41">
                  <c:v>47620</c:v>
                </c:pt>
                <c:pt idx="42">
                  <c:v>47402</c:v>
                </c:pt>
                <c:pt idx="43">
                  <c:v>38177</c:v>
                </c:pt>
                <c:pt idx="44">
                  <c:v>37017</c:v>
                </c:pt>
                <c:pt idx="45">
                  <c:v>48642</c:v>
                </c:pt>
                <c:pt idx="46">
                  <c:v>45785</c:v>
                </c:pt>
                <c:pt idx="47">
                  <c:v>44360</c:v>
                </c:pt>
                <c:pt idx="48">
                  <c:v>43718</c:v>
                </c:pt>
                <c:pt idx="49">
                  <c:v>41708</c:v>
                </c:pt>
                <c:pt idx="50">
                  <c:v>40459</c:v>
                </c:pt>
                <c:pt idx="51">
                  <c:v>41361</c:v>
                </c:pt>
                <c:pt idx="52">
                  <c:v>41154</c:v>
                </c:pt>
                <c:pt idx="53">
                  <c:v>40902</c:v>
                </c:pt>
                <c:pt idx="54">
                  <c:v>41974</c:v>
                </c:pt>
                <c:pt idx="55">
                  <c:v>43199</c:v>
                </c:pt>
                <c:pt idx="56">
                  <c:v>43963</c:v>
                </c:pt>
                <c:pt idx="57">
                  <c:v>42661</c:v>
                </c:pt>
                <c:pt idx="58">
                  <c:v>41186</c:v>
                </c:pt>
                <c:pt idx="59">
                  <c:v>40442</c:v>
                </c:pt>
                <c:pt idx="60">
                  <c:v>40103</c:v>
                </c:pt>
                <c:pt idx="61">
                  <c:v>40562</c:v>
                </c:pt>
                <c:pt idx="62">
                  <c:v>40244</c:v>
                </c:pt>
                <c:pt idx="63">
                  <c:v>39653</c:v>
                </c:pt>
                <c:pt idx="64">
                  <c:v>40242</c:v>
                </c:pt>
                <c:pt idx="65">
                  <c:v>40475</c:v>
                </c:pt>
                <c:pt idx="66">
                  <c:v>41851</c:v>
                </c:pt>
                <c:pt idx="67">
                  <c:v>42116</c:v>
                </c:pt>
                <c:pt idx="68">
                  <c:v>43696</c:v>
                </c:pt>
                <c:pt idx="69">
                  <c:v>43294</c:v>
                </c:pt>
                <c:pt idx="70">
                  <c:v>43203</c:v>
                </c:pt>
                <c:pt idx="71">
                  <c:v>42500</c:v>
                </c:pt>
                <c:pt idx="72">
                  <c:v>42139</c:v>
                </c:pt>
                <c:pt idx="73">
                  <c:v>42018</c:v>
                </c:pt>
                <c:pt idx="74">
                  <c:v>41174</c:v>
                </c:pt>
                <c:pt idx="75">
                  <c:v>39191</c:v>
                </c:pt>
                <c:pt idx="76">
                  <c:v>37543</c:v>
                </c:pt>
                <c:pt idx="77">
                  <c:v>37288</c:v>
                </c:pt>
                <c:pt idx="78">
                  <c:v>37814</c:v>
                </c:pt>
                <c:pt idx="79">
                  <c:v>37860</c:v>
                </c:pt>
                <c:pt idx="80">
                  <c:v>38501</c:v>
                </c:pt>
                <c:pt idx="81">
                  <c:v>36237</c:v>
                </c:pt>
                <c:pt idx="82">
                  <c:v>34942</c:v>
                </c:pt>
                <c:pt idx="83">
                  <c:v>34962</c:v>
                </c:pt>
                <c:pt idx="84">
                  <c:v>36253</c:v>
                </c:pt>
                <c:pt idx="85">
                  <c:v>36385</c:v>
                </c:pt>
                <c:pt idx="86">
                  <c:v>35790</c:v>
                </c:pt>
                <c:pt idx="87">
                  <c:v>35813</c:v>
                </c:pt>
                <c:pt idx="88">
                  <c:v>35599</c:v>
                </c:pt>
                <c:pt idx="89">
                  <c:v>35326</c:v>
                </c:pt>
                <c:pt idx="90">
                  <c:v>34672</c:v>
                </c:pt>
                <c:pt idx="91">
                  <c:v>33762</c:v>
                </c:pt>
                <c:pt idx="92">
                  <c:v>35057</c:v>
                </c:pt>
                <c:pt idx="93">
                  <c:v>33366</c:v>
                </c:pt>
                <c:pt idx="94">
                  <c:v>31480</c:v>
                </c:pt>
                <c:pt idx="95">
                  <c:v>30663</c:v>
                </c:pt>
                <c:pt idx="96">
                  <c:v>30241</c:v>
                </c:pt>
                <c:pt idx="97">
                  <c:v>29611</c:v>
                </c:pt>
                <c:pt idx="98">
                  <c:v>29668</c:v>
                </c:pt>
                <c:pt idx="99">
                  <c:v>29940</c:v>
                </c:pt>
                <c:pt idx="100">
                  <c:v>30367</c:v>
                </c:pt>
                <c:pt idx="101">
                  <c:v>29621</c:v>
                </c:pt>
                <c:pt idx="102">
                  <c:v>29826</c:v>
                </c:pt>
                <c:pt idx="103">
                  <c:v>30757</c:v>
                </c:pt>
                <c:pt idx="104">
                  <c:v>32154</c:v>
                </c:pt>
                <c:pt idx="105">
                  <c:v>30881</c:v>
                </c:pt>
                <c:pt idx="106">
                  <c:v>29898</c:v>
                </c:pt>
                <c:pt idx="107">
                  <c:v>29866</c:v>
                </c:pt>
                <c:pt idx="108">
                  <c:v>28903</c:v>
                </c:pt>
                <c:pt idx="109">
                  <c:v>27524</c:v>
                </c:pt>
                <c:pt idx="110">
                  <c:v>28480</c:v>
                </c:pt>
                <c:pt idx="111">
                  <c:v>29135</c:v>
                </c:pt>
                <c:pt idx="112">
                  <c:v>30534</c:v>
                </c:pt>
                <c:pt idx="113">
                  <c:v>27547</c:v>
                </c:pt>
                <c:pt idx="114">
                  <c:v>29069</c:v>
                </c:pt>
                <c:pt idx="115">
                  <c:v>29691</c:v>
                </c:pt>
                <c:pt idx="116">
                  <c:v>29229</c:v>
                </c:pt>
                <c:pt idx="117">
                  <c:v>28440</c:v>
                </c:pt>
                <c:pt idx="118">
                  <c:v>27525</c:v>
                </c:pt>
                <c:pt idx="119">
                  <c:v>26007</c:v>
                </c:pt>
                <c:pt idx="120">
                  <c:v>11986</c:v>
                </c:pt>
              </c:numCache>
            </c:numRef>
          </c:val>
          <c:smooth val="0"/>
          <c:extLst>
            <c:ext xmlns:c16="http://schemas.microsoft.com/office/drawing/2014/chart" uri="{C3380CC4-5D6E-409C-BE32-E72D297353CC}">
              <c16:uniqueId val="{00000003-4A9B-4D28-8497-94F49842F092}"/>
            </c:ext>
          </c:extLst>
        </c:ser>
        <c:dLbls>
          <c:showLegendKey val="0"/>
          <c:showVal val="0"/>
          <c:showCatName val="0"/>
          <c:showSerName val="0"/>
          <c:showPercent val="0"/>
          <c:showBubbleSize val="0"/>
        </c:dLbls>
        <c:smooth val="0"/>
        <c:axId val="1674302576"/>
        <c:axId val="1674296336"/>
      </c:lineChart>
      <c:dateAx>
        <c:axId val="1674302576"/>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296336"/>
        <c:crosses val="autoZero"/>
        <c:auto val="1"/>
        <c:lblOffset val="100"/>
        <c:baseTimeUnit val="years"/>
        <c:majorUnit val="10"/>
        <c:majorTimeUnit val="years"/>
      </c:dateAx>
      <c:valAx>
        <c:axId val="16742963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Marriages (,000s) per year</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30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0" i="0" u="none" strike="noStrike" kern="1200" spc="0" baseline="0">
                <a:solidFill>
                  <a:schemeClr val="tx1">
                    <a:lumMod val="65000"/>
                    <a:lumOff val="35000"/>
                  </a:schemeClr>
                </a:solidFill>
                <a:latin typeface="+mn-lt"/>
                <a:ea typeface="+mn-ea"/>
                <a:cs typeface="+mn-cs"/>
              </a:defRPr>
            </a:pPr>
            <a:r>
              <a:rPr lang="en-US" sz="1600"/>
              <a:t>Cities where people have higher Life Expectancy also have higher Happiness Levels</a:t>
            </a:r>
          </a:p>
        </c:rich>
      </c:tx>
      <c:layout>
        <c:manualLayout>
          <c:xMode val="edge"/>
          <c:yMode val="edge"/>
          <c:x val="8.7501753120554596E-2"/>
          <c:y val="1.9790082570150833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80119278983256"/>
          <c:y val="0.23077709438680682"/>
          <c:w val="0.85358387930516322"/>
          <c:h val="0.62404362813017467"/>
        </c:manualLayout>
      </c:layout>
      <c:scatterChart>
        <c:scatterStyle val="lineMarker"/>
        <c:varyColors val="0"/>
        <c:ser>
          <c:idx val="0"/>
          <c:order val="0"/>
          <c:tx>
            <c:strRef>
              <c:f>'scatter plot '!$C$1</c:f>
              <c:strCache>
                <c:ptCount val="1"/>
                <c:pt idx="0">
                  <c:v>Happiness levels(Country)</c:v>
                </c:pt>
              </c:strCache>
            </c:strRef>
          </c:tx>
          <c:spPr>
            <a:ln w="25400" cap="rnd">
              <a:noFill/>
              <a:round/>
            </a:ln>
            <a:effectLst/>
          </c:spPr>
          <c:marker>
            <c:symbol val="triangle"/>
            <c:size val="5"/>
            <c:spPr>
              <a:solidFill>
                <a:schemeClr val="bg1">
                  <a:lumMod val="50000"/>
                </a:schemeClr>
              </a:solidFill>
              <a:ln w="9525">
                <a:solidFill>
                  <a:schemeClr val="bg1">
                    <a:lumMod val="50000"/>
                  </a:schemeClr>
                </a:solidFill>
              </a:ln>
              <a:effectLst/>
            </c:spPr>
          </c:marker>
          <c:dPt>
            <c:idx val="5"/>
            <c:marker>
              <c:symbol val="triangle"/>
              <c:size val="5"/>
              <c:spPr>
                <a:solidFill>
                  <a:schemeClr val="bg1">
                    <a:lumMod val="50000"/>
                  </a:schemeClr>
                </a:solidFill>
                <a:ln w="9525">
                  <a:solidFill>
                    <a:schemeClr val="bg1">
                      <a:lumMod val="50000"/>
                    </a:schemeClr>
                  </a:solidFill>
                </a:ln>
                <a:effectLst/>
              </c:spPr>
            </c:marker>
            <c:bubble3D val="0"/>
            <c:extLst>
              <c:ext xmlns:c16="http://schemas.microsoft.com/office/drawing/2014/chart" uri="{C3380CC4-5D6E-409C-BE32-E72D297353CC}">
                <c16:uniqueId val="{00000000-93D1-469B-8F38-7BFFE506C8B5}"/>
              </c:ext>
            </c:extLst>
          </c:dPt>
          <c:dPt>
            <c:idx val="10"/>
            <c:marker>
              <c:symbol val="triangle"/>
              <c:size val="5"/>
              <c:spPr>
                <a:solidFill>
                  <a:schemeClr val="bg1">
                    <a:lumMod val="50000"/>
                  </a:schemeClr>
                </a:solidFill>
                <a:ln w="9525">
                  <a:solidFill>
                    <a:schemeClr val="bg1">
                      <a:lumMod val="50000"/>
                    </a:schemeClr>
                  </a:solidFill>
                </a:ln>
                <a:effectLst/>
              </c:spPr>
            </c:marker>
            <c:bubble3D val="0"/>
            <c:extLst>
              <c:ext xmlns:c16="http://schemas.microsoft.com/office/drawing/2014/chart" uri="{C3380CC4-5D6E-409C-BE32-E72D297353CC}">
                <c16:uniqueId val="{00000001-93D1-469B-8F38-7BFFE506C8B5}"/>
              </c:ext>
            </c:extLst>
          </c:dPt>
          <c:dPt>
            <c:idx val="27"/>
            <c:marker>
              <c:symbol val="triangle"/>
              <c:size val="5"/>
              <c:spPr>
                <a:solidFill>
                  <a:schemeClr val="bg1">
                    <a:lumMod val="50000"/>
                  </a:schemeClr>
                </a:solidFill>
                <a:ln w="9525">
                  <a:solidFill>
                    <a:schemeClr val="bg1">
                      <a:lumMod val="50000"/>
                    </a:schemeClr>
                  </a:solidFill>
                </a:ln>
                <a:effectLst/>
              </c:spPr>
            </c:marker>
            <c:bubble3D val="0"/>
            <c:extLst>
              <c:ext xmlns:c16="http://schemas.microsoft.com/office/drawing/2014/chart" uri="{C3380CC4-5D6E-409C-BE32-E72D297353CC}">
                <c16:uniqueId val="{00000002-93D1-469B-8F38-7BFFE506C8B5}"/>
              </c:ext>
            </c:extLst>
          </c:dPt>
          <c:trendline>
            <c:spPr>
              <a:ln w="19050" cap="rnd">
                <a:solidFill>
                  <a:schemeClr val="accent1"/>
                </a:solidFill>
                <a:prstDash val="sysDot"/>
              </a:ln>
              <a:effectLst/>
            </c:spPr>
            <c:trendlineType val="linear"/>
            <c:dispRSqr val="0"/>
            <c:dispEq val="0"/>
          </c:trendline>
          <c:trendline>
            <c:spPr>
              <a:ln w="19050" cap="rnd">
                <a:solidFill>
                  <a:srgbClr val="002060"/>
                </a:solidFill>
                <a:prstDash val="solid"/>
              </a:ln>
              <a:effectLst/>
            </c:spPr>
            <c:trendlineType val="linear"/>
            <c:dispRSqr val="0"/>
            <c:dispEq val="0"/>
          </c:trendline>
          <c:xVal>
            <c:numRef>
              <c:f>'scatter plot '!$B$2:$B$47</c:f>
              <c:numCache>
                <c:formatCode>General</c:formatCode>
                <c:ptCount val="46"/>
                <c:pt idx="0">
                  <c:v>67.3</c:v>
                </c:pt>
                <c:pt idx="1">
                  <c:v>70.7</c:v>
                </c:pt>
                <c:pt idx="2">
                  <c:v>75.400000000000006</c:v>
                </c:pt>
                <c:pt idx="3">
                  <c:v>75.400000000000006</c:v>
                </c:pt>
                <c:pt idx="4">
                  <c:v>75.400000000000006</c:v>
                </c:pt>
                <c:pt idx="5">
                  <c:v>74.7</c:v>
                </c:pt>
                <c:pt idx="6">
                  <c:v>68.5</c:v>
                </c:pt>
                <c:pt idx="7">
                  <c:v>75.400000000000006</c:v>
                </c:pt>
                <c:pt idx="8">
                  <c:v>69.5</c:v>
                </c:pt>
                <c:pt idx="9">
                  <c:v>81.3</c:v>
                </c:pt>
                <c:pt idx="10">
                  <c:v>83.2</c:v>
                </c:pt>
                <c:pt idx="11">
                  <c:v>83.2</c:v>
                </c:pt>
                <c:pt idx="12">
                  <c:v>75.900000000000006</c:v>
                </c:pt>
                <c:pt idx="13">
                  <c:v>74.099999999999994</c:v>
                </c:pt>
                <c:pt idx="14">
                  <c:v>73.900000000000006</c:v>
                </c:pt>
                <c:pt idx="15">
                  <c:v>82.7</c:v>
                </c:pt>
                <c:pt idx="16">
                  <c:v>82.2</c:v>
                </c:pt>
                <c:pt idx="17">
                  <c:v>82.2</c:v>
                </c:pt>
                <c:pt idx="18">
                  <c:v>76.400000000000006</c:v>
                </c:pt>
                <c:pt idx="19">
                  <c:v>81.8</c:v>
                </c:pt>
                <c:pt idx="20">
                  <c:v>80.400000000000006</c:v>
                </c:pt>
                <c:pt idx="21">
                  <c:v>78.8</c:v>
                </c:pt>
                <c:pt idx="22">
                  <c:v>78.8</c:v>
                </c:pt>
                <c:pt idx="23">
                  <c:v>78.8</c:v>
                </c:pt>
                <c:pt idx="24">
                  <c:v>78.8</c:v>
                </c:pt>
                <c:pt idx="25">
                  <c:v>78.8</c:v>
                </c:pt>
                <c:pt idx="26">
                  <c:v>78.8</c:v>
                </c:pt>
                <c:pt idx="27">
                  <c:v>80.599999999999994</c:v>
                </c:pt>
                <c:pt idx="28">
                  <c:v>80.599999999999994</c:v>
                </c:pt>
                <c:pt idx="29">
                  <c:v>80.5</c:v>
                </c:pt>
                <c:pt idx="30">
                  <c:v>81.900000000000006</c:v>
                </c:pt>
                <c:pt idx="31">
                  <c:v>80.400000000000006</c:v>
                </c:pt>
                <c:pt idx="32">
                  <c:v>82.1</c:v>
                </c:pt>
                <c:pt idx="33">
                  <c:v>82.1</c:v>
                </c:pt>
                <c:pt idx="34">
                  <c:v>81.7</c:v>
                </c:pt>
                <c:pt idx="35">
                  <c:v>81.7</c:v>
                </c:pt>
                <c:pt idx="36">
                  <c:v>81</c:v>
                </c:pt>
                <c:pt idx="37">
                  <c:v>81.8</c:v>
                </c:pt>
                <c:pt idx="38">
                  <c:v>81.2</c:v>
                </c:pt>
                <c:pt idx="39">
                  <c:v>82.6</c:v>
                </c:pt>
                <c:pt idx="40">
                  <c:v>82.6</c:v>
                </c:pt>
                <c:pt idx="41">
                  <c:v>79.8</c:v>
                </c:pt>
                <c:pt idx="42">
                  <c:v>80.400000000000006</c:v>
                </c:pt>
              </c:numCache>
            </c:numRef>
          </c:xVal>
          <c:yVal>
            <c:numRef>
              <c:f>'scatter plot '!$C$2:$C$47</c:f>
              <c:numCache>
                <c:formatCode>General</c:formatCode>
                <c:ptCount val="46"/>
                <c:pt idx="0">
                  <c:v>3.57</c:v>
                </c:pt>
                <c:pt idx="1">
                  <c:v>4.1500000000000004</c:v>
                </c:pt>
                <c:pt idx="2">
                  <c:v>5.12</c:v>
                </c:pt>
                <c:pt idx="3">
                  <c:v>5.12</c:v>
                </c:pt>
                <c:pt idx="4">
                  <c:v>5.12</c:v>
                </c:pt>
                <c:pt idx="5">
                  <c:v>5.13</c:v>
                </c:pt>
                <c:pt idx="6">
                  <c:v>5.28</c:v>
                </c:pt>
                <c:pt idx="7">
                  <c:v>5.51</c:v>
                </c:pt>
                <c:pt idx="8">
                  <c:v>5.54</c:v>
                </c:pt>
                <c:pt idx="9">
                  <c:v>5.87</c:v>
                </c:pt>
                <c:pt idx="10">
                  <c:v>5.87</c:v>
                </c:pt>
                <c:pt idx="11">
                  <c:v>5.87</c:v>
                </c:pt>
                <c:pt idx="12">
                  <c:v>5.97</c:v>
                </c:pt>
                <c:pt idx="13">
                  <c:v>5.99</c:v>
                </c:pt>
                <c:pt idx="14">
                  <c:v>6.37</c:v>
                </c:pt>
                <c:pt idx="15">
                  <c:v>6.38</c:v>
                </c:pt>
                <c:pt idx="16">
                  <c:v>6.4</c:v>
                </c:pt>
                <c:pt idx="17">
                  <c:v>6.4</c:v>
                </c:pt>
                <c:pt idx="18">
                  <c:v>6.46</c:v>
                </c:pt>
                <c:pt idx="19">
                  <c:v>6.66</c:v>
                </c:pt>
                <c:pt idx="20">
                  <c:v>6.86</c:v>
                </c:pt>
                <c:pt idx="21">
                  <c:v>6.94</c:v>
                </c:pt>
                <c:pt idx="22">
                  <c:v>6.94</c:v>
                </c:pt>
                <c:pt idx="23">
                  <c:v>6.94</c:v>
                </c:pt>
                <c:pt idx="24">
                  <c:v>6.94</c:v>
                </c:pt>
                <c:pt idx="25">
                  <c:v>6.94</c:v>
                </c:pt>
                <c:pt idx="26">
                  <c:v>6.94</c:v>
                </c:pt>
                <c:pt idx="27">
                  <c:v>7.07</c:v>
                </c:pt>
                <c:pt idx="28">
                  <c:v>7.07</c:v>
                </c:pt>
                <c:pt idx="29">
                  <c:v>7.09</c:v>
                </c:pt>
                <c:pt idx="30">
                  <c:v>7.12</c:v>
                </c:pt>
                <c:pt idx="31">
                  <c:v>7.16</c:v>
                </c:pt>
                <c:pt idx="32">
                  <c:v>7.22</c:v>
                </c:pt>
                <c:pt idx="33">
                  <c:v>7.22</c:v>
                </c:pt>
                <c:pt idx="34">
                  <c:v>7.23</c:v>
                </c:pt>
                <c:pt idx="35">
                  <c:v>7.23</c:v>
                </c:pt>
                <c:pt idx="36">
                  <c:v>7.29</c:v>
                </c:pt>
                <c:pt idx="37">
                  <c:v>7.35</c:v>
                </c:pt>
                <c:pt idx="38">
                  <c:v>7.44</c:v>
                </c:pt>
                <c:pt idx="39">
                  <c:v>7.56</c:v>
                </c:pt>
                <c:pt idx="40">
                  <c:v>7.56</c:v>
                </c:pt>
                <c:pt idx="41">
                  <c:v>7.64</c:v>
                </c:pt>
                <c:pt idx="42">
                  <c:v>7.8</c:v>
                </c:pt>
              </c:numCache>
            </c:numRef>
          </c:yVal>
          <c:smooth val="0"/>
          <c:extLst>
            <c:ext xmlns:c16="http://schemas.microsoft.com/office/drawing/2014/chart" uri="{C3380CC4-5D6E-409C-BE32-E72D297353CC}">
              <c16:uniqueId val="{00000005-93D1-469B-8F38-7BFFE506C8B5}"/>
            </c:ext>
          </c:extLst>
        </c:ser>
        <c:dLbls>
          <c:showLegendKey val="0"/>
          <c:showVal val="0"/>
          <c:showCatName val="0"/>
          <c:showSerName val="0"/>
          <c:showPercent val="0"/>
          <c:showBubbleSize val="0"/>
        </c:dLbls>
        <c:axId val="2090121920"/>
        <c:axId val="2090140640"/>
      </c:scatterChart>
      <c:valAx>
        <c:axId val="2090121920"/>
        <c:scaling>
          <c:orientation val="minMax"/>
          <c:min val="5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Life expectancy (years)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0140640"/>
        <c:crosses val="autoZero"/>
        <c:crossBetween val="midCat"/>
        <c:majorUnit val="5"/>
      </c:valAx>
      <c:valAx>
        <c:axId val="2090140640"/>
        <c:scaling>
          <c:orientation val="minMax"/>
          <c:max val="8"/>
          <c:min val="3"/>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Happiness Levels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0121920"/>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'scatter plot '!$C$1</c:f>
              <c:strCache>
                <c:ptCount val="1"/>
                <c:pt idx="0">
                  <c:v>Happiness levels(Country)</c:v>
                </c:pt>
              </c:strCache>
            </c:strRef>
          </c:tx>
          <c:spPr>
            <a:ln w="19050" cap="rnd">
              <a:noFill/>
              <a:round/>
            </a:ln>
            <a:effectLst/>
          </c:spPr>
          <c:marker>
            <c:symbol val="circle"/>
            <c:size val="5"/>
            <c:spPr>
              <a:solidFill>
                <a:schemeClr val="accent1"/>
              </a:solidFill>
              <a:ln w="9525">
                <a:solidFill>
                  <a:schemeClr val="accent1"/>
                </a:solidFill>
              </a:ln>
              <a:effectLst/>
            </c:spPr>
          </c:marker>
          <c:xVal>
            <c:numRef>
              <c:f>'scatter plot '!$B$2:$B$44</c:f>
              <c:numCache>
                <c:formatCode>General</c:formatCode>
                <c:ptCount val="43"/>
                <c:pt idx="0">
                  <c:v>67.3</c:v>
                </c:pt>
                <c:pt idx="1">
                  <c:v>70.7</c:v>
                </c:pt>
                <c:pt idx="2">
                  <c:v>75.400000000000006</c:v>
                </c:pt>
                <c:pt idx="3">
                  <c:v>75.400000000000006</c:v>
                </c:pt>
                <c:pt idx="4">
                  <c:v>75.400000000000006</c:v>
                </c:pt>
                <c:pt idx="5">
                  <c:v>74.7</c:v>
                </c:pt>
                <c:pt idx="6">
                  <c:v>68.5</c:v>
                </c:pt>
                <c:pt idx="7">
                  <c:v>75.400000000000006</c:v>
                </c:pt>
                <c:pt idx="8">
                  <c:v>69.5</c:v>
                </c:pt>
                <c:pt idx="9">
                  <c:v>81.3</c:v>
                </c:pt>
                <c:pt idx="10">
                  <c:v>83.2</c:v>
                </c:pt>
                <c:pt idx="11">
                  <c:v>83.2</c:v>
                </c:pt>
                <c:pt idx="12">
                  <c:v>75.900000000000006</c:v>
                </c:pt>
                <c:pt idx="13">
                  <c:v>74.099999999999994</c:v>
                </c:pt>
                <c:pt idx="14">
                  <c:v>73.900000000000006</c:v>
                </c:pt>
                <c:pt idx="15">
                  <c:v>82.7</c:v>
                </c:pt>
                <c:pt idx="16">
                  <c:v>82.2</c:v>
                </c:pt>
                <c:pt idx="17">
                  <c:v>82.2</c:v>
                </c:pt>
                <c:pt idx="18">
                  <c:v>76.400000000000006</c:v>
                </c:pt>
                <c:pt idx="19">
                  <c:v>81.8</c:v>
                </c:pt>
                <c:pt idx="20">
                  <c:v>80.400000000000006</c:v>
                </c:pt>
                <c:pt idx="21">
                  <c:v>78.8</c:v>
                </c:pt>
                <c:pt idx="22">
                  <c:v>78.8</c:v>
                </c:pt>
                <c:pt idx="23">
                  <c:v>78.8</c:v>
                </c:pt>
                <c:pt idx="24">
                  <c:v>78.8</c:v>
                </c:pt>
                <c:pt idx="25">
                  <c:v>78.8</c:v>
                </c:pt>
                <c:pt idx="26">
                  <c:v>78.8</c:v>
                </c:pt>
                <c:pt idx="27">
                  <c:v>80.599999999999994</c:v>
                </c:pt>
                <c:pt idx="28">
                  <c:v>80.599999999999994</c:v>
                </c:pt>
                <c:pt idx="29">
                  <c:v>80.5</c:v>
                </c:pt>
                <c:pt idx="30">
                  <c:v>81.900000000000006</c:v>
                </c:pt>
                <c:pt idx="31">
                  <c:v>80.400000000000006</c:v>
                </c:pt>
                <c:pt idx="32">
                  <c:v>82.1</c:v>
                </c:pt>
                <c:pt idx="33">
                  <c:v>82.1</c:v>
                </c:pt>
                <c:pt idx="34">
                  <c:v>81.7</c:v>
                </c:pt>
                <c:pt idx="35">
                  <c:v>81.7</c:v>
                </c:pt>
                <c:pt idx="36">
                  <c:v>81</c:v>
                </c:pt>
                <c:pt idx="37">
                  <c:v>81.8</c:v>
                </c:pt>
                <c:pt idx="38">
                  <c:v>81.2</c:v>
                </c:pt>
                <c:pt idx="39">
                  <c:v>82.6</c:v>
                </c:pt>
                <c:pt idx="40">
                  <c:v>82.6</c:v>
                </c:pt>
                <c:pt idx="41">
                  <c:v>79.8</c:v>
                </c:pt>
                <c:pt idx="42">
                  <c:v>80.400000000000006</c:v>
                </c:pt>
              </c:numCache>
            </c:numRef>
          </c:xVal>
          <c:yVal>
            <c:numRef>
              <c:f>'scatter plot '!$C$2:$C$44</c:f>
              <c:numCache>
                <c:formatCode>General</c:formatCode>
                <c:ptCount val="43"/>
                <c:pt idx="0">
                  <c:v>3.57</c:v>
                </c:pt>
                <c:pt idx="1">
                  <c:v>4.1500000000000004</c:v>
                </c:pt>
                <c:pt idx="2">
                  <c:v>5.12</c:v>
                </c:pt>
                <c:pt idx="3">
                  <c:v>5.12</c:v>
                </c:pt>
                <c:pt idx="4">
                  <c:v>5.12</c:v>
                </c:pt>
                <c:pt idx="5">
                  <c:v>5.13</c:v>
                </c:pt>
                <c:pt idx="6">
                  <c:v>5.28</c:v>
                </c:pt>
                <c:pt idx="7">
                  <c:v>5.51</c:v>
                </c:pt>
                <c:pt idx="8">
                  <c:v>5.54</c:v>
                </c:pt>
                <c:pt idx="9">
                  <c:v>5.87</c:v>
                </c:pt>
                <c:pt idx="10">
                  <c:v>5.87</c:v>
                </c:pt>
                <c:pt idx="11">
                  <c:v>5.87</c:v>
                </c:pt>
                <c:pt idx="12">
                  <c:v>5.97</c:v>
                </c:pt>
                <c:pt idx="13">
                  <c:v>5.99</c:v>
                </c:pt>
                <c:pt idx="14">
                  <c:v>6.37</c:v>
                </c:pt>
                <c:pt idx="15">
                  <c:v>6.38</c:v>
                </c:pt>
                <c:pt idx="16">
                  <c:v>6.4</c:v>
                </c:pt>
                <c:pt idx="17">
                  <c:v>6.4</c:v>
                </c:pt>
                <c:pt idx="18">
                  <c:v>6.46</c:v>
                </c:pt>
                <c:pt idx="19">
                  <c:v>6.66</c:v>
                </c:pt>
                <c:pt idx="20">
                  <c:v>6.86</c:v>
                </c:pt>
                <c:pt idx="21">
                  <c:v>6.94</c:v>
                </c:pt>
                <c:pt idx="22">
                  <c:v>6.94</c:v>
                </c:pt>
                <c:pt idx="23">
                  <c:v>6.94</c:v>
                </c:pt>
                <c:pt idx="24">
                  <c:v>6.94</c:v>
                </c:pt>
                <c:pt idx="25">
                  <c:v>6.94</c:v>
                </c:pt>
                <c:pt idx="26">
                  <c:v>6.94</c:v>
                </c:pt>
                <c:pt idx="27">
                  <c:v>7.07</c:v>
                </c:pt>
                <c:pt idx="28">
                  <c:v>7.07</c:v>
                </c:pt>
                <c:pt idx="29">
                  <c:v>7.09</c:v>
                </c:pt>
                <c:pt idx="30">
                  <c:v>7.12</c:v>
                </c:pt>
                <c:pt idx="31">
                  <c:v>7.16</c:v>
                </c:pt>
                <c:pt idx="32">
                  <c:v>7.22</c:v>
                </c:pt>
                <c:pt idx="33">
                  <c:v>7.22</c:v>
                </c:pt>
                <c:pt idx="34">
                  <c:v>7.23</c:v>
                </c:pt>
                <c:pt idx="35">
                  <c:v>7.23</c:v>
                </c:pt>
                <c:pt idx="36">
                  <c:v>7.29</c:v>
                </c:pt>
                <c:pt idx="37">
                  <c:v>7.35</c:v>
                </c:pt>
                <c:pt idx="38">
                  <c:v>7.44</c:v>
                </c:pt>
                <c:pt idx="39">
                  <c:v>7.56</c:v>
                </c:pt>
                <c:pt idx="40">
                  <c:v>7.56</c:v>
                </c:pt>
                <c:pt idx="41">
                  <c:v>7.64</c:v>
                </c:pt>
                <c:pt idx="42">
                  <c:v>7.8</c:v>
                </c:pt>
              </c:numCache>
            </c:numRef>
          </c:yVal>
          <c:smooth val="0"/>
          <c:extLst>
            <c:ext xmlns:c16="http://schemas.microsoft.com/office/drawing/2014/chart" uri="{C3380CC4-5D6E-409C-BE32-E72D297353CC}">
              <c16:uniqueId val="{00000000-29AB-434F-A473-C96FC012AA09}"/>
            </c:ext>
          </c:extLst>
        </c:ser>
        <c:dLbls>
          <c:showLegendKey val="0"/>
          <c:showVal val="0"/>
          <c:showCatName val="0"/>
          <c:showSerName val="0"/>
          <c:showPercent val="0"/>
          <c:showBubbleSize val="0"/>
        </c:dLbls>
        <c:axId val="1414745152"/>
        <c:axId val="1414743488"/>
      </c:scatterChart>
      <c:valAx>
        <c:axId val="141474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743488"/>
        <c:crosses val="autoZero"/>
        <c:crossBetween val="midCat"/>
      </c:valAx>
      <c:valAx>
        <c:axId val="141474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745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A4FB0-C6B1-47BC-9EFF-85E03A228730}" type="doc">
      <dgm:prSet loTypeId="urn:microsoft.com/office/officeart/2005/8/layout/chevron1" loCatId="process" qsTypeId="urn:microsoft.com/office/officeart/2005/8/quickstyle/simple1" qsCatId="simple" csTypeId="urn:microsoft.com/office/officeart/2005/8/colors/accent1_2" csCatId="accent1" phldr="1"/>
      <dgm:spPr/>
    </dgm:pt>
    <dgm:pt modelId="{42254FAE-446B-4246-9A24-722BB6C1D1ED}">
      <dgm:prSet phldrT="[Text]"/>
      <dgm:spPr>
        <a:solidFill>
          <a:srgbClr val="EAC036"/>
        </a:solidFill>
      </dgm:spPr>
      <dgm:t>
        <a:bodyPr/>
        <a:lstStyle/>
        <a:p>
          <a:r>
            <a:rPr lang="en-GB"/>
            <a:t>Data understanding</a:t>
          </a:r>
        </a:p>
      </dgm:t>
    </dgm:pt>
    <dgm:pt modelId="{A768CBAC-8CF8-4D40-A664-F8FC61A92020}" type="parTrans" cxnId="{AF65A8EA-8206-4062-B793-CFFD1273A596}">
      <dgm:prSet/>
      <dgm:spPr/>
      <dgm:t>
        <a:bodyPr/>
        <a:lstStyle/>
        <a:p>
          <a:endParaRPr lang="en-GB"/>
        </a:p>
      </dgm:t>
    </dgm:pt>
    <dgm:pt modelId="{682AC266-FBCC-4D0B-96EB-3DB6C6C7A59E}" type="sibTrans" cxnId="{AF65A8EA-8206-4062-B793-CFFD1273A596}">
      <dgm:prSet/>
      <dgm:spPr/>
      <dgm:t>
        <a:bodyPr/>
        <a:lstStyle/>
        <a:p>
          <a:endParaRPr lang="en-GB"/>
        </a:p>
      </dgm:t>
    </dgm:pt>
    <dgm:pt modelId="{84DAFC6A-7AD9-415D-A2B8-1BAA1942673B}">
      <dgm:prSet phldrT="[Text]"/>
      <dgm:spPr>
        <a:solidFill>
          <a:srgbClr val="CE673B"/>
        </a:solidFill>
      </dgm:spPr>
      <dgm:t>
        <a:bodyPr/>
        <a:lstStyle/>
        <a:p>
          <a:r>
            <a:rPr lang="en-GB"/>
            <a:t>Data cleansing</a:t>
          </a:r>
        </a:p>
      </dgm:t>
    </dgm:pt>
    <dgm:pt modelId="{838D3DE9-5F7A-4AEE-A628-3526501FBB1B}" type="parTrans" cxnId="{C47AE75C-10B8-4F6B-97E4-5A9CACCBB05E}">
      <dgm:prSet/>
      <dgm:spPr/>
      <dgm:t>
        <a:bodyPr/>
        <a:lstStyle/>
        <a:p>
          <a:endParaRPr lang="en-GB"/>
        </a:p>
      </dgm:t>
    </dgm:pt>
    <dgm:pt modelId="{28362832-9B1B-4109-96C0-EE28F8782366}" type="sibTrans" cxnId="{C47AE75C-10B8-4F6B-97E4-5A9CACCBB05E}">
      <dgm:prSet/>
      <dgm:spPr/>
      <dgm:t>
        <a:bodyPr/>
        <a:lstStyle/>
        <a:p>
          <a:endParaRPr lang="en-GB"/>
        </a:p>
      </dgm:t>
    </dgm:pt>
    <dgm:pt modelId="{531F76BB-DA52-42DC-8E1D-EAE9722FD3F1}">
      <dgm:prSet phldrT="[Text]"/>
      <dgm:spPr>
        <a:solidFill>
          <a:srgbClr val="6A9CA1"/>
        </a:solidFill>
      </dgm:spPr>
      <dgm:t>
        <a:bodyPr/>
        <a:lstStyle/>
        <a:p>
          <a:r>
            <a:rPr lang="en-GB"/>
            <a:t>Data manipulation</a:t>
          </a:r>
        </a:p>
      </dgm:t>
    </dgm:pt>
    <dgm:pt modelId="{454F7B10-A4FB-4AF9-ABE2-A9FF72E9FDDE}" type="parTrans" cxnId="{5B265F2F-AE4B-4164-BFFD-C58FD377CAD2}">
      <dgm:prSet/>
      <dgm:spPr/>
      <dgm:t>
        <a:bodyPr/>
        <a:lstStyle/>
        <a:p>
          <a:endParaRPr lang="en-GB"/>
        </a:p>
      </dgm:t>
    </dgm:pt>
    <dgm:pt modelId="{13E69F0E-F15B-476E-AE69-916A8A537630}" type="sibTrans" cxnId="{5B265F2F-AE4B-4164-BFFD-C58FD377CAD2}">
      <dgm:prSet/>
      <dgm:spPr/>
      <dgm:t>
        <a:bodyPr/>
        <a:lstStyle/>
        <a:p>
          <a:endParaRPr lang="en-GB"/>
        </a:p>
      </dgm:t>
    </dgm:pt>
    <dgm:pt modelId="{ECC4F427-E545-43AC-A59D-F29E44ED15D7}">
      <dgm:prSet phldrT="[Text]"/>
      <dgm:spPr>
        <a:solidFill>
          <a:srgbClr val="6C587C"/>
        </a:solidFill>
      </dgm:spPr>
      <dgm:t>
        <a:bodyPr/>
        <a:lstStyle/>
        <a:p>
          <a:r>
            <a:rPr lang="en-GB"/>
            <a:t>Identifying patterns</a:t>
          </a:r>
        </a:p>
      </dgm:t>
    </dgm:pt>
    <dgm:pt modelId="{5C34632F-9BB9-4D15-BA5F-1AD3FC79A05C}" type="parTrans" cxnId="{0A6175AD-3C91-492D-B2F1-ADFAAB5AB5E3}">
      <dgm:prSet/>
      <dgm:spPr/>
      <dgm:t>
        <a:bodyPr/>
        <a:lstStyle/>
        <a:p>
          <a:endParaRPr lang="en-GB"/>
        </a:p>
      </dgm:t>
    </dgm:pt>
    <dgm:pt modelId="{D8061349-F990-4EA6-BEAF-E32C972877B0}" type="sibTrans" cxnId="{0A6175AD-3C91-492D-B2F1-ADFAAB5AB5E3}">
      <dgm:prSet/>
      <dgm:spPr/>
      <dgm:t>
        <a:bodyPr/>
        <a:lstStyle/>
        <a:p>
          <a:endParaRPr lang="en-GB"/>
        </a:p>
      </dgm:t>
    </dgm:pt>
    <dgm:pt modelId="{5D8CFE50-B61D-43DD-80BA-AE36A164F353}">
      <dgm:prSet phldrT="[Text]"/>
      <dgm:spPr/>
      <dgm:t>
        <a:bodyPr/>
        <a:lstStyle/>
        <a:p>
          <a:r>
            <a:rPr lang="en-GB"/>
            <a:t>Extracting insights</a:t>
          </a:r>
        </a:p>
      </dgm:t>
    </dgm:pt>
    <dgm:pt modelId="{07B6CB8D-1B1C-4107-A6F1-07786D9046AE}" type="parTrans" cxnId="{E3E05CFD-501E-4FEC-884C-B954D0195BDF}">
      <dgm:prSet/>
      <dgm:spPr/>
      <dgm:t>
        <a:bodyPr/>
        <a:lstStyle/>
        <a:p>
          <a:endParaRPr lang="en-GB"/>
        </a:p>
      </dgm:t>
    </dgm:pt>
    <dgm:pt modelId="{DD75BA0C-3CBD-4252-8D0E-DFBB312C167E}" type="sibTrans" cxnId="{E3E05CFD-501E-4FEC-884C-B954D0195BDF}">
      <dgm:prSet/>
      <dgm:spPr/>
      <dgm:t>
        <a:bodyPr/>
        <a:lstStyle/>
        <a:p>
          <a:endParaRPr lang="en-GB"/>
        </a:p>
      </dgm:t>
    </dgm:pt>
    <dgm:pt modelId="{8EB8445B-7709-4801-9B9A-7F7FD1C03D75}" type="pres">
      <dgm:prSet presAssocID="{11DA4FB0-C6B1-47BC-9EFF-85E03A228730}" presName="Name0" presStyleCnt="0">
        <dgm:presLayoutVars>
          <dgm:dir/>
          <dgm:animLvl val="lvl"/>
          <dgm:resizeHandles val="exact"/>
        </dgm:presLayoutVars>
      </dgm:prSet>
      <dgm:spPr/>
    </dgm:pt>
    <dgm:pt modelId="{5C18BDAE-D4B6-4652-9828-66F760E82AAF}" type="pres">
      <dgm:prSet presAssocID="{42254FAE-446B-4246-9A24-722BB6C1D1ED}" presName="parTxOnly" presStyleLbl="node1" presStyleIdx="0" presStyleCnt="5">
        <dgm:presLayoutVars>
          <dgm:chMax val="0"/>
          <dgm:chPref val="0"/>
          <dgm:bulletEnabled val="1"/>
        </dgm:presLayoutVars>
      </dgm:prSet>
      <dgm:spPr/>
    </dgm:pt>
    <dgm:pt modelId="{E3D1E7DD-2DCD-43A8-B3A5-68208493292D}" type="pres">
      <dgm:prSet presAssocID="{682AC266-FBCC-4D0B-96EB-3DB6C6C7A59E}" presName="parTxOnlySpace" presStyleCnt="0"/>
      <dgm:spPr/>
    </dgm:pt>
    <dgm:pt modelId="{57D8BC79-8A14-4784-A9BC-79222363F349}" type="pres">
      <dgm:prSet presAssocID="{84DAFC6A-7AD9-415D-A2B8-1BAA1942673B}" presName="parTxOnly" presStyleLbl="node1" presStyleIdx="1" presStyleCnt="5">
        <dgm:presLayoutVars>
          <dgm:chMax val="0"/>
          <dgm:chPref val="0"/>
          <dgm:bulletEnabled val="1"/>
        </dgm:presLayoutVars>
      </dgm:prSet>
      <dgm:spPr/>
    </dgm:pt>
    <dgm:pt modelId="{A3B68689-3C9D-4CF7-BB54-8FE66B1F28CB}" type="pres">
      <dgm:prSet presAssocID="{28362832-9B1B-4109-96C0-EE28F8782366}" presName="parTxOnlySpace" presStyleCnt="0"/>
      <dgm:spPr/>
    </dgm:pt>
    <dgm:pt modelId="{91728D26-AAEE-4B2A-9B2D-4C263630075E}" type="pres">
      <dgm:prSet presAssocID="{531F76BB-DA52-42DC-8E1D-EAE9722FD3F1}" presName="parTxOnly" presStyleLbl="node1" presStyleIdx="2" presStyleCnt="5">
        <dgm:presLayoutVars>
          <dgm:chMax val="0"/>
          <dgm:chPref val="0"/>
          <dgm:bulletEnabled val="1"/>
        </dgm:presLayoutVars>
      </dgm:prSet>
      <dgm:spPr/>
    </dgm:pt>
    <dgm:pt modelId="{8ED608AB-F968-4FF9-8B9C-C84D2014D867}" type="pres">
      <dgm:prSet presAssocID="{13E69F0E-F15B-476E-AE69-916A8A537630}" presName="parTxOnlySpace" presStyleCnt="0"/>
      <dgm:spPr/>
    </dgm:pt>
    <dgm:pt modelId="{C332B943-0E1C-4214-B5EB-8F9751C4F8FB}" type="pres">
      <dgm:prSet presAssocID="{ECC4F427-E545-43AC-A59D-F29E44ED15D7}" presName="parTxOnly" presStyleLbl="node1" presStyleIdx="3" presStyleCnt="5">
        <dgm:presLayoutVars>
          <dgm:chMax val="0"/>
          <dgm:chPref val="0"/>
          <dgm:bulletEnabled val="1"/>
        </dgm:presLayoutVars>
      </dgm:prSet>
      <dgm:spPr/>
    </dgm:pt>
    <dgm:pt modelId="{139EF0DD-E3D3-48A3-B821-011022751510}" type="pres">
      <dgm:prSet presAssocID="{D8061349-F990-4EA6-BEAF-E32C972877B0}" presName="parTxOnlySpace" presStyleCnt="0"/>
      <dgm:spPr/>
    </dgm:pt>
    <dgm:pt modelId="{D30C58E7-7E93-4A65-BCDC-CCF0C6DA706A}" type="pres">
      <dgm:prSet presAssocID="{5D8CFE50-B61D-43DD-80BA-AE36A164F353}" presName="parTxOnly" presStyleLbl="node1" presStyleIdx="4" presStyleCnt="5">
        <dgm:presLayoutVars>
          <dgm:chMax val="0"/>
          <dgm:chPref val="0"/>
          <dgm:bulletEnabled val="1"/>
        </dgm:presLayoutVars>
      </dgm:prSet>
      <dgm:spPr/>
    </dgm:pt>
  </dgm:ptLst>
  <dgm:cxnLst>
    <dgm:cxn modelId="{38EF7B04-1BEB-4B6F-BC2F-CCE7F1A70A66}" type="presOf" srcId="{11DA4FB0-C6B1-47BC-9EFF-85E03A228730}" destId="{8EB8445B-7709-4801-9B9A-7F7FD1C03D75}" srcOrd="0" destOrd="0" presId="urn:microsoft.com/office/officeart/2005/8/layout/chevron1"/>
    <dgm:cxn modelId="{6E8E5617-0C0E-444F-91F0-7C17BF489BDD}" type="presOf" srcId="{5D8CFE50-B61D-43DD-80BA-AE36A164F353}" destId="{D30C58E7-7E93-4A65-BCDC-CCF0C6DA706A}" srcOrd="0" destOrd="0" presId="urn:microsoft.com/office/officeart/2005/8/layout/chevron1"/>
    <dgm:cxn modelId="{5B265F2F-AE4B-4164-BFFD-C58FD377CAD2}" srcId="{11DA4FB0-C6B1-47BC-9EFF-85E03A228730}" destId="{531F76BB-DA52-42DC-8E1D-EAE9722FD3F1}" srcOrd="2" destOrd="0" parTransId="{454F7B10-A4FB-4AF9-ABE2-A9FF72E9FDDE}" sibTransId="{13E69F0E-F15B-476E-AE69-916A8A537630}"/>
    <dgm:cxn modelId="{C47AE75C-10B8-4F6B-97E4-5A9CACCBB05E}" srcId="{11DA4FB0-C6B1-47BC-9EFF-85E03A228730}" destId="{84DAFC6A-7AD9-415D-A2B8-1BAA1942673B}" srcOrd="1" destOrd="0" parTransId="{838D3DE9-5F7A-4AEE-A628-3526501FBB1B}" sibTransId="{28362832-9B1B-4109-96C0-EE28F8782366}"/>
    <dgm:cxn modelId="{5390D699-B5DB-4AAF-932D-30ABF2310D24}" type="presOf" srcId="{ECC4F427-E545-43AC-A59D-F29E44ED15D7}" destId="{C332B943-0E1C-4214-B5EB-8F9751C4F8FB}" srcOrd="0" destOrd="0" presId="urn:microsoft.com/office/officeart/2005/8/layout/chevron1"/>
    <dgm:cxn modelId="{811F22AC-7914-4CED-8E41-436FB5DEF024}" type="presOf" srcId="{84DAFC6A-7AD9-415D-A2B8-1BAA1942673B}" destId="{57D8BC79-8A14-4784-A9BC-79222363F349}" srcOrd="0" destOrd="0" presId="urn:microsoft.com/office/officeart/2005/8/layout/chevron1"/>
    <dgm:cxn modelId="{0A6175AD-3C91-492D-B2F1-ADFAAB5AB5E3}" srcId="{11DA4FB0-C6B1-47BC-9EFF-85E03A228730}" destId="{ECC4F427-E545-43AC-A59D-F29E44ED15D7}" srcOrd="3" destOrd="0" parTransId="{5C34632F-9BB9-4D15-BA5F-1AD3FC79A05C}" sibTransId="{D8061349-F990-4EA6-BEAF-E32C972877B0}"/>
    <dgm:cxn modelId="{22DB1CBE-A40E-4FDA-A1BB-A1F1288170FE}" type="presOf" srcId="{42254FAE-446B-4246-9A24-722BB6C1D1ED}" destId="{5C18BDAE-D4B6-4652-9828-66F760E82AAF}" srcOrd="0" destOrd="0" presId="urn:microsoft.com/office/officeart/2005/8/layout/chevron1"/>
    <dgm:cxn modelId="{1D8078C8-65B5-4B85-A455-36331F524BFD}" type="presOf" srcId="{531F76BB-DA52-42DC-8E1D-EAE9722FD3F1}" destId="{91728D26-AAEE-4B2A-9B2D-4C263630075E}" srcOrd="0" destOrd="0" presId="urn:microsoft.com/office/officeart/2005/8/layout/chevron1"/>
    <dgm:cxn modelId="{AF65A8EA-8206-4062-B793-CFFD1273A596}" srcId="{11DA4FB0-C6B1-47BC-9EFF-85E03A228730}" destId="{42254FAE-446B-4246-9A24-722BB6C1D1ED}" srcOrd="0" destOrd="0" parTransId="{A768CBAC-8CF8-4D40-A664-F8FC61A92020}" sibTransId="{682AC266-FBCC-4D0B-96EB-3DB6C6C7A59E}"/>
    <dgm:cxn modelId="{E3E05CFD-501E-4FEC-884C-B954D0195BDF}" srcId="{11DA4FB0-C6B1-47BC-9EFF-85E03A228730}" destId="{5D8CFE50-B61D-43DD-80BA-AE36A164F353}" srcOrd="4" destOrd="0" parTransId="{07B6CB8D-1B1C-4107-A6F1-07786D9046AE}" sibTransId="{DD75BA0C-3CBD-4252-8D0E-DFBB312C167E}"/>
    <dgm:cxn modelId="{5E26B52E-AE3E-4F7A-9DDE-D3AA083732F1}" type="presParOf" srcId="{8EB8445B-7709-4801-9B9A-7F7FD1C03D75}" destId="{5C18BDAE-D4B6-4652-9828-66F760E82AAF}" srcOrd="0" destOrd="0" presId="urn:microsoft.com/office/officeart/2005/8/layout/chevron1"/>
    <dgm:cxn modelId="{7FDAE15C-0C40-4EF8-8C2E-A9FBC0564F8A}" type="presParOf" srcId="{8EB8445B-7709-4801-9B9A-7F7FD1C03D75}" destId="{E3D1E7DD-2DCD-43A8-B3A5-68208493292D}" srcOrd="1" destOrd="0" presId="urn:microsoft.com/office/officeart/2005/8/layout/chevron1"/>
    <dgm:cxn modelId="{4B456D1D-6528-4C84-A353-D6E191BEECE8}" type="presParOf" srcId="{8EB8445B-7709-4801-9B9A-7F7FD1C03D75}" destId="{57D8BC79-8A14-4784-A9BC-79222363F349}" srcOrd="2" destOrd="0" presId="urn:microsoft.com/office/officeart/2005/8/layout/chevron1"/>
    <dgm:cxn modelId="{5522A833-EA89-4EB3-BBCC-3D9B847F7EFF}" type="presParOf" srcId="{8EB8445B-7709-4801-9B9A-7F7FD1C03D75}" destId="{A3B68689-3C9D-4CF7-BB54-8FE66B1F28CB}" srcOrd="3" destOrd="0" presId="urn:microsoft.com/office/officeart/2005/8/layout/chevron1"/>
    <dgm:cxn modelId="{027D166C-3373-4099-AA6A-16212528CCE0}" type="presParOf" srcId="{8EB8445B-7709-4801-9B9A-7F7FD1C03D75}" destId="{91728D26-AAEE-4B2A-9B2D-4C263630075E}" srcOrd="4" destOrd="0" presId="urn:microsoft.com/office/officeart/2005/8/layout/chevron1"/>
    <dgm:cxn modelId="{DD530EA3-2F08-486C-9E70-845AB5B09443}" type="presParOf" srcId="{8EB8445B-7709-4801-9B9A-7F7FD1C03D75}" destId="{8ED608AB-F968-4FF9-8B9C-C84D2014D867}" srcOrd="5" destOrd="0" presId="urn:microsoft.com/office/officeart/2005/8/layout/chevron1"/>
    <dgm:cxn modelId="{F9F8B277-3575-47B7-9660-F7369A4A9D17}" type="presParOf" srcId="{8EB8445B-7709-4801-9B9A-7F7FD1C03D75}" destId="{C332B943-0E1C-4214-B5EB-8F9751C4F8FB}" srcOrd="6" destOrd="0" presId="urn:microsoft.com/office/officeart/2005/8/layout/chevron1"/>
    <dgm:cxn modelId="{A4A3507E-47C4-4A69-A4EC-467ED0DCA11D}" type="presParOf" srcId="{8EB8445B-7709-4801-9B9A-7F7FD1C03D75}" destId="{139EF0DD-E3D3-48A3-B821-011022751510}" srcOrd="7" destOrd="0" presId="urn:microsoft.com/office/officeart/2005/8/layout/chevron1"/>
    <dgm:cxn modelId="{C266A021-7308-492F-9F77-0FBF1672CF89}" type="presParOf" srcId="{8EB8445B-7709-4801-9B9A-7F7FD1C03D75}" destId="{D30C58E7-7E93-4A65-BCDC-CCF0C6DA706A}"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8BDAE-D4B6-4652-9828-66F760E82AAF}">
      <dsp:nvSpPr>
        <dsp:cNvPr id="0" name=""/>
        <dsp:cNvSpPr/>
      </dsp:nvSpPr>
      <dsp:spPr>
        <a:xfrm>
          <a:off x="2976" y="0"/>
          <a:ext cx="2649140" cy="612843"/>
        </a:xfrm>
        <a:prstGeom prst="chevron">
          <a:avLst/>
        </a:prstGeom>
        <a:solidFill>
          <a:srgbClr val="EAC0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t>Data understanding</a:t>
          </a:r>
        </a:p>
      </dsp:txBody>
      <dsp:txXfrm>
        <a:off x="309398" y="0"/>
        <a:ext cx="2036297" cy="612843"/>
      </dsp:txXfrm>
    </dsp:sp>
    <dsp:sp modelId="{57D8BC79-8A14-4784-A9BC-79222363F349}">
      <dsp:nvSpPr>
        <dsp:cNvPr id="0" name=""/>
        <dsp:cNvSpPr/>
      </dsp:nvSpPr>
      <dsp:spPr>
        <a:xfrm>
          <a:off x="2387203" y="0"/>
          <a:ext cx="2649140" cy="612843"/>
        </a:xfrm>
        <a:prstGeom prst="chevron">
          <a:avLst/>
        </a:prstGeom>
        <a:solidFill>
          <a:srgbClr val="CE67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t>Data cleansing</a:t>
          </a:r>
        </a:p>
      </dsp:txBody>
      <dsp:txXfrm>
        <a:off x="2693625" y="0"/>
        <a:ext cx="2036297" cy="612843"/>
      </dsp:txXfrm>
    </dsp:sp>
    <dsp:sp modelId="{91728D26-AAEE-4B2A-9B2D-4C263630075E}">
      <dsp:nvSpPr>
        <dsp:cNvPr id="0" name=""/>
        <dsp:cNvSpPr/>
      </dsp:nvSpPr>
      <dsp:spPr>
        <a:xfrm>
          <a:off x="4771429" y="0"/>
          <a:ext cx="2649140" cy="612843"/>
        </a:xfrm>
        <a:prstGeom prst="chevron">
          <a:avLst/>
        </a:prstGeom>
        <a:solidFill>
          <a:srgbClr val="6A9C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t>Data manipulation</a:t>
          </a:r>
        </a:p>
      </dsp:txBody>
      <dsp:txXfrm>
        <a:off x="5077851" y="0"/>
        <a:ext cx="2036297" cy="612843"/>
      </dsp:txXfrm>
    </dsp:sp>
    <dsp:sp modelId="{C332B943-0E1C-4214-B5EB-8F9751C4F8FB}">
      <dsp:nvSpPr>
        <dsp:cNvPr id="0" name=""/>
        <dsp:cNvSpPr/>
      </dsp:nvSpPr>
      <dsp:spPr>
        <a:xfrm>
          <a:off x="7155656" y="0"/>
          <a:ext cx="2649140" cy="612843"/>
        </a:xfrm>
        <a:prstGeom prst="chevron">
          <a:avLst/>
        </a:prstGeom>
        <a:solidFill>
          <a:srgbClr val="6C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t>Identifying patterns</a:t>
          </a:r>
        </a:p>
      </dsp:txBody>
      <dsp:txXfrm>
        <a:off x="7462078" y="0"/>
        <a:ext cx="2036297" cy="612843"/>
      </dsp:txXfrm>
    </dsp:sp>
    <dsp:sp modelId="{D30C58E7-7E93-4A65-BCDC-CCF0C6DA706A}">
      <dsp:nvSpPr>
        <dsp:cNvPr id="0" name=""/>
        <dsp:cNvSpPr/>
      </dsp:nvSpPr>
      <dsp:spPr>
        <a:xfrm>
          <a:off x="9539882" y="0"/>
          <a:ext cx="2649140" cy="612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t>Extracting insights</a:t>
          </a:r>
        </a:p>
      </dsp:txBody>
      <dsp:txXfrm>
        <a:off x="9846304" y="0"/>
        <a:ext cx="2036297" cy="6128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32DFF-9A69-4CF3-905A-BFD153C5F59B}" type="datetimeFigureOut">
              <a:rPr lang="en-GB" smtClean="0"/>
              <a:t>24/05/2022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B2BEC-CF82-4C09-9201-E8A94A91E37F}" type="slidenum">
              <a:rPr lang="en-GB" smtClean="0"/>
              <a:t>‹#›</a:t>
            </a:fld>
            <a:endParaRPr lang="en-GB"/>
          </a:p>
        </p:txBody>
      </p:sp>
    </p:spTree>
    <p:extLst>
      <p:ext uri="{BB962C8B-B14F-4D97-AF65-F5344CB8AC3E}">
        <p14:creationId xmlns:p14="http://schemas.microsoft.com/office/powerpoint/2010/main" val="275075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3</a:t>
            </a:fld>
            <a:endParaRPr lang="en-GB"/>
          </a:p>
        </p:txBody>
      </p:sp>
    </p:spTree>
    <p:extLst>
      <p:ext uri="{BB962C8B-B14F-4D97-AF65-F5344CB8AC3E}">
        <p14:creationId xmlns:p14="http://schemas.microsoft.com/office/powerpoint/2010/main" val="416649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13</a:t>
            </a:fld>
            <a:endParaRPr lang="en-GB"/>
          </a:p>
        </p:txBody>
      </p:sp>
    </p:spTree>
    <p:extLst>
      <p:ext uri="{BB962C8B-B14F-4D97-AF65-F5344CB8AC3E}">
        <p14:creationId xmlns:p14="http://schemas.microsoft.com/office/powerpoint/2010/main" val="275333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14</a:t>
            </a:fld>
            <a:endParaRPr lang="en-GB"/>
          </a:p>
        </p:txBody>
      </p:sp>
    </p:spTree>
    <p:extLst>
      <p:ext uri="{BB962C8B-B14F-4D97-AF65-F5344CB8AC3E}">
        <p14:creationId xmlns:p14="http://schemas.microsoft.com/office/powerpoint/2010/main" val="305795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15</a:t>
            </a:fld>
            <a:endParaRPr lang="en-GB"/>
          </a:p>
        </p:txBody>
      </p:sp>
    </p:spTree>
    <p:extLst>
      <p:ext uri="{BB962C8B-B14F-4D97-AF65-F5344CB8AC3E}">
        <p14:creationId xmlns:p14="http://schemas.microsoft.com/office/powerpoint/2010/main" val="282629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16</a:t>
            </a:fld>
            <a:endParaRPr lang="en-GB"/>
          </a:p>
        </p:txBody>
      </p:sp>
    </p:spTree>
    <p:extLst>
      <p:ext uri="{BB962C8B-B14F-4D97-AF65-F5344CB8AC3E}">
        <p14:creationId xmlns:p14="http://schemas.microsoft.com/office/powerpoint/2010/main" val="329602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23</a:t>
            </a:fld>
            <a:endParaRPr lang="en-GB"/>
          </a:p>
        </p:txBody>
      </p:sp>
    </p:spTree>
    <p:extLst>
      <p:ext uri="{BB962C8B-B14F-4D97-AF65-F5344CB8AC3E}">
        <p14:creationId xmlns:p14="http://schemas.microsoft.com/office/powerpoint/2010/main" val="111882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24</a:t>
            </a:fld>
            <a:endParaRPr lang="en-GB"/>
          </a:p>
        </p:txBody>
      </p:sp>
    </p:spTree>
    <p:extLst>
      <p:ext uri="{BB962C8B-B14F-4D97-AF65-F5344CB8AC3E}">
        <p14:creationId xmlns:p14="http://schemas.microsoft.com/office/powerpoint/2010/main" val="216435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25</a:t>
            </a:fld>
            <a:endParaRPr lang="en-GB"/>
          </a:p>
        </p:txBody>
      </p:sp>
    </p:spTree>
    <p:extLst>
      <p:ext uri="{BB962C8B-B14F-4D97-AF65-F5344CB8AC3E}">
        <p14:creationId xmlns:p14="http://schemas.microsoft.com/office/powerpoint/2010/main" val="143332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26</a:t>
            </a:fld>
            <a:endParaRPr lang="en-GB"/>
          </a:p>
        </p:txBody>
      </p:sp>
    </p:spTree>
    <p:extLst>
      <p:ext uri="{BB962C8B-B14F-4D97-AF65-F5344CB8AC3E}">
        <p14:creationId xmlns:p14="http://schemas.microsoft.com/office/powerpoint/2010/main" val="218015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27</a:t>
            </a:fld>
            <a:endParaRPr lang="en-GB"/>
          </a:p>
        </p:txBody>
      </p:sp>
    </p:spTree>
    <p:extLst>
      <p:ext uri="{BB962C8B-B14F-4D97-AF65-F5344CB8AC3E}">
        <p14:creationId xmlns:p14="http://schemas.microsoft.com/office/powerpoint/2010/main" val="761416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28</a:t>
            </a:fld>
            <a:endParaRPr lang="en-GB"/>
          </a:p>
        </p:txBody>
      </p:sp>
    </p:spTree>
    <p:extLst>
      <p:ext uri="{BB962C8B-B14F-4D97-AF65-F5344CB8AC3E}">
        <p14:creationId xmlns:p14="http://schemas.microsoft.com/office/powerpoint/2010/main" val="144616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5</a:t>
            </a:fld>
            <a:endParaRPr lang="en-GB"/>
          </a:p>
        </p:txBody>
      </p:sp>
    </p:spTree>
    <p:extLst>
      <p:ext uri="{BB962C8B-B14F-4D97-AF65-F5344CB8AC3E}">
        <p14:creationId xmlns:p14="http://schemas.microsoft.com/office/powerpoint/2010/main" val="513974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34</a:t>
            </a:fld>
            <a:endParaRPr lang="en-GB"/>
          </a:p>
        </p:txBody>
      </p:sp>
    </p:spTree>
    <p:extLst>
      <p:ext uri="{BB962C8B-B14F-4D97-AF65-F5344CB8AC3E}">
        <p14:creationId xmlns:p14="http://schemas.microsoft.com/office/powerpoint/2010/main" val="225611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6</a:t>
            </a:fld>
            <a:endParaRPr lang="en-GB"/>
          </a:p>
        </p:txBody>
      </p:sp>
    </p:spTree>
    <p:extLst>
      <p:ext uri="{BB962C8B-B14F-4D97-AF65-F5344CB8AC3E}">
        <p14:creationId xmlns:p14="http://schemas.microsoft.com/office/powerpoint/2010/main" val="158162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7</a:t>
            </a:fld>
            <a:endParaRPr lang="en-GB"/>
          </a:p>
        </p:txBody>
      </p:sp>
    </p:spTree>
    <p:extLst>
      <p:ext uri="{BB962C8B-B14F-4D97-AF65-F5344CB8AC3E}">
        <p14:creationId xmlns:p14="http://schemas.microsoft.com/office/powerpoint/2010/main" val="231734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8</a:t>
            </a:fld>
            <a:endParaRPr lang="en-GB"/>
          </a:p>
        </p:txBody>
      </p:sp>
    </p:spTree>
    <p:extLst>
      <p:ext uri="{BB962C8B-B14F-4D97-AF65-F5344CB8AC3E}">
        <p14:creationId xmlns:p14="http://schemas.microsoft.com/office/powerpoint/2010/main" val="399439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9</a:t>
            </a:fld>
            <a:endParaRPr lang="en-GB"/>
          </a:p>
        </p:txBody>
      </p:sp>
    </p:spTree>
    <p:extLst>
      <p:ext uri="{BB962C8B-B14F-4D97-AF65-F5344CB8AC3E}">
        <p14:creationId xmlns:p14="http://schemas.microsoft.com/office/powerpoint/2010/main" val="327717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10</a:t>
            </a:fld>
            <a:endParaRPr lang="en-GB"/>
          </a:p>
        </p:txBody>
      </p:sp>
    </p:spTree>
    <p:extLst>
      <p:ext uri="{BB962C8B-B14F-4D97-AF65-F5344CB8AC3E}">
        <p14:creationId xmlns:p14="http://schemas.microsoft.com/office/powerpoint/2010/main" val="410327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11</a:t>
            </a:fld>
            <a:endParaRPr lang="en-GB"/>
          </a:p>
        </p:txBody>
      </p:sp>
    </p:spTree>
    <p:extLst>
      <p:ext uri="{BB962C8B-B14F-4D97-AF65-F5344CB8AC3E}">
        <p14:creationId xmlns:p14="http://schemas.microsoft.com/office/powerpoint/2010/main" val="429382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5B2BEC-CF82-4C09-9201-E8A94A91E37F}" type="slidenum">
              <a:rPr lang="en-GB" smtClean="0"/>
              <a:t>12</a:t>
            </a:fld>
            <a:endParaRPr lang="en-GB"/>
          </a:p>
        </p:txBody>
      </p:sp>
    </p:spTree>
    <p:extLst>
      <p:ext uri="{BB962C8B-B14F-4D97-AF65-F5344CB8AC3E}">
        <p14:creationId xmlns:p14="http://schemas.microsoft.com/office/powerpoint/2010/main" val="2751052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hyperlink" Target="mailto:data.schools@ed.ac.uk"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1363" y="636430"/>
            <a:ext cx="9144000" cy="2387600"/>
          </a:xfrm>
        </p:spPr>
        <p:txBody>
          <a:bodyPr anchor="b"/>
          <a:lstStyle>
            <a:lvl1pPr algn="ctr">
              <a:defRPr sz="6000" b="1">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1421363" y="31161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Oval 9">
            <a:extLst>
              <a:ext uri="{FF2B5EF4-FFF2-40B4-BE49-F238E27FC236}">
                <a16:creationId xmlns:a16="http://schemas.microsoft.com/office/drawing/2014/main" id="{5EF22CF6-B432-4127-8727-92509BF66A0B}"/>
              </a:ext>
            </a:extLst>
          </p:cNvPr>
          <p:cNvSpPr/>
          <p:nvPr userDrawn="1"/>
        </p:nvSpPr>
        <p:spPr>
          <a:xfrm>
            <a:off x="34539" y="5218747"/>
            <a:ext cx="1686758" cy="15989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47435ED-A21A-4866-AA1D-EB145468B534}"/>
              </a:ext>
            </a:extLst>
          </p:cNvPr>
          <p:cNvSpPr/>
          <p:nvPr userDrawn="1"/>
        </p:nvSpPr>
        <p:spPr>
          <a:xfrm>
            <a:off x="34539" y="5590029"/>
            <a:ext cx="1331532" cy="12276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a:extLst>
              <a:ext uri="{FF2B5EF4-FFF2-40B4-BE49-F238E27FC236}">
                <a16:creationId xmlns:a16="http://schemas.microsoft.com/office/drawing/2014/main" id="{4D59AAAB-7C6B-4DD6-B5A8-F0455718204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267" y="5621192"/>
            <a:ext cx="1127735" cy="9345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blue and white sign&#10;&#10;Description automatically generated with medium confidence">
            <a:extLst>
              <a:ext uri="{FF2B5EF4-FFF2-40B4-BE49-F238E27FC236}">
                <a16:creationId xmlns:a16="http://schemas.microsoft.com/office/drawing/2014/main" id="{C727EC0E-2A2F-4A67-9842-0111FD944C1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19905" y="5687254"/>
            <a:ext cx="1844980" cy="951318"/>
          </a:xfrm>
          <a:prstGeom prst="rect">
            <a:avLst/>
          </a:prstGeom>
        </p:spPr>
      </p:pic>
      <p:pic>
        <p:nvPicPr>
          <p:cNvPr id="17" name="Picture 2" descr="Home - The Data Lab">
            <a:extLst>
              <a:ext uri="{FF2B5EF4-FFF2-40B4-BE49-F238E27FC236}">
                <a16:creationId xmlns:a16="http://schemas.microsoft.com/office/drawing/2014/main" id="{095DCC10-2C73-4208-BFFA-01AA3F2BF109}"/>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940834" y="5735836"/>
            <a:ext cx="2425239" cy="76586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6A54839-DD7D-4D43-B7B4-5A74388EC6DD}"/>
              </a:ext>
            </a:extLst>
          </p:cNvPr>
          <p:cNvSpPr/>
          <p:nvPr userDrawn="1"/>
        </p:nvSpPr>
        <p:spPr>
          <a:xfrm>
            <a:off x="0" y="5363483"/>
            <a:ext cx="12192000" cy="58277"/>
          </a:xfrm>
          <a:prstGeom prst="rect">
            <a:avLst/>
          </a:prstGeom>
          <a:ln>
            <a:solidFill>
              <a:srgbClr val="6A9CA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1" name="Picture 10" descr="Shape&#10;&#10;Description automatically generated with medium confidence">
            <a:extLst>
              <a:ext uri="{FF2B5EF4-FFF2-40B4-BE49-F238E27FC236}">
                <a16:creationId xmlns:a16="http://schemas.microsoft.com/office/drawing/2014/main" id="{964C9410-0E98-42B6-9A7D-82908C79198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718716" y="5621192"/>
            <a:ext cx="1922636" cy="853395"/>
          </a:xfrm>
          <a:prstGeom prst="rect">
            <a:avLst/>
          </a:prstGeom>
        </p:spPr>
      </p:pic>
    </p:spTree>
    <p:extLst>
      <p:ext uri="{BB962C8B-B14F-4D97-AF65-F5344CB8AC3E}">
        <p14:creationId xmlns:p14="http://schemas.microsoft.com/office/powerpoint/2010/main" val="404552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6DF6F-4D60-4FD1-8EA1-73321BFA1540}" type="datetimeFigureOut">
              <a:rPr lang="en-GB" smtClean="0"/>
              <a:t>24/05/2022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348FEC-0018-4823-B398-ED9D6E1B44E2}" type="slidenum">
              <a:rPr lang="en-GB" smtClean="0"/>
              <a:t>‹#›</a:t>
            </a:fld>
            <a:endParaRPr lang="en-GB"/>
          </a:p>
        </p:txBody>
      </p:sp>
      <p:sp>
        <p:nvSpPr>
          <p:cNvPr id="5" name="Rectangle 4"/>
          <p:cNvSpPr/>
          <p:nvPr userDrawn="1"/>
        </p:nvSpPr>
        <p:spPr>
          <a:xfrm>
            <a:off x="0" y="0"/>
            <a:ext cx="12192000" cy="16859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569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5183188"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56DF6F-4D60-4FD1-8EA1-73321BFA1540}"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48FEC-0018-4823-B398-ED9D6E1B44E2}" type="slidenum">
              <a:rPr lang="en-GB" smtClean="0"/>
              <a:t>‹#›</a:t>
            </a:fld>
            <a:endParaRPr lang="en-GB"/>
          </a:p>
        </p:txBody>
      </p:sp>
    </p:spTree>
    <p:extLst>
      <p:ext uri="{BB962C8B-B14F-4D97-AF65-F5344CB8AC3E}">
        <p14:creationId xmlns:p14="http://schemas.microsoft.com/office/powerpoint/2010/main" val="279810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5183188"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56DF6F-4D60-4FD1-8EA1-73321BFA1540}"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48FEC-0018-4823-B398-ED9D6E1B44E2}" type="slidenum">
              <a:rPr lang="en-GB" smtClean="0"/>
              <a:t>‹#›</a:t>
            </a:fld>
            <a:endParaRPr lang="en-GB"/>
          </a:p>
        </p:txBody>
      </p:sp>
    </p:spTree>
    <p:extLst>
      <p:ext uri="{BB962C8B-B14F-4D97-AF65-F5344CB8AC3E}">
        <p14:creationId xmlns:p14="http://schemas.microsoft.com/office/powerpoint/2010/main" val="29766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userDrawn="1"/>
        </p:nvSpPr>
        <p:spPr>
          <a:xfrm>
            <a:off x="0" y="0"/>
            <a:ext cx="12192000" cy="16859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56DF6F-4D60-4FD1-8EA1-73321BFA1540}"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48FEC-0018-4823-B398-ED9D6E1B44E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0229571">
            <a:off x="8928246" y="538326"/>
            <a:ext cx="3085311" cy="1542656"/>
          </a:xfrm>
          <a:prstGeom prst="rect">
            <a:avLst/>
          </a:prstGeom>
        </p:spPr>
      </p:pic>
    </p:spTree>
    <p:extLst>
      <p:ext uri="{BB962C8B-B14F-4D97-AF65-F5344CB8AC3E}">
        <p14:creationId xmlns:p14="http://schemas.microsoft.com/office/powerpoint/2010/main" val="178689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56DF6F-4D60-4FD1-8EA1-73321BFA1540}"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48FEC-0018-4823-B398-ED9D6E1B44E2}" type="slidenum">
              <a:rPr lang="en-GB" smtClean="0"/>
              <a:t>‹#›</a:t>
            </a:fld>
            <a:endParaRPr lang="en-GB"/>
          </a:p>
        </p:txBody>
      </p:sp>
    </p:spTree>
    <p:extLst>
      <p:ext uri="{BB962C8B-B14F-4D97-AF65-F5344CB8AC3E}">
        <p14:creationId xmlns:p14="http://schemas.microsoft.com/office/powerpoint/2010/main" val="165789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2693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8205" y="64604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88205" y="35257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88280" y="5280025"/>
            <a:ext cx="11115525" cy="152019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descr="A picture containing clock&#10;&#10;Description automatically generated"/>
          <p:cNvPicPr/>
          <p:nvPr userDrawn="1"/>
        </p:nvPicPr>
        <p:blipFill>
          <a:blip r:embed="rId2" cstate="print">
            <a:extLst>
              <a:ext uri="{28A0092B-C50C-407E-A947-70E740481C1C}">
                <a14:useLocalDpi xmlns:a14="http://schemas.microsoft.com/office/drawing/2010/main"/>
              </a:ext>
            </a:extLst>
          </a:blip>
          <a:stretch>
            <a:fillRect/>
          </a:stretch>
        </p:blipFill>
        <p:spPr>
          <a:xfrm>
            <a:off x="10465686" y="5257800"/>
            <a:ext cx="1541780" cy="1520825"/>
          </a:xfrm>
          <a:prstGeom prst="rect">
            <a:avLst/>
          </a:prstGeom>
        </p:spPr>
      </p:pic>
    </p:spTree>
    <p:extLst>
      <p:ext uri="{BB962C8B-B14F-4D97-AF65-F5344CB8AC3E}">
        <p14:creationId xmlns:p14="http://schemas.microsoft.com/office/powerpoint/2010/main" val="192605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593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593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489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4"/>
            <a:ext cx="5157787" cy="4045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4"/>
            <a:ext cx="5183188" cy="4045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9338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00636"/>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13270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AA56DF6F-4D60-4FD1-8EA1-73321BFA1540}"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48FEC-0018-4823-B398-ED9D6E1B44E2}" type="slidenum">
              <a:rPr lang="en-GB" smtClean="0"/>
              <a:t>‹#›</a:t>
            </a:fld>
            <a:endParaRPr lang="en-GB"/>
          </a:p>
        </p:txBody>
      </p:sp>
      <p:sp>
        <p:nvSpPr>
          <p:cNvPr id="11" name="Title 1">
            <a:extLst>
              <a:ext uri="{FF2B5EF4-FFF2-40B4-BE49-F238E27FC236}">
                <a16:creationId xmlns:a16="http://schemas.microsoft.com/office/drawing/2014/main" id="{5BBD0DA7-BBDB-4BF4-9DD1-BE8DCD03695B}"/>
              </a:ext>
            </a:extLst>
          </p:cNvPr>
          <p:cNvSpPr txBox="1">
            <a:spLocks/>
          </p:cNvSpPr>
          <p:nvPr userDrawn="1"/>
        </p:nvSpPr>
        <p:spPr>
          <a:xfrm>
            <a:off x="142043" y="365124"/>
            <a:ext cx="11913833" cy="1325563"/>
          </a:xfrm>
          <a:prstGeom prst="rect">
            <a:avLst/>
          </a:prstGeom>
          <a:noFill/>
          <a:ln w="38100">
            <a:solidFill>
              <a:srgbClr val="6A9CA1"/>
            </a:solidFill>
            <a:prstDash val="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GB">
              <a:solidFill>
                <a:schemeClr val="tx1"/>
              </a:solidFill>
            </a:endParaRPr>
          </a:p>
        </p:txBody>
      </p:sp>
    </p:spTree>
    <p:extLst>
      <p:ext uri="{BB962C8B-B14F-4D97-AF65-F5344CB8AC3E}">
        <p14:creationId xmlns:p14="http://schemas.microsoft.com/office/powerpoint/2010/main" val="25739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10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3947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4219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4402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6AD55E-B5BD-4F94-AFC2-AB026D9E2A7C}" type="datetimeFigureOut">
              <a:rPr lang="en-GB" smtClean="0"/>
              <a:t>24/05/2022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87C21C5-517E-4677-BE4F-7D6B7E168775}" type="slidenum">
              <a:rPr lang="en-GB" smtClean="0"/>
              <a:t>‹#›</a:t>
            </a:fld>
            <a:endParaRPr lang="en-GB"/>
          </a:p>
        </p:txBody>
      </p:sp>
    </p:spTree>
    <p:extLst>
      <p:ext uri="{BB962C8B-B14F-4D97-AF65-F5344CB8AC3E}">
        <p14:creationId xmlns:p14="http://schemas.microsoft.com/office/powerpoint/2010/main" val="210939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7978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9289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descr="A close up of a sign&#10;&#10;Description automatically generated"/>
          <p:cNvPicPr/>
          <p:nvPr userDrawn="1"/>
        </p:nvPicPr>
        <p:blipFill>
          <a:blip r:embed="rId2" cstate="print">
            <a:extLst>
              <a:ext uri="{28A0092B-C50C-407E-A947-70E740481C1C}">
                <a14:useLocalDpi xmlns:a14="http://schemas.microsoft.com/office/drawing/2010/main"/>
              </a:ext>
            </a:extLst>
          </a:blip>
          <a:stretch>
            <a:fillRect/>
          </a:stretch>
        </p:blipFill>
        <p:spPr>
          <a:xfrm>
            <a:off x="2857694" y="5214452"/>
            <a:ext cx="4219575" cy="742950"/>
          </a:xfrm>
          <a:prstGeom prst="rect">
            <a:avLst/>
          </a:prstGeom>
        </p:spPr>
      </p:pic>
      <p:pic>
        <p:nvPicPr>
          <p:cNvPr id="4" name="Picture 3" descr="A picture containing clock&#10;&#10;Description automatically generated"/>
          <p:cNvPicPr/>
          <p:nvPr userDrawn="1"/>
        </p:nvPicPr>
        <p:blipFill>
          <a:blip r:embed="rId3" cstate="print">
            <a:extLst>
              <a:ext uri="{28A0092B-C50C-407E-A947-70E740481C1C}">
                <a14:useLocalDpi xmlns:a14="http://schemas.microsoft.com/office/drawing/2010/main"/>
              </a:ext>
            </a:extLst>
          </a:blip>
          <a:stretch>
            <a:fillRect/>
          </a:stretch>
        </p:blipFill>
        <p:spPr>
          <a:xfrm>
            <a:off x="7301424" y="5062052"/>
            <a:ext cx="2014220" cy="893445"/>
          </a:xfrm>
          <a:prstGeom prst="rect">
            <a:avLst/>
          </a:prstGeom>
        </p:spPr>
      </p:pic>
      <p:sp>
        <p:nvSpPr>
          <p:cNvPr id="5" name="Rectangle 4"/>
          <p:cNvSpPr/>
          <p:nvPr userDrawn="1"/>
        </p:nvSpPr>
        <p:spPr>
          <a:xfrm>
            <a:off x="1502229" y="2690675"/>
            <a:ext cx="9358603" cy="1200329"/>
          </a:xfrm>
          <a:prstGeom prst="rect">
            <a:avLst/>
          </a:prstGeom>
        </p:spPr>
        <p:txBody>
          <a:bodyPr wrap="square">
            <a:spAutoFit/>
          </a:bodyPr>
          <a:lstStyle/>
          <a:p>
            <a:r>
              <a:rPr lang="en-GB" sz="1800" b="1">
                <a:effectLst/>
                <a:latin typeface="Arial" panose="020B0604020202020204" pitchFamily="34" charset="0"/>
                <a:ea typeface="Calibri" panose="020F0502020204030204" pitchFamily="34" charset="0"/>
              </a:rPr>
              <a:t>If you require this document in an alternative format, such as large print or a coloured background, please contact Claire </a:t>
            </a:r>
            <a:r>
              <a:rPr lang="en-GB" sz="1800" b="1" err="1">
                <a:effectLst/>
                <a:latin typeface="Arial" panose="020B0604020202020204" pitchFamily="34" charset="0"/>
                <a:ea typeface="Calibri" panose="020F0502020204030204" pitchFamily="34" charset="0"/>
              </a:rPr>
              <a:t>Sowton</a:t>
            </a:r>
            <a:r>
              <a:rPr lang="en-GB" sz="1800" b="1">
                <a:effectLst/>
                <a:latin typeface="Arial" panose="020B0604020202020204" pitchFamily="34" charset="0"/>
                <a:ea typeface="Calibri" panose="020F0502020204030204" pitchFamily="34" charset="0"/>
              </a:rPr>
              <a:t>, </a:t>
            </a:r>
            <a:r>
              <a:rPr lang="en-GB" sz="1800" b="1"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data.schools@ed.ac.uk</a:t>
            </a:r>
            <a:r>
              <a:rPr lang="en-GB" sz="1800" b="1">
                <a:effectLst/>
                <a:latin typeface="Arial" panose="020B0604020202020204" pitchFamily="34" charset="0"/>
                <a:ea typeface="Calibri" panose="020F0502020204030204" pitchFamily="34" charset="0"/>
              </a:rPr>
              <a:t> or Moray House School of Education and Sport, St John’s Land, Holyrood Road, Edinburgh, EH8 8AQ</a:t>
            </a:r>
            <a:endParaRPr lang="en-GB"/>
          </a:p>
        </p:txBody>
      </p:sp>
    </p:spTree>
    <p:extLst>
      <p:ext uri="{BB962C8B-B14F-4D97-AF65-F5344CB8AC3E}">
        <p14:creationId xmlns:p14="http://schemas.microsoft.com/office/powerpoint/2010/main" val="20406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FCF9DCF-4425-4748-A316-CF0BFB290CE0}"/>
              </a:ext>
            </a:extLst>
          </p:cNvPr>
          <p:cNvSpPr txBox="1">
            <a:spLocks/>
          </p:cNvSpPr>
          <p:nvPr userDrawn="1"/>
        </p:nvSpPr>
        <p:spPr>
          <a:xfrm>
            <a:off x="139083" y="365125"/>
            <a:ext cx="11913833" cy="1325563"/>
          </a:xfrm>
          <a:prstGeom prst="rect">
            <a:avLst/>
          </a:prstGeom>
          <a:noFill/>
          <a:ln w="38100">
            <a:solidFill>
              <a:srgbClr val="6C587C"/>
            </a:solidFill>
            <a:prstDash val="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GB">
              <a:solidFill>
                <a:schemeClr val="tx1"/>
              </a:solidFill>
            </a:endParaRPr>
          </a:p>
        </p:txBody>
      </p:sp>
      <p:sp>
        <p:nvSpPr>
          <p:cNvPr id="2" name="Title 1"/>
          <p:cNvSpPr>
            <a:spLocks noGrp="1"/>
          </p:cNvSpPr>
          <p:nvPr>
            <p:ph type="title" hasCustomPrompt="1"/>
          </p:nvPr>
        </p:nvSpPr>
        <p:spPr/>
        <p:txBody>
          <a:bodyPr/>
          <a:lstStyle>
            <a:lvl1pPr>
              <a:defRPr b="1">
                <a:solidFill>
                  <a:schemeClr val="tx1"/>
                </a:solidFill>
              </a:defRPr>
            </a:lvl1pPr>
          </a:lstStyle>
          <a:p>
            <a:r>
              <a:rPr lang="en-US"/>
              <a:t>Definition</a:t>
            </a:r>
            <a:endParaRPr lang="en-GB"/>
          </a:p>
        </p:txBody>
      </p:sp>
      <p:sp>
        <p:nvSpPr>
          <p:cNvPr id="3" name="Date Placeholder 2"/>
          <p:cNvSpPr>
            <a:spLocks noGrp="1"/>
          </p:cNvSpPr>
          <p:nvPr>
            <p:ph type="dt" sz="half" idx="10"/>
          </p:nvPr>
        </p:nvSpPr>
        <p:spPr/>
        <p:txBody>
          <a:bodyPr/>
          <a:lstStyle/>
          <a:p>
            <a:fld id="{AA56DF6F-4D60-4FD1-8EA1-73321BFA1540}" type="datetimeFigureOut">
              <a:rPr lang="en-GB" smtClean="0"/>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348FEC-0018-4823-B398-ED9D6E1B44E2}" type="slidenum">
              <a:rPr lang="en-GB" smtClean="0"/>
              <a:t>‹#›</a:t>
            </a:fld>
            <a:endParaRPr lang="en-GB"/>
          </a:p>
        </p:txBody>
      </p:sp>
      <p:sp>
        <p:nvSpPr>
          <p:cNvPr id="9" name="Text Placeholder 8">
            <a:extLst>
              <a:ext uri="{FF2B5EF4-FFF2-40B4-BE49-F238E27FC236}">
                <a16:creationId xmlns:a16="http://schemas.microsoft.com/office/drawing/2014/main" id="{9C91017B-A279-4B83-A84B-B79DBB7D7C80}"/>
              </a:ext>
            </a:extLst>
          </p:cNvPr>
          <p:cNvSpPr>
            <a:spLocks noGrp="1"/>
          </p:cNvSpPr>
          <p:nvPr>
            <p:ph type="body" sz="quarter" idx="13"/>
          </p:nvPr>
        </p:nvSpPr>
        <p:spPr>
          <a:xfrm>
            <a:off x="838200" y="1927225"/>
            <a:ext cx="8686800"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phic 10" descr="An open book">
            <a:extLst>
              <a:ext uri="{FF2B5EF4-FFF2-40B4-BE49-F238E27FC236}">
                <a16:creationId xmlns:a16="http://schemas.microsoft.com/office/drawing/2014/main" id="{C1209097-37ED-4D22-A6B8-01560ED3647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18704" y="-19660"/>
            <a:ext cx="2095129" cy="2095129"/>
          </a:xfrm>
          <a:prstGeom prst="flowChartConnector">
            <a:avLst/>
          </a:prstGeom>
        </p:spPr>
      </p:pic>
    </p:spTree>
    <p:extLst>
      <p:ext uri="{BB962C8B-B14F-4D97-AF65-F5344CB8AC3E}">
        <p14:creationId xmlns:p14="http://schemas.microsoft.com/office/powerpoint/2010/main" val="226216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56DF6F-4D60-4FD1-8EA1-73321BFA1540}" type="datetimeFigureOut">
              <a:rPr lang="en-GB" smtClean="0"/>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348FEC-0018-4823-B398-ED9D6E1B44E2}" type="slidenum">
              <a:rPr lang="en-GB" smtClean="0"/>
              <a:t>‹#›</a:t>
            </a:fld>
            <a:endParaRPr lang="en-GB"/>
          </a:p>
        </p:txBody>
      </p:sp>
      <p:sp>
        <p:nvSpPr>
          <p:cNvPr id="9" name="Title 1">
            <a:extLst>
              <a:ext uri="{FF2B5EF4-FFF2-40B4-BE49-F238E27FC236}">
                <a16:creationId xmlns:a16="http://schemas.microsoft.com/office/drawing/2014/main" id="{F71C459A-0EA2-4F58-B130-CE5FAD9E3065}"/>
              </a:ext>
            </a:extLst>
          </p:cNvPr>
          <p:cNvSpPr txBox="1">
            <a:spLocks/>
          </p:cNvSpPr>
          <p:nvPr userDrawn="1"/>
        </p:nvSpPr>
        <p:spPr>
          <a:xfrm>
            <a:off x="139083" y="365125"/>
            <a:ext cx="11913833" cy="1325563"/>
          </a:xfrm>
          <a:prstGeom prst="rect">
            <a:avLst/>
          </a:prstGeom>
          <a:noFill/>
          <a:ln w="38100">
            <a:solidFill>
              <a:srgbClr val="CE673B"/>
            </a:solidFill>
            <a:prstDash val="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GB">
              <a:solidFill>
                <a:schemeClr val="tx1"/>
              </a:solidFill>
            </a:endParaRPr>
          </a:p>
        </p:txBody>
      </p:sp>
    </p:spTree>
    <p:extLst>
      <p:ext uri="{BB962C8B-B14F-4D97-AF65-F5344CB8AC3E}">
        <p14:creationId xmlns:p14="http://schemas.microsoft.com/office/powerpoint/2010/main" val="106875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D668AE1-2F2B-4D17-A393-76B469763C0F}"/>
              </a:ext>
            </a:extLst>
          </p:cNvPr>
          <p:cNvSpPr txBox="1">
            <a:spLocks/>
          </p:cNvSpPr>
          <p:nvPr userDrawn="1"/>
        </p:nvSpPr>
        <p:spPr>
          <a:xfrm>
            <a:off x="139083" y="365125"/>
            <a:ext cx="11913833" cy="1325563"/>
          </a:xfrm>
          <a:prstGeom prst="rect">
            <a:avLst/>
          </a:prstGeom>
          <a:noFill/>
          <a:ln w="38100">
            <a:solidFill>
              <a:srgbClr val="EAC036"/>
            </a:solidFill>
            <a:prstDash val="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GB">
              <a:solidFill>
                <a:schemeClr val="tx1"/>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AA56DF6F-4D60-4FD1-8EA1-73321BFA1540}" type="datetimeFigureOut">
              <a:rPr lang="en-GB" smtClean="0"/>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348FEC-0018-4823-B398-ED9D6E1B44E2}" type="slidenum">
              <a:rPr lang="en-GB" smtClean="0"/>
              <a:t>‹#›</a:t>
            </a:fld>
            <a:endParaRPr lang="en-GB"/>
          </a:p>
        </p:txBody>
      </p:sp>
      <p:pic>
        <p:nvPicPr>
          <p:cNvPr id="7" name="Graphic 6" descr="Person with idea with solid fill">
            <a:extLst>
              <a:ext uri="{FF2B5EF4-FFF2-40B4-BE49-F238E27FC236}">
                <a16:creationId xmlns:a16="http://schemas.microsoft.com/office/drawing/2014/main" id="{E25AACE2-3951-471B-8CFA-5CCC751F56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43460" y="477175"/>
            <a:ext cx="1067540" cy="1067540"/>
          </a:xfrm>
          <a:prstGeom prst="rect">
            <a:avLst/>
          </a:prstGeom>
        </p:spPr>
      </p:pic>
    </p:spTree>
    <p:extLst>
      <p:ext uri="{BB962C8B-B14F-4D97-AF65-F5344CB8AC3E}">
        <p14:creationId xmlns:p14="http://schemas.microsoft.com/office/powerpoint/2010/main" val="409069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0" y="0"/>
            <a:ext cx="12192000" cy="56019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9348FEC-0018-4823-B398-ED9D6E1B44E2}" type="slidenum">
              <a:rPr lang="en-GB" smtClean="0"/>
              <a:t>‹#›</a:t>
            </a:fld>
            <a:endParaRPr lang="en-GB"/>
          </a:p>
        </p:txBody>
      </p:sp>
      <p:sp>
        <p:nvSpPr>
          <p:cNvPr id="7" name="Oval 6"/>
          <p:cNvSpPr/>
          <p:nvPr userDrawn="1"/>
        </p:nvSpPr>
        <p:spPr>
          <a:xfrm>
            <a:off x="698571" y="1052924"/>
            <a:ext cx="1371600" cy="13620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Oval 7"/>
          <p:cNvSpPr/>
          <p:nvPr userDrawn="1"/>
        </p:nvSpPr>
        <p:spPr>
          <a:xfrm>
            <a:off x="3629025" y="921544"/>
            <a:ext cx="1371600" cy="13620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0229571">
            <a:off x="9045676" y="1244797"/>
            <a:ext cx="3517557" cy="175877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64579" y="5631451"/>
            <a:ext cx="2389221" cy="1060496"/>
          </a:xfrm>
          <a:prstGeom prst="rect">
            <a:avLst/>
          </a:prstGeom>
        </p:spPr>
      </p:pic>
      <p:pic>
        <p:nvPicPr>
          <p:cNvPr id="13" name="Picture 2">
            <a:extLst>
              <a:ext uri="{FF2B5EF4-FFF2-40B4-BE49-F238E27FC236}">
                <a16:creationId xmlns:a16="http://schemas.microsoft.com/office/drawing/2014/main" id="{C24BC5B0-ED93-4857-9385-89EF03617430}"/>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641579" y="5680255"/>
            <a:ext cx="1428592" cy="118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5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0"/>
            <a:ext cx="12192000" cy="16859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56DF6F-4D60-4FD1-8EA1-73321BFA1540}"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48FEC-0018-4823-B398-ED9D6E1B44E2}"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0229571">
            <a:off x="8928246" y="538326"/>
            <a:ext cx="3085311" cy="1542656"/>
          </a:xfrm>
          <a:prstGeom prst="rect">
            <a:avLst/>
          </a:prstGeom>
        </p:spPr>
      </p:pic>
    </p:spTree>
    <p:extLst>
      <p:ext uri="{BB962C8B-B14F-4D97-AF65-F5344CB8AC3E}">
        <p14:creationId xmlns:p14="http://schemas.microsoft.com/office/powerpoint/2010/main" val="142020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0" y="0"/>
            <a:ext cx="12192000" cy="16859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56DF6F-4D60-4FD1-8EA1-73321BFA1540}" type="datetimeFigureOut">
              <a:rPr lang="en-GB" smtClean="0"/>
              <a:t>24/05/2022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348FEC-0018-4823-B398-ED9D6E1B44E2}"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0229571">
            <a:off x="8928246" y="538326"/>
            <a:ext cx="3085311" cy="1542656"/>
          </a:xfrm>
          <a:prstGeom prst="rect">
            <a:avLst/>
          </a:prstGeom>
        </p:spPr>
      </p:pic>
    </p:spTree>
    <p:extLst>
      <p:ext uri="{BB962C8B-B14F-4D97-AF65-F5344CB8AC3E}">
        <p14:creationId xmlns:p14="http://schemas.microsoft.com/office/powerpoint/2010/main" val="202930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0"/>
            <a:ext cx="12192000" cy="16859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56DF6F-4D60-4FD1-8EA1-73321BFA1540}" type="datetimeFigureOut">
              <a:rPr lang="en-GB" smtClean="0"/>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348FEC-0018-4823-B398-ED9D6E1B44E2}"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0229571">
            <a:off x="8928246" y="538326"/>
            <a:ext cx="3085311" cy="1542656"/>
          </a:xfrm>
          <a:prstGeom prst="rect">
            <a:avLst/>
          </a:prstGeom>
        </p:spPr>
      </p:pic>
    </p:spTree>
    <p:extLst>
      <p:ext uri="{BB962C8B-B14F-4D97-AF65-F5344CB8AC3E}">
        <p14:creationId xmlns:p14="http://schemas.microsoft.com/office/powerpoint/2010/main" val="89515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DF6F-4D60-4FD1-8EA1-73321BFA1540}" type="datetimeFigureOut">
              <a:rPr lang="en-GB" smtClean="0"/>
              <a:t>24/05/2022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48FEC-0018-4823-B398-ED9D6E1B44E2}" type="slidenum">
              <a:rPr lang="en-GB" smtClean="0"/>
              <a:t>‹#›</a:t>
            </a:fld>
            <a:endParaRPr lang="en-GB"/>
          </a:p>
        </p:txBody>
      </p:sp>
    </p:spTree>
    <p:extLst>
      <p:ext uri="{BB962C8B-B14F-4D97-AF65-F5344CB8AC3E}">
        <p14:creationId xmlns:p14="http://schemas.microsoft.com/office/powerpoint/2010/main" val="36006160"/>
      </p:ext>
    </p:extLst>
  </p:cSld>
  <p:clrMap bg1="lt1" tx1="dk1" bg2="lt2" tx2="dk2" accent1="accent1" accent2="accent2" accent3="accent3" accent4="accent4" accent5="accent5" accent6="accent6" hlink="hlink" folHlink="folHlink"/>
  <p:sldLayoutIdLst>
    <p:sldLayoutId id="2147483689" r:id="rId1"/>
    <p:sldLayoutId id="2147483662" r:id="rId2"/>
    <p:sldLayoutId id="2147483672" r:id="rId3"/>
    <p:sldLayoutId id="2147483674"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ln w="28575">
            <a:solidFill>
              <a:schemeClr val="accent5"/>
            </a:solidFill>
            <a:prstDash val="lgDash"/>
          </a:ln>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584506"/>
          </a:xfrm>
          <a:prstGeom prst="rect">
            <a:avLst/>
          </a:prstGeom>
          <a:solidFill>
            <a:schemeClr val="bg1"/>
          </a:solidFill>
          <a:ln w="28575" cmpd="sng">
            <a:solidFill>
              <a:schemeClr val="accent5"/>
            </a:solidFill>
            <a:prstDash val="lgDash"/>
          </a:ln>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91441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upport.microsoft.com/en-us/office/create-and-apply-a-custom-number-format-6c308025-35da-4047-9481-c146a12063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nstore.co.uk/research/healthy-lifestyle-repo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creativecommons.org/licenses/by-nc/4.0/" TargetMode="External"/><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hyperlink" Target="https://creativecommons.org/licenses/by-nc/4.0/legalcode"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data-to-viz.com/graph/scatter.html" TargetMode="External"/><Relationship Id="rId2" Type="http://schemas.openxmlformats.org/officeDocument/2006/relationships/hyperlink" Target="https://climate.nasa.gov/vital-signs/global-temperature/" TargetMode="Externa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rscotland.gov.uk/statistics-and-data/statistics/statistics-by-theme/vital-events/marriages-and-civil-partnerships/marriages-and-civil-partnership-time-series-dat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3119"/>
            <a:ext cx="9144000" cy="1575881"/>
          </a:xfrm>
        </p:spPr>
        <p:txBody>
          <a:bodyPr>
            <a:normAutofit fontScale="90000"/>
          </a:bodyPr>
          <a:lstStyle/>
          <a:p>
            <a:r>
              <a:rPr lang="en-GB"/>
              <a:t>Practise creating graphs</a:t>
            </a:r>
            <a:br>
              <a:rPr lang="en-GB"/>
            </a:br>
            <a:r>
              <a:rPr lang="en-GB"/>
              <a:t>in Excel (part 2) </a:t>
            </a:r>
            <a:endParaRPr lang="en-GB">
              <a:solidFill>
                <a:schemeClr val="tx1"/>
              </a:solidFill>
            </a:endParaRPr>
          </a:p>
        </p:txBody>
      </p:sp>
      <p:sp>
        <p:nvSpPr>
          <p:cNvPr id="3" name="TextBox 2">
            <a:extLst>
              <a:ext uri="{FF2B5EF4-FFF2-40B4-BE49-F238E27FC236}">
                <a16:creationId xmlns:a16="http://schemas.microsoft.com/office/drawing/2014/main" id="{41B4B7AB-0A22-4861-BDA6-284B696F1EFE}"/>
              </a:ext>
            </a:extLst>
          </p:cNvPr>
          <p:cNvSpPr txBox="1"/>
          <p:nvPr/>
        </p:nvSpPr>
        <p:spPr>
          <a:xfrm>
            <a:off x="9523379" y="5076084"/>
            <a:ext cx="2668621" cy="307777"/>
          </a:xfrm>
          <a:prstGeom prst="rect">
            <a:avLst/>
          </a:prstGeom>
          <a:noFill/>
        </p:spPr>
        <p:txBody>
          <a:bodyPr wrap="square" rtlCol="0">
            <a:spAutoFit/>
          </a:bodyPr>
          <a:lstStyle/>
          <a:p>
            <a:pPr algn="r"/>
            <a:r>
              <a:rPr lang="en-GB" sz="1400" b="1" dirty="0"/>
              <a:t>Version: 1.0</a:t>
            </a:r>
          </a:p>
        </p:txBody>
      </p:sp>
    </p:spTree>
    <p:extLst>
      <p:ext uri="{BB962C8B-B14F-4D97-AF65-F5344CB8AC3E}">
        <p14:creationId xmlns:p14="http://schemas.microsoft.com/office/powerpoint/2010/main" val="333336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Plot the line graph using new variable</a:t>
            </a:r>
          </a:p>
        </p:txBody>
      </p:sp>
      <p:graphicFrame>
        <p:nvGraphicFramePr>
          <p:cNvPr id="6" name="Chart 5">
            <a:extLst>
              <a:ext uri="{FF2B5EF4-FFF2-40B4-BE49-F238E27FC236}">
                <a16:creationId xmlns:a16="http://schemas.microsoft.com/office/drawing/2014/main" id="{17F75DB3-927E-4D37-8FB1-E168AFA5585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21669335"/>
              </p:ext>
            </p:extLst>
          </p:nvPr>
        </p:nvGraphicFramePr>
        <p:xfrm>
          <a:off x="653845" y="2856271"/>
          <a:ext cx="4572000" cy="3446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Line graph with date on the x-axis and number of marriages on the y-axis">
            <a:extLst>
              <a:ext uri="{FF2B5EF4-FFF2-40B4-BE49-F238E27FC236}">
                <a16:creationId xmlns:a16="http://schemas.microsoft.com/office/drawing/2014/main" id="{818470B4-FB72-4F7D-AC15-F5B53A4B79ED}"/>
              </a:ext>
            </a:extLst>
          </p:cNvPr>
          <p:cNvGraphicFramePr>
            <a:graphicFrameLocks/>
          </p:cNvGraphicFramePr>
          <p:nvPr>
            <p:extLst>
              <p:ext uri="{D42A27DB-BD31-4B8C-83A1-F6EECF244321}">
                <p14:modId xmlns:p14="http://schemas.microsoft.com/office/powerpoint/2010/main" val="4077410975"/>
              </p:ext>
            </p:extLst>
          </p:nvPr>
        </p:nvGraphicFramePr>
        <p:xfrm>
          <a:off x="6410631" y="2735335"/>
          <a:ext cx="5048865" cy="3567142"/>
        </p:xfrm>
        <a:graphic>
          <a:graphicData uri="http://schemas.openxmlformats.org/drawingml/2006/chart">
            <c:chart xmlns:c="http://schemas.openxmlformats.org/drawingml/2006/chart" xmlns:r="http://schemas.openxmlformats.org/officeDocument/2006/relationships" r:id="rId4"/>
          </a:graphicData>
        </a:graphic>
      </p:graphicFrame>
      <p:sp>
        <p:nvSpPr>
          <p:cNvPr id="10" name="Arrow: Right 9">
            <a:extLst>
              <a:ext uri="{FF2B5EF4-FFF2-40B4-BE49-F238E27FC236}">
                <a16:creationId xmlns:a16="http://schemas.microsoft.com/office/drawing/2014/main" id="{8A4A3718-10D3-44BD-87C1-80640B8667AF}"/>
              </a:ext>
              <a:ext uri="{C183D7F6-B498-43B3-948B-1728B52AA6E4}">
                <adec:decorative xmlns:adec="http://schemas.microsoft.com/office/drawing/2017/decorative" val="1"/>
              </a:ext>
            </a:extLst>
          </p:cNvPr>
          <p:cNvSpPr/>
          <p:nvPr/>
        </p:nvSpPr>
        <p:spPr>
          <a:xfrm>
            <a:off x="5524828" y="5454106"/>
            <a:ext cx="769622" cy="5892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35BB6EF-58C9-4E83-9699-1F9BF04D7165}"/>
              </a:ext>
            </a:extLst>
          </p:cNvPr>
          <p:cNvSpPr txBox="1"/>
          <p:nvPr/>
        </p:nvSpPr>
        <p:spPr>
          <a:xfrm>
            <a:off x="494072" y="2027448"/>
            <a:ext cx="10859728" cy="707886"/>
          </a:xfrm>
          <a:prstGeom prst="rect">
            <a:avLst/>
          </a:prstGeom>
          <a:noFill/>
        </p:spPr>
        <p:txBody>
          <a:bodyPr wrap="square" rtlCol="0">
            <a:spAutoFit/>
          </a:bodyPr>
          <a:lstStyle/>
          <a:p>
            <a:r>
              <a:rPr lang="en-GB" sz="2000"/>
              <a:t>By plotting the graph using the new variable (</a:t>
            </a:r>
            <a:r>
              <a:rPr lang="en-GB" sz="2000" err="1"/>
              <a:t>YearAmended</a:t>
            </a:r>
            <a:r>
              <a:rPr lang="en-GB" sz="2000"/>
              <a:t>), the x-axis looks how you would expect.</a:t>
            </a:r>
          </a:p>
          <a:p>
            <a:endParaRPr lang="en-GB" sz="2000"/>
          </a:p>
        </p:txBody>
      </p:sp>
      <p:sp>
        <p:nvSpPr>
          <p:cNvPr id="12" name="Rectangle: Rounded Corners 11">
            <a:extLst>
              <a:ext uri="{FF2B5EF4-FFF2-40B4-BE49-F238E27FC236}">
                <a16:creationId xmlns:a16="http://schemas.microsoft.com/office/drawing/2014/main" id="{F3AEE05C-884F-4E07-9269-D59B5CE5C888}"/>
              </a:ext>
              <a:ext uri="{C183D7F6-B498-43B3-948B-1728B52AA6E4}">
                <adec:decorative xmlns:adec="http://schemas.microsoft.com/office/drawing/2017/decorative" val="1"/>
              </a:ext>
            </a:extLst>
          </p:cNvPr>
          <p:cNvSpPr/>
          <p:nvPr/>
        </p:nvSpPr>
        <p:spPr>
          <a:xfrm>
            <a:off x="354862" y="5283505"/>
            <a:ext cx="5169966" cy="1018971"/>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0EA30382-6551-43C6-9474-7AFA0E7290A0}"/>
              </a:ext>
              <a:ext uri="{C183D7F6-B498-43B3-948B-1728B52AA6E4}">
                <adec:decorative xmlns:adec="http://schemas.microsoft.com/office/drawing/2017/decorative" val="1"/>
              </a:ext>
            </a:extLst>
          </p:cNvPr>
          <p:cNvSpPr/>
          <p:nvPr/>
        </p:nvSpPr>
        <p:spPr>
          <a:xfrm>
            <a:off x="6410631" y="5195016"/>
            <a:ext cx="5520813" cy="1107460"/>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4035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Changing the display format</a:t>
            </a:r>
          </a:p>
        </p:txBody>
      </p:sp>
      <p:pic>
        <p:nvPicPr>
          <p:cNvPr id="4" name="Picture 3">
            <a:extLst>
              <a:ext uri="{FF2B5EF4-FFF2-40B4-BE49-F238E27FC236}">
                <a16:creationId xmlns:a16="http://schemas.microsoft.com/office/drawing/2014/main" id="{A1561CDE-C3F7-440E-83B3-7DBF69C106C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19947" y="1880515"/>
            <a:ext cx="6468929" cy="4436954"/>
          </a:xfrm>
          <a:prstGeom prst="rect">
            <a:avLst/>
          </a:prstGeom>
          <a:ln>
            <a:solidFill>
              <a:schemeClr val="accent1"/>
            </a:solidFill>
          </a:ln>
        </p:spPr>
      </p:pic>
      <p:sp>
        <p:nvSpPr>
          <p:cNvPr id="14" name="TextBox 13">
            <a:extLst>
              <a:ext uri="{FF2B5EF4-FFF2-40B4-BE49-F238E27FC236}">
                <a16:creationId xmlns:a16="http://schemas.microsoft.com/office/drawing/2014/main" id="{2E14C708-EC74-4A7A-81F0-2CA493D490A8}"/>
              </a:ext>
            </a:extLst>
          </p:cNvPr>
          <p:cNvSpPr txBox="1"/>
          <p:nvPr/>
        </p:nvSpPr>
        <p:spPr>
          <a:xfrm>
            <a:off x="403124" y="2151727"/>
            <a:ext cx="4139380" cy="3170099"/>
          </a:xfrm>
          <a:prstGeom prst="rect">
            <a:avLst/>
          </a:prstGeom>
          <a:noFill/>
        </p:spPr>
        <p:txBody>
          <a:bodyPr wrap="square" rtlCol="0">
            <a:spAutoFit/>
          </a:bodyPr>
          <a:lstStyle/>
          <a:p>
            <a:r>
              <a:rPr lang="en-GB" sz="2000"/>
              <a:t>To change the format of new variable (</a:t>
            </a:r>
            <a:r>
              <a:rPr lang="en-GB" sz="2000" err="1"/>
              <a:t>YearAmended</a:t>
            </a:r>
            <a:r>
              <a:rPr lang="en-GB" sz="2000"/>
              <a:t>) so it appears as just a year, you need to </a:t>
            </a:r>
          </a:p>
          <a:p>
            <a:endParaRPr lang="en-GB" sz="2000"/>
          </a:p>
          <a:p>
            <a:pPr marL="457200" indent="-457200">
              <a:buFont typeface="+mj-lt"/>
              <a:buAutoNum type="arabicPeriod"/>
            </a:pPr>
            <a:r>
              <a:rPr lang="en-GB" sz="2000"/>
              <a:t>Select the variable in the dataset</a:t>
            </a:r>
          </a:p>
          <a:p>
            <a:pPr marL="457200" indent="-457200">
              <a:buFont typeface="+mj-lt"/>
              <a:buAutoNum type="arabicPeriod"/>
            </a:pPr>
            <a:r>
              <a:rPr lang="en-GB" sz="2000"/>
              <a:t>Open up </a:t>
            </a:r>
            <a:r>
              <a:rPr lang="en-GB" sz="2000" b="1"/>
              <a:t>Format Cells </a:t>
            </a:r>
            <a:r>
              <a:rPr lang="en-GB" sz="2000"/>
              <a:t>window (Crtl+1). </a:t>
            </a:r>
          </a:p>
          <a:p>
            <a:pPr marL="457200" indent="-457200">
              <a:buAutoNum type="arabicPeriod"/>
            </a:pPr>
            <a:r>
              <a:rPr lang="en-GB" sz="2000"/>
              <a:t>Click on the ‘</a:t>
            </a:r>
            <a:r>
              <a:rPr lang="en-GB" sz="2000" b="1"/>
              <a:t>Custom</a:t>
            </a:r>
            <a:r>
              <a:rPr lang="en-GB" sz="2000"/>
              <a:t>’ category.</a:t>
            </a:r>
          </a:p>
          <a:p>
            <a:pPr marL="457200" indent="-457200">
              <a:buAutoNum type="arabicPeriod"/>
            </a:pPr>
            <a:r>
              <a:rPr lang="en-GB" sz="2000"/>
              <a:t>Type “</a:t>
            </a:r>
            <a:r>
              <a:rPr lang="en-GB" sz="2000" b="1" err="1"/>
              <a:t>yyyy</a:t>
            </a:r>
            <a:r>
              <a:rPr lang="en-GB" sz="2000"/>
              <a:t>” into the Type space. </a:t>
            </a:r>
          </a:p>
          <a:p>
            <a:endParaRPr lang="en-GB" sz="2000"/>
          </a:p>
        </p:txBody>
      </p:sp>
      <p:sp>
        <p:nvSpPr>
          <p:cNvPr id="5" name="Rectangle: Rounded Corners 4">
            <a:extLst>
              <a:ext uri="{FF2B5EF4-FFF2-40B4-BE49-F238E27FC236}">
                <a16:creationId xmlns:a16="http://schemas.microsoft.com/office/drawing/2014/main" id="{B1E3C3EA-D231-4ECB-9E70-D85F6ECE2C2C}"/>
              </a:ext>
              <a:ext uri="{C183D7F6-B498-43B3-948B-1728B52AA6E4}">
                <adec:decorative xmlns:adec="http://schemas.microsoft.com/office/drawing/2017/decorative" val="1"/>
              </a:ext>
            </a:extLst>
          </p:cNvPr>
          <p:cNvSpPr/>
          <p:nvPr/>
        </p:nvSpPr>
        <p:spPr>
          <a:xfrm>
            <a:off x="8717445" y="3237564"/>
            <a:ext cx="757084" cy="491613"/>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D08543D-DCA2-4F92-8F69-55660001DB4E}"/>
              </a:ext>
              <a:ext uri="{C183D7F6-B498-43B3-948B-1728B52AA6E4}">
                <adec:decorative xmlns:adec="http://schemas.microsoft.com/office/drawing/2017/decorative" val="1"/>
              </a:ext>
            </a:extLst>
          </p:cNvPr>
          <p:cNvSpPr/>
          <p:nvPr/>
        </p:nvSpPr>
        <p:spPr>
          <a:xfrm>
            <a:off x="7473665" y="3952959"/>
            <a:ext cx="1316374" cy="491613"/>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562233FF-6510-4773-A83D-F89479325536}"/>
              </a:ext>
            </a:extLst>
          </p:cNvPr>
          <p:cNvSpPr txBox="1"/>
          <p:nvPr/>
        </p:nvSpPr>
        <p:spPr>
          <a:xfrm>
            <a:off x="99635" y="6575047"/>
            <a:ext cx="7156571" cy="307777"/>
          </a:xfrm>
          <a:prstGeom prst="rect">
            <a:avLst/>
          </a:prstGeom>
          <a:noFill/>
        </p:spPr>
        <p:txBody>
          <a:bodyPr wrap="square">
            <a:spAutoFit/>
          </a:bodyPr>
          <a:lstStyle/>
          <a:p>
            <a:r>
              <a:rPr lang="en-GB" sz="1400">
                <a:hlinkClick r:id="rId4"/>
              </a:rPr>
              <a:t>https://support.microsoft.com/en-us/office/create-and-apply-a-custom-number-format</a:t>
            </a:r>
            <a:r>
              <a:rPr lang="en-GB" sz="1400"/>
              <a:t> </a:t>
            </a:r>
          </a:p>
        </p:txBody>
      </p:sp>
      <p:sp>
        <p:nvSpPr>
          <p:cNvPr id="8" name="TextBox 7">
            <a:extLst>
              <a:ext uri="{FF2B5EF4-FFF2-40B4-BE49-F238E27FC236}">
                <a16:creationId xmlns:a16="http://schemas.microsoft.com/office/drawing/2014/main" id="{AE09485D-5D40-44E0-A0D2-60D4CECDBE9D}"/>
              </a:ext>
            </a:extLst>
          </p:cNvPr>
          <p:cNvSpPr txBox="1"/>
          <p:nvPr/>
        </p:nvSpPr>
        <p:spPr>
          <a:xfrm>
            <a:off x="99635" y="6338986"/>
            <a:ext cx="5260912" cy="307777"/>
          </a:xfrm>
          <a:prstGeom prst="rect">
            <a:avLst/>
          </a:prstGeom>
          <a:noFill/>
        </p:spPr>
        <p:txBody>
          <a:bodyPr wrap="square" rtlCol="0">
            <a:spAutoFit/>
          </a:bodyPr>
          <a:lstStyle/>
          <a:p>
            <a:r>
              <a:rPr lang="en-GB" sz="1400"/>
              <a:t>For more information on creating custom display formats, please see</a:t>
            </a:r>
          </a:p>
        </p:txBody>
      </p:sp>
    </p:spTree>
    <p:extLst>
      <p:ext uri="{BB962C8B-B14F-4D97-AF65-F5344CB8AC3E}">
        <p14:creationId xmlns:p14="http://schemas.microsoft.com/office/powerpoint/2010/main" val="299256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Changing the y-axis display format</a:t>
            </a:r>
          </a:p>
        </p:txBody>
      </p:sp>
      <p:sp>
        <p:nvSpPr>
          <p:cNvPr id="14" name="TextBox 13">
            <a:extLst>
              <a:ext uri="{FF2B5EF4-FFF2-40B4-BE49-F238E27FC236}">
                <a16:creationId xmlns:a16="http://schemas.microsoft.com/office/drawing/2014/main" id="{2E14C708-EC74-4A7A-81F0-2CA493D490A8}"/>
              </a:ext>
            </a:extLst>
          </p:cNvPr>
          <p:cNvSpPr txBox="1"/>
          <p:nvPr/>
        </p:nvSpPr>
        <p:spPr>
          <a:xfrm>
            <a:off x="609601" y="2613843"/>
            <a:ext cx="4139380" cy="1938992"/>
          </a:xfrm>
          <a:prstGeom prst="rect">
            <a:avLst/>
          </a:prstGeom>
          <a:noFill/>
        </p:spPr>
        <p:txBody>
          <a:bodyPr wrap="square" rtlCol="0">
            <a:spAutoFit/>
          </a:bodyPr>
          <a:lstStyle/>
          <a:p>
            <a:r>
              <a:rPr lang="en-GB" sz="2000"/>
              <a:t>As well as changing the display format of the data in the dataset, you can also just change the display format of the numbers in the graph in the </a:t>
            </a:r>
            <a:r>
              <a:rPr lang="en-GB" sz="2000" b="1"/>
              <a:t>Format Axis pane. </a:t>
            </a:r>
          </a:p>
          <a:p>
            <a:endParaRPr lang="en-GB" sz="2000"/>
          </a:p>
        </p:txBody>
      </p:sp>
      <p:pic>
        <p:nvPicPr>
          <p:cNvPr id="4" name="Picture 3">
            <a:extLst>
              <a:ext uri="{FF2B5EF4-FFF2-40B4-BE49-F238E27FC236}">
                <a16:creationId xmlns:a16="http://schemas.microsoft.com/office/drawing/2014/main" id="{1FEE5B96-0105-4168-A79C-4943277512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72052" y="1932966"/>
            <a:ext cx="2408364" cy="4767721"/>
          </a:xfrm>
          <a:prstGeom prst="rect">
            <a:avLst/>
          </a:prstGeom>
        </p:spPr>
      </p:pic>
      <p:sp>
        <p:nvSpPr>
          <p:cNvPr id="16" name="Rectangle: Rounded Corners 15">
            <a:extLst>
              <a:ext uri="{FF2B5EF4-FFF2-40B4-BE49-F238E27FC236}">
                <a16:creationId xmlns:a16="http://schemas.microsoft.com/office/drawing/2014/main" id="{FD08543D-DCA2-4F92-8F69-55660001DB4E}"/>
              </a:ext>
              <a:ext uri="{C183D7F6-B498-43B3-948B-1728B52AA6E4}">
                <adec:decorative xmlns:adec="http://schemas.microsoft.com/office/drawing/2017/decorative" val="1"/>
              </a:ext>
            </a:extLst>
          </p:cNvPr>
          <p:cNvSpPr/>
          <p:nvPr/>
        </p:nvSpPr>
        <p:spPr>
          <a:xfrm>
            <a:off x="8567547" y="3894076"/>
            <a:ext cx="2601898" cy="2924597"/>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00743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5F2AD-090C-4404-90E7-B9A71C4945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64530" y="1946786"/>
            <a:ext cx="2418529" cy="4696853"/>
          </a:xfrm>
          <a:prstGeom prst="rect">
            <a:avLst/>
          </a:prstGeom>
        </p:spPr>
      </p:pic>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Format numbers in thousands</a:t>
            </a:r>
          </a:p>
        </p:txBody>
      </p:sp>
      <p:sp>
        <p:nvSpPr>
          <p:cNvPr id="14" name="TextBox 13">
            <a:extLst>
              <a:ext uri="{FF2B5EF4-FFF2-40B4-BE49-F238E27FC236}">
                <a16:creationId xmlns:a16="http://schemas.microsoft.com/office/drawing/2014/main" id="{2E14C708-EC74-4A7A-81F0-2CA493D490A8}"/>
              </a:ext>
            </a:extLst>
          </p:cNvPr>
          <p:cNvSpPr txBox="1"/>
          <p:nvPr/>
        </p:nvSpPr>
        <p:spPr>
          <a:xfrm>
            <a:off x="403124" y="2151727"/>
            <a:ext cx="5397908" cy="1015663"/>
          </a:xfrm>
          <a:prstGeom prst="rect">
            <a:avLst/>
          </a:prstGeom>
          <a:noFill/>
        </p:spPr>
        <p:txBody>
          <a:bodyPr wrap="square" rtlCol="0">
            <a:spAutoFit/>
          </a:bodyPr>
          <a:lstStyle/>
          <a:p>
            <a:r>
              <a:rPr lang="en-GB" sz="2000"/>
              <a:t>To change the data so it is shown in thousands you need add a ‘Custom’ Type.  </a:t>
            </a:r>
          </a:p>
          <a:p>
            <a:endParaRPr lang="en-GB" sz="2000"/>
          </a:p>
        </p:txBody>
      </p:sp>
      <p:sp>
        <p:nvSpPr>
          <p:cNvPr id="16" name="Rectangle: Rounded Corners 15">
            <a:extLst>
              <a:ext uri="{FF2B5EF4-FFF2-40B4-BE49-F238E27FC236}">
                <a16:creationId xmlns:a16="http://schemas.microsoft.com/office/drawing/2014/main" id="{FD08543D-DCA2-4F92-8F69-55660001DB4E}"/>
              </a:ext>
              <a:ext uri="{C183D7F6-B498-43B3-948B-1728B52AA6E4}">
                <adec:decorative xmlns:adec="http://schemas.microsoft.com/office/drawing/2017/decorative" val="1"/>
              </a:ext>
            </a:extLst>
          </p:cNvPr>
          <p:cNvSpPr/>
          <p:nvPr/>
        </p:nvSpPr>
        <p:spPr>
          <a:xfrm>
            <a:off x="8751902" y="4827639"/>
            <a:ext cx="2418529" cy="1816000"/>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7CBB51F6-82D4-4FEE-B85B-922322F3FDB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069941" y="3520524"/>
            <a:ext cx="1175499" cy="2312701"/>
          </a:xfrm>
          <a:prstGeom prst="rect">
            <a:avLst/>
          </a:prstGeom>
          <a:ln>
            <a:solidFill>
              <a:schemeClr val="accent1"/>
            </a:solidFill>
          </a:ln>
        </p:spPr>
      </p:pic>
      <p:pic>
        <p:nvPicPr>
          <p:cNvPr id="4" name="Picture 3">
            <a:extLst>
              <a:ext uri="{FF2B5EF4-FFF2-40B4-BE49-F238E27FC236}">
                <a16:creationId xmlns:a16="http://schemas.microsoft.com/office/drawing/2014/main" id="{13E40F8D-2883-441A-903F-EF7CDBA7CA78}"/>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a:ext>
            </a:extLst>
          </a:blip>
          <a:srcRect l="7651" t="17476"/>
          <a:stretch/>
        </p:blipFill>
        <p:spPr>
          <a:xfrm>
            <a:off x="2220979" y="3520524"/>
            <a:ext cx="1323072" cy="2352029"/>
          </a:xfrm>
          <a:prstGeom prst="rect">
            <a:avLst/>
          </a:prstGeom>
          <a:ln>
            <a:solidFill>
              <a:schemeClr val="accent1"/>
            </a:solidFill>
          </a:ln>
        </p:spPr>
      </p:pic>
      <p:sp>
        <p:nvSpPr>
          <p:cNvPr id="6" name="Arrow: Right 5">
            <a:extLst>
              <a:ext uri="{FF2B5EF4-FFF2-40B4-BE49-F238E27FC236}">
                <a16:creationId xmlns:a16="http://schemas.microsoft.com/office/drawing/2014/main" id="{04EDF707-8346-4EE9-AEDE-FB0D51A73E74}"/>
              </a:ext>
              <a:ext uri="{C183D7F6-B498-43B3-948B-1728B52AA6E4}">
                <adec:decorative xmlns:adec="http://schemas.microsoft.com/office/drawing/2017/decorative" val="1"/>
              </a:ext>
            </a:extLst>
          </p:cNvPr>
          <p:cNvSpPr/>
          <p:nvPr/>
        </p:nvSpPr>
        <p:spPr>
          <a:xfrm>
            <a:off x="3538304" y="4426150"/>
            <a:ext cx="1406661" cy="540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768CD-8B62-492A-9C16-29AC412765F1}"/>
              </a:ext>
              <a:ext uri="{C183D7F6-B498-43B3-948B-1728B52AA6E4}">
                <adec:decorative xmlns:adec="http://schemas.microsoft.com/office/drawing/2017/decorative" val="1"/>
              </a:ext>
            </a:extLst>
          </p:cNvPr>
          <p:cNvSpPr/>
          <p:nvPr/>
        </p:nvSpPr>
        <p:spPr>
          <a:xfrm>
            <a:off x="2305163" y="3520525"/>
            <a:ext cx="658762" cy="2161630"/>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5FAD3C6-E84B-4C48-B7C9-F777C9B0EF62}"/>
              </a:ext>
              <a:ext uri="{C183D7F6-B498-43B3-948B-1728B52AA6E4}">
                <adec:decorative xmlns:adec="http://schemas.microsoft.com/office/drawing/2017/decorative" val="1"/>
              </a:ext>
            </a:extLst>
          </p:cNvPr>
          <p:cNvSpPr/>
          <p:nvPr/>
        </p:nvSpPr>
        <p:spPr>
          <a:xfrm>
            <a:off x="5026825" y="3596059"/>
            <a:ext cx="658762" cy="2161630"/>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1613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5F2AD-090C-4404-90E7-B9A71C4945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64530" y="1946786"/>
            <a:ext cx="2418529" cy="4696853"/>
          </a:xfrm>
          <a:prstGeom prst="rect">
            <a:avLst/>
          </a:prstGeom>
        </p:spPr>
      </p:pic>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Creating custom data formats thousands</a:t>
            </a:r>
          </a:p>
        </p:txBody>
      </p:sp>
      <p:sp>
        <p:nvSpPr>
          <p:cNvPr id="14" name="TextBox 13">
            <a:extLst>
              <a:ext uri="{FF2B5EF4-FFF2-40B4-BE49-F238E27FC236}">
                <a16:creationId xmlns:a16="http://schemas.microsoft.com/office/drawing/2014/main" id="{2E14C708-EC74-4A7A-81F0-2CA493D490A8}"/>
              </a:ext>
            </a:extLst>
          </p:cNvPr>
          <p:cNvSpPr txBox="1"/>
          <p:nvPr/>
        </p:nvSpPr>
        <p:spPr>
          <a:xfrm>
            <a:off x="661354" y="2262821"/>
            <a:ext cx="7017640" cy="3170099"/>
          </a:xfrm>
          <a:prstGeom prst="rect">
            <a:avLst/>
          </a:prstGeom>
          <a:noFill/>
        </p:spPr>
        <p:txBody>
          <a:bodyPr wrap="square" rtlCol="0">
            <a:spAutoFit/>
          </a:bodyPr>
          <a:lstStyle/>
          <a:p>
            <a:r>
              <a:rPr lang="en-GB" sz="2000" dirty="0"/>
              <a:t>To create a custom thousands data format,</a:t>
            </a:r>
          </a:p>
          <a:p>
            <a:endParaRPr lang="en-GB" sz="2000" dirty="0"/>
          </a:p>
          <a:p>
            <a:pPr marL="457200" indent="-457200">
              <a:buFont typeface="+mj-lt"/>
              <a:buAutoNum type="arabicPeriod"/>
            </a:pPr>
            <a:r>
              <a:rPr lang="en-GB" sz="2000" dirty="0"/>
              <a:t>Select Custom from the </a:t>
            </a:r>
            <a:r>
              <a:rPr lang="en-GB" sz="2000" b="1" dirty="0"/>
              <a:t>Category</a:t>
            </a:r>
            <a:r>
              <a:rPr lang="en-GB" sz="2000" dirty="0"/>
              <a:t> drop down option</a:t>
            </a:r>
          </a:p>
          <a:p>
            <a:pPr marL="457200" indent="-457200">
              <a:buFont typeface="+mj-lt"/>
              <a:buAutoNum type="arabicPeriod"/>
            </a:pPr>
            <a:endParaRPr lang="en-GB" sz="2000" dirty="0"/>
          </a:p>
          <a:p>
            <a:pPr marL="457200" indent="-457200">
              <a:buFont typeface="+mj-lt"/>
              <a:buAutoNum type="arabicPeriod"/>
            </a:pPr>
            <a:r>
              <a:rPr lang="en-GB" sz="2000" dirty="0"/>
              <a:t>Type </a:t>
            </a:r>
            <a:r>
              <a:rPr lang="en-GB" sz="2000" b="1" dirty="0"/>
              <a:t>#,##0,</a:t>
            </a:r>
            <a:r>
              <a:rPr lang="en-GB" sz="2000" dirty="0"/>
              <a:t> into the </a:t>
            </a:r>
            <a:r>
              <a:rPr lang="en-GB" sz="2000" b="1" dirty="0"/>
              <a:t>Format Code </a:t>
            </a:r>
            <a:r>
              <a:rPr lang="en-GB" sz="2000" dirty="0"/>
              <a:t>box and then press “Add”</a:t>
            </a:r>
          </a:p>
          <a:p>
            <a:pPr marL="457200" indent="-457200">
              <a:buFont typeface="+mj-lt"/>
              <a:buAutoNum type="arabicPeriod"/>
            </a:pPr>
            <a:endParaRPr lang="en-GB" sz="2000" dirty="0"/>
          </a:p>
          <a:p>
            <a:pPr marL="457200" indent="-457200">
              <a:buFont typeface="+mj-lt"/>
              <a:buAutoNum type="arabicPeriod"/>
            </a:pPr>
            <a:r>
              <a:rPr lang="en-GB" sz="2000" dirty="0"/>
              <a:t>Select the format you have just created (#,##0,) from the</a:t>
            </a:r>
            <a:r>
              <a:rPr lang="en-GB" sz="2000" b="1" dirty="0"/>
              <a:t> Type </a:t>
            </a:r>
            <a:r>
              <a:rPr lang="en-GB" sz="2000" dirty="0"/>
              <a:t>drop down option</a:t>
            </a:r>
          </a:p>
          <a:p>
            <a:pPr marL="457200" indent="-457200">
              <a:buFont typeface="+mj-lt"/>
              <a:buAutoNum type="arabicPeriod"/>
            </a:pPr>
            <a:endParaRPr lang="en-GB" sz="2000" dirty="0"/>
          </a:p>
          <a:p>
            <a:endParaRPr lang="en-GB" sz="2000" dirty="0"/>
          </a:p>
        </p:txBody>
      </p:sp>
      <p:sp>
        <p:nvSpPr>
          <p:cNvPr id="16" name="Rectangle: Rounded Corners 15">
            <a:extLst>
              <a:ext uri="{FF2B5EF4-FFF2-40B4-BE49-F238E27FC236}">
                <a16:creationId xmlns:a16="http://schemas.microsoft.com/office/drawing/2014/main" id="{FD08543D-DCA2-4F92-8F69-55660001DB4E}"/>
              </a:ext>
              <a:ext uri="{C183D7F6-B498-43B3-948B-1728B52AA6E4}">
                <adec:decorative xmlns:adec="http://schemas.microsoft.com/office/drawing/2017/decorative" val="1"/>
              </a:ext>
            </a:extLst>
          </p:cNvPr>
          <p:cNvSpPr/>
          <p:nvPr/>
        </p:nvSpPr>
        <p:spPr>
          <a:xfrm>
            <a:off x="8751902" y="5024285"/>
            <a:ext cx="2418529" cy="1619354"/>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8364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Removing a Legend</a:t>
            </a:r>
          </a:p>
        </p:txBody>
      </p:sp>
      <p:pic>
        <p:nvPicPr>
          <p:cNvPr id="6" name="Picture 5">
            <a:extLst>
              <a:ext uri="{FF2B5EF4-FFF2-40B4-BE49-F238E27FC236}">
                <a16:creationId xmlns:a16="http://schemas.microsoft.com/office/drawing/2014/main" id="{144FEA98-627E-4490-8FFF-E5FFE20BE04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450334" y="2515428"/>
            <a:ext cx="7741666" cy="3389501"/>
          </a:xfrm>
          <a:prstGeom prst="rect">
            <a:avLst/>
          </a:prstGeom>
        </p:spPr>
      </p:pic>
      <p:sp>
        <p:nvSpPr>
          <p:cNvPr id="13" name="Rectangle: Rounded Corners 12">
            <a:extLst>
              <a:ext uri="{FF2B5EF4-FFF2-40B4-BE49-F238E27FC236}">
                <a16:creationId xmlns:a16="http://schemas.microsoft.com/office/drawing/2014/main" id="{5B2DA452-8734-4EDB-AF40-13B558F54B59}"/>
              </a:ext>
              <a:ext uri="{C183D7F6-B498-43B3-948B-1728B52AA6E4}">
                <adec:decorative xmlns:adec="http://schemas.microsoft.com/office/drawing/2017/decorative" val="1"/>
              </a:ext>
            </a:extLst>
          </p:cNvPr>
          <p:cNvSpPr/>
          <p:nvPr/>
        </p:nvSpPr>
        <p:spPr>
          <a:xfrm>
            <a:off x="6681185" y="5273046"/>
            <a:ext cx="1304575" cy="491613"/>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6FA89E80-8E88-4948-B056-B77F2FA1C031}"/>
              </a:ext>
            </a:extLst>
          </p:cNvPr>
          <p:cNvSpPr txBox="1"/>
          <p:nvPr/>
        </p:nvSpPr>
        <p:spPr>
          <a:xfrm>
            <a:off x="403124" y="2151727"/>
            <a:ext cx="3234156" cy="3170099"/>
          </a:xfrm>
          <a:prstGeom prst="rect">
            <a:avLst/>
          </a:prstGeom>
          <a:noFill/>
        </p:spPr>
        <p:txBody>
          <a:bodyPr wrap="square" rtlCol="0">
            <a:spAutoFit/>
          </a:bodyPr>
          <a:lstStyle/>
          <a:p>
            <a:r>
              <a:rPr lang="en-GB" sz="2000"/>
              <a:t>To remove a legend from your graph that you do not need. </a:t>
            </a:r>
          </a:p>
          <a:p>
            <a:endParaRPr lang="en-GB" sz="2000"/>
          </a:p>
          <a:p>
            <a:pPr marL="457200" indent="-457200">
              <a:buAutoNum type="arabicPeriod"/>
            </a:pPr>
            <a:r>
              <a:rPr lang="en-GB" sz="2000"/>
              <a:t>Click on the + button at the right hand side of the graph</a:t>
            </a:r>
          </a:p>
          <a:p>
            <a:pPr marL="457200" indent="-457200">
              <a:buAutoNum type="arabicPeriod"/>
            </a:pPr>
            <a:endParaRPr lang="en-GB" sz="2000"/>
          </a:p>
          <a:p>
            <a:pPr marL="457200" indent="-457200">
              <a:buAutoNum type="arabicPeriod"/>
            </a:pPr>
            <a:r>
              <a:rPr lang="en-GB" sz="2000"/>
              <a:t>Untick the box next to Legend option </a:t>
            </a:r>
          </a:p>
        </p:txBody>
      </p:sp>
      <p:sp>
        <p:nvSpPr>
          <p:cNvPr id="19" name="Rectangle: Rounded Corners 18">
            <a:extLst>
              <a:ext uri="{FF2B5EF4-FFF2-40B4-BE49-F238E27FC236}">
                <a16:creationId xmlns:a16="http://schemas.microsoft.com/office/drawing/2014/main" id="{C5A74579-2369-4BFC-8C68-F6E3B2563E90}"/>
              </a:ext>
              <a:ext uri="{C183D7F6-B498-43B3-948B-1728B52AA6E4}">
                <adec:decorative xmlns:adec="http://schemas.microsoft.com/office/drawing/2017/decorative" val="1"/>
              </a:ext>
            </a:extLst>
          </p:cNvPr>
          <p:cNvSpPr/>
          <p:nvPr/>
        </p:nvSpPr>
        <p:spPr>
          <a:xfrm>
            <a:off x="9749505" y="2390876"/>
            <a:ext cx="918495" cy="64795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3B271F67-F5F3-472C-A188-2D2BA3163429}"/>
              </a:ext>
              <a:ext uri="{C183D7F6-B498-43B3-948B-1728B52AA6E4}">
                <adec:decorative xmlns:adec="http://schemas.microsoft.com/office/drawing/2017/decorative" val="1"/>
              </a:ext>
            </a:extLst>
          </p:cNvPr>
          <p:cNvSpPr/>
          <p:nvPr/>
        </p:nvSpPr>
        <p:spPr>
          <a:xfrm>
            <a:off x="10300192" y="4234436"/>
            <a:ext cx="1668288" cy="64795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4728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Change the major tick marks</a:t>
            </a:r>
          </a:p>
        </p:txBody>
      </p:sp>
      <p:pic>
        <p:nvPicPr>
          <p:cNvPr id="6" name="Picture 5">
            <a:extLst>
              <a:ext uri="{FF2B5EF4-FFF2-40B4-BE49-F238E27FC236}">
                <a16:creationId xmlns:a16="http://schemas.microsoft.com/office/drawing/2014/main" id="{8BFBDB04-B7D9-4F7A-85C3-975B7EFAB26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67947" y="2120247"/>
            <a:ext cx="5388475" cy="4372628"/>
          </a:xfrm>
          <a:prstGeom prst="rect">
            <a:avLst/>
          </a:prstGeom>
          <a:ln>
            <a:solidFill>
              <a:schemeClr val="accent1"/>
            </a:solidFill>
          </a:ln>
        </p:spPr>
      </p:pic>
      <p:sp>
        <p:nvSpPr>
          <p:cNvPr id="7" name="TextBox 6">
            <a:extLst>
              <a:ext uri="{FF2B5EF4-FFF2-40B4-BE49-F238E27FC236}">
                <a16:creationId xmlns:a16="http://schemas.microsoft.com/office/drawing/2014/main" id="{513A349D-6896-41D2-8A1C-568BA1A7FA3A}"/>
              </a:ext>
            </a:extLst>
          </p:cNvPr>
          <p:cNvSpPr txBox="1"/>
          <p:nvPr/>
        </p:nvSpPr>
        <p:spPr>
          <a:xfrm>
            <a:off x="540774" y="1967749"/>
            <a:ext cx="5388475" cy="1631216"/>
          </a:xfrm>
          <a:prstGeom prst="rect">
            <a:avLst/>
          </a:prstGeom>
          <a:noFill/>
        </p:spPr>
        <p:txBody>
          <a:bodyPr wrap="square" rtlCol="0">
            <a:spAutoFit/>
          </a:bodyPr>
          <a:lstStyle/>
          <a:p>
            <a:r>
              <a:rPr lang="en-GB" sz="2000"/>
              <a:t>You can change how the tick marks are displayed on the x-axis by opening the Format Axis pane. </a:t>
            </a:r>
          </a:p>
          <a:p>
            <a:endParaRPr lang="en-GB" sz="2000"/>
          </a:p>
          <a:p>
            <a:r>
              <a:rPr lang="en-GB" sz="2000"/>
              <a:t>In this case the major tick marks are going to shown every 10 years.   </a:t>
            </a:r>
          </a:p>
        </p:txBody>
      </p:sp>
      <p:sp>
        <p:nvSpPr>
          <p:cNvPr id="8" name="Rectangle: Rounded Corners 7">
            <a:extLst>
              <a:ext uri="{FF2B5EF4-FFF2-40B4-BE49-F238E27FC236}">
                <a16:creationId xmlns:a16="http://schemas.microsoft.com/office/drawing/2014/main" id="{64FEF75A-11DE-4E49-B6C4-4786603E1D54}"/>
              </a:ext>
              <a:ext uri="{C183D7F6-B498-43B3-948B-1728B52AA6E4}">
                <adec:decorative xmlns:adec="http://schemas.microsoft.com/office/drawing/2017/decorative" val="1"/>
              </a:ext>
            </a:extLst>
          </p:cNvPr>
          <p:cNvSpPr/>
          <p:nvPr/>
        </p:nvSpPr>
        <p:spPr>
          <a:xfrm>
            <a:off x="6567946" y="4680546"/>
            <a:ext cx="1514169" cy="491613"/>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E3AAF71D-DECC-45A6-9D34-C7D6A0DA3C80}"/>
              </a:ext>
              <a:ext uri="{C183D7F6-B498-43B3-948B-1728B52AA6E4}">
                <adec:decorative xmlns:adec="http://schemas.microsoft.com/office/drawing/2017/decorative" val="1"/>
              </a:ext>
            </a:extLst>
          </p:cNvPr>
          <p:cNvSpPr/>
          <p:nvPr/>
        </p:nvSpPr>
        <p:spPr>
          <a:xfrm>
            <a:off x="9839631" y="4793617"/>
            <a:ext cx="2027904" cy="1007415"/>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13" name="Picture 12">
            <a:extLst>
              <a:ext uri="{FF2B5EF4-FFF2-40B4-BE49-F238E27FC236}">
                <a16:creationId xmlns:a16="http://schemas.microsoft.com/office/drawing/2014/main" id="{03AACDDE-57FA-4545-BB6E-2DD9D9C54F0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0774" y="5616499"/>
            <a:ext cx="4839119" cy="876376"/>
          </a:xfrm>
          <a:prstGeom prst="rect">
            <a:avLst/>
          </a:prstGeom>
          <a:ln>
            <a:solidFill>
              <a:schemeClr val="accent1"/>
            </a:solidFill>
          </a:ln>
        </p:spPr>
      </p:pic>
      <p:sp>
        <p:nvSpPr>
          <p:cNvPr id="14" name="Arrow: Right 13">
            <a:extLst>
              <a:ext uri="{FF2B5EF4-FFF2-40B4-BE49-F238E27FC236}">
                <a16:creationId xmlns:a16="http://schemas.microsoft.com/office/drawing/2014/main" id="{72C1DA4E-252A-4AB4-B779-700551CC2B76}"/>
              </a:ext>
              <a:ext uri="{C183D7F6-B498-43B3-948B-1728B52AA6E4}">
                <adec:decorative xmlns:adec="http://schemas.microsoft.com/office/drawing/2017/decorative" val="1"/>
              </a:ext>
            </a:extLst>
          </p:cNvPr>
          <p:cNvSpPr/>
          <p:nvPr/>
        </p:nvSpPr>
        <p:spPr>
          <a:xfrm rot="5400000">
            <a:off x="2575522" y="4893620"/>
            <a:ext cx="769622" cy="5892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5B0220E-17E6-427F-9E1F-3F291B5696B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40774" y="3981390"/>
            <a:ext cx="4930567" cy="944962"/>
          </a:xfrm>
          <a:prstGeom prst="rect">
            <a:avLst/>
          </a:prstGeom>
          <a:ln>
            <a:solidFill>
              <a:schemeClr val="accent1"/>
            </a:solidFill>
          </a:ln>
        </p:spPr>
      </p:pic>
      <p:sp>
        <p:nvSpPr>
          <p:cNvPr id="10" name="Rectangle: Rounded Corners 9">
            <a:extLst>
              <a:ext uri="{FF2B5EF4-FFF2-40B4-BE49-F238E27FC236}">
                <a16:creationId xmlns:a16="http://schemas.microsoft.com/office/drawing/2014/main" id="{6F09652A-74E7-415A-A6A2-1BE4ADF31D3D}"/>
              </a:ext>
            </a:extLst>
          </p:cNvPr>
          <p:cNvSpPr/>
          <p:nvPr/>
        </p:nvSpPr>
        <p:spPr>
          <a:xfrm>
            <a:off x="8182947" y="434282"/>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Reminder</a:t>
            </a:r>
          </a:p>
          <a:p>
            <a:r>
              <a:rPr lang="en-US">
                <a:solidFill>
                  <a:schemeClr val="tx1"/>
                </a:solidFill>
              </a:rPr>
              <a:t>Tick marks should be spaced so they make it easier for the reader</a:t>
            </a:r>
            <a:endParaRPr lang="en-GB">
              <a:solidFill>
                <a:schemeClr val="tx1"/>
              </a:solidFill>
            </a:endParaRPr>
          </a:p>
        </p:txBody>
      </p:sp>
    </p:spTree>
    <p:extLst>
      <p:ext uri="{BB962C8B-B14F-4D97-AF65-F5344CB8AC3E}">
        <p14:creationId xmlns:p14="http://schemas.microsoft.com/office/powerpoint/2010/main" val="106918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5A6A-441B-4978-B102-DF24F72A0A66}"/>
              </a:ext>
            </a:extLst>
          </p:cNvPr>
          <p:cNvSpPr>
            <a:spLocks noGrp="1"/>
          </p:cNvSpPr>
          <p:nvPr>
            <p:ph type="title"/>
          </p:nvPr>
        </p:nvSpPr>
        <p:spPr/>
        <p:txBody>
          <a:bodyPr/>
          <a:lstStyle/>
          <a:p>
            <a:r>
              <a:rPr lang="en-GB">
                <a:solidFill>
                  <a:schemeClr val="tx1"/>
                </a:solidFill>
              </a:rPr>
              <a:t>Add data labels</a:t>
            </a:r>
          </a:p>
        </p:txBody>
      </p:sp>
      <p:pic>
        <p:nvPicPr>
          <p:cNvPr id="4" name="Picture 3">
            <a:extLst>
              <a:ext uri="{FF2B5EF4-FFF2-40B4-BE49-F238E27FC236}">
                <a16:creationId xmlns:a16="http://schemas.microsoft.com/office/drawing/2014/main" id="{C92C6EAF-1D4F-4E11-ADD5-65225D3463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71635" y="2378415"/>
            <a:ext cx="6751905" cy="3025402"/>
          </a:xfrm>
          <a:prstGeom prst="rect">
            <a:avLst/>
          </a:prstGeom>
          <a:ln>
            <a:solidFill>
              <a:schemeClr val="tx1"/>
            </a:solidFill>
          </a:ln>
        </p:spPr>
      </p:pic>
      <p:sp>
        <p:nvSpPr>
          <p:cNvPr id="5" name="TextBox 4">
            <a:extLst>
              <a:ext uri="{FF2B5EF4-FFF2-40B4-BE49-F238E27FC236}">
                <a16:creationId xmlns:a16="http://schemas.microsoft.com/office/drawing/2014/main" id="{DF16B0FA-9C94-4E21-81DB-25CABC2844CC}"/>
              </a:ext>
            </a:extLst>
          </p:cNvPr>
          <p:cNvSpPr txBox="1"/>
          <p:nvPr/>
        </p:nvSpPr>
        <p:spPr>
          <a:xfrm>
            <a:off x="360306" y="1986117"/>
            <a:ext cx="3824748" cy="2554545"/>
          </a:xfrm>
          <a:prstGeom prst="rect">
            <a:avLst/>
          </a:prstGeom>
          <a:noFill/>
        </p:spPr>
        <p:txBody>
          <a:bodyPr wrap="square" rtlCol="0">
            <a:spAutoFit/>
          </a:bodyPr>
          <a:lstStyle/>
          <a:p>
            <a:r>
              <a:rPr lang="en-GB" sz="2000"/>
              <a:t>If you want to add data labels to specific points on your line graph you need to,</a:t>
            </a:r>
          </a:p>
          <a:p>
            <a:endParaRPr lang="en-GB" sz="2000"/>
          </a:p>
          <a:p>
            <a:pPr marL="342900" indent="-342900">
              <a:buFont typeface="Arial" panose="020B0604020202020204" pitchFamily="34" charset="0"/>
              <a:buChar char="•"/>
            </a:pPr>
            <a:r>
              <a:rPr lang="en-GB" sz="2000"/>
              <a:t>Click on the data point </a:t>
            </a:r>
          </a:p>
          <a:p>
            <a:pPr marL="342900" indent="-342900">
              <a:buFont typeface="Arial" panose="020B0604020202020204" pitchFamily="34" charset="0"/>
              <a:buChar char="•"/>
            </a:pPr>
            <a:r>
              <a:rPr lang="en-GB" sz="2000"/>
              <a:t>Select ‘Data Labels’ from the chart elements</a:t>
            </a:r>
          </a:p>
          <a:p>
            <a:pPr marL="342900" indent="-342900">
              <a:buFont typeface="Arial" panose="020B0604020202020204" pitchFamily="34" charset="0"/>
              <a:buChar char="•"/>
            </a:pPr>
            <a:endParaRPr lang="en-GB" sz="2000"/>
          </a:p>
        </p:txBody>
      </p:sp>
      <p:sp>
        <p:nvSpPr>
          <p:cNvPr id="6" name="Rectangle: Rounded Corners 5">
            <a:extLst>
              <a:ext uri="{FF2B5EF4-FFF2-40B4-BE49-F238E27FC236}">
                <a16:creationId xmlns:a16="http://schemas.microsoft.com/office/drawing/2014/main" id="{ED039831-8535-414B-BF10-0CDC4CF7C987}"/>
              </a:ext>
            </a:extLst>
          </p:cNvPr>
          <p:cNvSpPr/>
          <p:nvPr/>
        </p:nvSpPr>
        <p:spPr>
          <a:xfrm>
            <a:off x="8182947" y="404785"/>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Reminder</a:t>
            </a:r>
          </a:p>
          <a:p>
            <a:r>
              <a:rPr lang="en-US">
                <a:solidFill>
                  <a:schemeClr val="tx1"/>
                </a:solidFill>
              </a:rPr>
              <a:t>Data labels should highlight key information for the reader</a:t>
            </a:r>
            <a:endParaRPr lang="en-GB">
              <a:solidFill>
                <a:schemeClr val="tx1"/>
              </a:solidFill>
            </a:endParaRPr>
          </a:p>
        </p:txBody>
      </p:sp>
      <p:sp>
        <p:nvSpPr>
          <p:cNvPr id="7" name="Rectangle: Rounded Corners 6">
            <a:extLst>
              <a:ext uri="{FF2B5EF4-FFF2-40B4-BE49-F238E27FC236}">
                <a16:creationId xmlns:a16="http://schemas.microsoft.com/office/drawing/2014/main" id="{064D0525-6D8F-4B49-AB58-7BE3ABF61AD1}"/>
              </a:ext>
              <a:ext uri="{C183D7F6-B498-43B3-948B-1728B52AA6E4}">
                <adec:decorative xmlns:adec="http://schemas.microsoft.com/office/drawing/2017/decorative" val="1"/>
              </a:ext>
            </a:extLst>
          </p:cNvPr>
          <p:cNvSpPr/>
          <p:nvPr/>
        </p:nvSpPr>
        <p:spPr>
          <a:xfrm>
            <a:off x="5767441" y="3105024"/>
            <a:ext cx="918495" cy="64795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4D4DCEB-D9BE-4E57-9E6D-9C5DB6EB795F}"/>
              </a:ext>
              <a:ext uri="{C183D7F6-B498-43B3-948B-1728B52AA6E4}">
                <adec:decorative xmlns:adec="http://schemas.microsoft.com/office/drawing/2017/decorative" val="1"/>
              </a:ext>
            </a:extLst>
          </p:cNvPr>
          <p:cNvSpPr/>
          <p:nvPr/>
        </p:nvSpPr>
        <p:spPr>
          <a:xfrm>
            <a:off x="9936318" y="3105024"/>
            <a:ext cx="1714908" cy="64795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7300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5A6A-441B-4978-B102-DF24F72A0A66}"/>
              </a:ext>
            </a:extLst>
          </p:cNvPr>
          <p:cNvSpPr>
            <a:spLocks noGrp="1"/>
          </p:cNvSpPr>
          <p:nvPr>
            <p:ph type="title"/>
          </p:nvPr>
        </p:nvSpPr>
        <p:spPr/>
        <p:txBody>
          <a:bodyPr/>
          <a:lstStyle/>
          <a:p>
            <a:r>
              <a:rPr lang="en-GB">
                <a:solidFill>
                  <a:schemeClr val="tx1"/>
                </a:solidFill>
              </a:rPr>
              <a:t>Amend the data labels</a:t>
            </a:r>
          </a:p>
        </p:txBody>
      </p:sp>
      <p:sp>
        <p:nvSpPr>
          <p:cNvPr id="5" name="TextBox 4">
            <a:extLst>
              <a:ext uri="{FF2B5EF4-FFF2-40B4-BE49-F238E27FC236}">
                <a16:creationId xmlns:a16="http://schemas.microsoft.com/office/drawing/2014/main" id="{DF16B0FA-9C94-4E21-81DB-25CABC2844CC}"/>
              </a:ext>
            </a:extLst>
          </p:cNvPr>
          <p:cNvSpPr txBox="1"/>
          <p:nvPr/>
        </p:nvSpPr>
        <p:spPr>
          <a:xfrm>
            <a:off x="688258" y="2349910"/>
            <a:ext cx="3824748" cy="3170099"/>
          </a:xfrm>
          <a:prstGeom prst="rect">
            <a:avLst/>
          </a:prstGeom>
          <a:noFill/>
        </p:spPr>
        <p:txBody>
          <a:bodyPr wrap="square" rtlCol="0">
            <a:spAutoFit/>
          </a:bodyPr>
          <a:lstStyle/>
          <a:p>
            <a:r>
              <a:rPr lang="en-GB" sz="2000"/>
              <a:t>When the data label is added to the graph, the default is to show the y-axis value ( e.g. number of marriages).</a:t>
            </a:r>
          </a:p>
          <a:p>
            <a:endParaRPr lang="en-GB" sz="2000"/>
          </a:p>
          <a:p>
            <a:r>
              <a:rPr lang="en-GB" sz="2000"/>
              <a:t>On this graph we want to label the year instead. </a:t>
            </a:r>
          </a:p>
          <a:p>
            <a:endParaRPr lang="en-GB" sz="2000"/>
          </a:p>
          <a:p>
            <a:r>
              <a:rPr lang="en-GB" sz="2000"/>
              <a:t>Right click on the data point and select ‘</a:t>
            </a:r>
            <a:r>
              <a:rPr lang="en-GB" sz="2000" b="1"/>
              <a:t>Format Data Label</a:t>
            </a:r>
            <a:r>
              <a:rPr lang="en-GB" sz="2000"/>
              <a:t>’. </a:t>
            </a:r>
          </a:p>
        </p:txBody>
      </p:sp>
      <p:pic>
        <p:nvPicPr>
          <p:cNvPr id="6" name="Picture 5">
            <a:extLst>
              <a:ext uri="{FF2B5EF4-FFF2-40B4-BE49-F238E27FC236}">
                <a16:creationId xmlns:a16="http://schemas.microsoft.com/office/drawing/2014/main" id="{C5F18E3B-3441-4975-B23A-EE71D4C967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6000" y="2316120"/>
            <a:ext cx="5669771" cy="3604572"/>
          </a:xfrm>
          <a:prstGeom prst="rect">
            <a:avLst/>
          </a:prstGeom>
        </p:spPr>
      </p:pic>
    </p:spTree>
    <p:extLst>
      <p:ext uri="{BB962C8B-B14F-4D97-AF65-F5344CB8AC3E}">
        <p14:creationId xmlns:p14="http://schemas.microsoft.com/office/powerpoint/2010/main" val="120955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5A6A-441B-4978-B102-DF24F72A0A66}"/>
              </a:ext>
            </a:extLst>
          </p:cNvPr>
          <p:cNvSpPr>
            <a:spLocks noGrp="1"/>
          </p:cNvSpPr>
          <p:nvPr>
            <p:ph type="title"/>
          </p:nvPr>
        </p:nvSpPr>
        <p:spPr/>
        <p:txBody>
          <a:bodyPr/>
          <a:lstStyle/>
          <a:p>
            <a:r>
              <a:rPr lang="en-GB">
                <a:solidFill>
                  <a:schemeClr val="tx1"/>
                </a:solidFill>
              </a:rPr>
              <a:t>Amend data labels</a:t>
            </a:r>
          </a:p>
        </p:txBody>
      </p:sp>
      <p:sp>
        <p:nvSpPr>
          <p:cNvPr id="5" name="TextBox 4">
            <a:extLst>
              <a:ext uri="{FF2B5EF4-FFF2-40B4-BE49-F238E27FC236}">
                <a16:creationId xmlns:a16="http://schemas.microsoft.com/office/drawing/2014/main" id="{DF16B0FA-9C94-4E21-81DB-25CABC2844CC}"/>
              </a:ext>
            </a:extLst>
          </p:cNvPr>
          <p:cNvSpPr txBox="1"/>
          <p:nvPr/>
        </p:nvSpPr>
        <p:spPr>
          <a:xfrm>
            <a:off x="353961" y="1874993"/>
            <a:ext cx="6902246" cy="1631216"/>
          </a:xfrm>
          <a:prstGeom prst="rect">
            <a:avLst/>
          </a:prstGeom>
          <a:noFill/>
        </p:spPr>
        <p:txBody>
          <a:bodyPr wrap="square" rtlCol="0">
            <a:spAutoFit/>
          </a:bodyPr>
          <a:lstStyle/>
          <a:p>
            <a:r>
              <a:rPr lang="en-GB" sz="2000" dirty="0"/>
              <a:t>The label options allows you to change what you want to be shown on the graph. </a:t>
            </a:r>
          </a:p>
          <a:p>
            <a:endParaRPr lang="en-GB" sz="2000" dirty="0"/>
          </a:p>
          <a:p>
            <a:r>
              <a:rPr lang="en-GB" sz="2000" dirty="0"/>
              <a:t>We want to show the </a:t>
            </a:r>
            <a:r>
              <a:rPr lang="en-GB" sz="2000" b="1" dirty="0"/>
              <a:t>year</a:t>
            </a:r>
            <a:r>
              <a:rPr lang="en-GB" sz="2000" dirty="0"/>
              <a:t> (from the x-axis) which Excel calls the ‘</a:t>
            </a:r>
            <a:r>
              <a:rPr lang="en-GB" sz="2000" b="1" dirty="0"/>
              <a:t>Category Name</a:t>
            </a:r>
            <a:r>
              <a:rPr lang="en-GB" sz="2000" dirty="0"/>
              <a:t>’. </a:t>
            </a:r>
          </a:p>
        </p:txBody>
      </p:sp>
      <p:pic>
        <p:nvPicPr>
          <p:cNvPr id="4" name="Picture 3">
            <a:extLst>
              <a:ext uri="{FF2B5EF4-FFF2-40B4-BE49-F238E27FC236}">
                <a16:creationId xmlns:a16="http://schemas.microsoft.com/office/drawing/2014/main" id="{198D7D16-E3C1-4839-9B9A-B689373C20E8}"/>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029667" y="1978773"/>
            <a:ext cx="2729713" cy="3924640"/>
          </a:xfrm>
          <a:prstGeom prst="rect">
            <a:avLst/>
          </a:prstGeom>
          <a:ln>
            <a:solidFill>
              <a:schemeClr val="tx1"/>
            </a:solidFill>
          </a:ln>
        </p:spPr>
      </p:pic>
      <p:pic>
        <p:nvPicPr>
          <p:cNvPr id="6" name="Picture 5">
            <a:extLst>
              <a:ext uri="{FF2B5EF4-FFF2-40B4-BE49-F238E27FC236}">
                <a16:creationId xmlns:a16="http://schemas.microsoft.com/office/drawing/2014/main" id="{22A6BF6E-5E31-4386-AA1B-9F27FF0DEE3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428568" y="3429000"/>
            <a:ext cx="4729316" cy="3057832"/>
          </a:xfrm>
          <a:prstGeom prst="rect">
            <a:avLst/>
          </a:prstGeom>
          <a:ln>
            <a:solidFill>
              <a:schemeClr val="tx1"/>
            </a:solidFill>
          </a:ln>
        </p:spPr>
      </p:pic>
      <p:sp>
        <p:nvSpPr>
          <p:cNvPr id="7" name="Rectangle: Rounded Corners 6">
            <a:extLst>
              <a:ext uri="{FF2B5EF4-FFF2-40B4-BE49-F238E27FC236}">
                <a16:creationId xmlns:a16="http://schemas.microsoft.com/office/drawing/2014/main" id="{542E946C-A6AD-4784-BDA8-7DB611B65484}"/>
              </a:ext>
              <a:ext uri="{C183D7F6-B498-43B3-948B-1728B52AA6E4}">
                <adec:decorative xmlns:adec="http://schemas.microsoft.com/office/drawing/2017/decorative" val="1"/>
              </a:ext>
            </a:extLst>
          </p:cNvPr>
          <p:cNvSpPr/>
          <p:nvPr/>
        </p:nvSpPr>
        <p:spPr>
          <a:xfrm>
            <a:off x="3031990" y="3753953"/>
            <a:ext cx="1058229" cy="1525970"/>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6677002-744F-44C6-B2B6-A17CEBC42E62}"/>
              </a:ext>
              <a:ext uri="{C183D7F6-B498-43B3-948B-1728B52AA6E4}">
                <adec:decorative xmlns:adec="http://schemas.microsoft.com/office/drawing/2017/decorative" val="1"/>
              </a:ext>
            </a:extLst>
          </p:cNvPr>
          <p:cNvSpPr/>
          <p:nvPr/>
        </p:nvSpPr>
        <p:spPr>
          <a:xfrm>
            <a:off x="9103409" y="3198432"/>
            <a:ext cx="2238101" cy="1525970"/>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4558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C500-9482-4AC0-A364-6C6C3AF4C9A4}"/>
              </a:ext>
            </a:extLst>
          </p:cNvPr>
          <p:cNvSpPr>
            <a:spLocks noGrp="1"/>
          </p:cNvSpPr>
          <p:nvPr>
            <p:ph type="title"/>
          </p:nvPr>
        </p:nvSpPr>
        <p:spPr/>
        <p:txBody>
          <a:bodyPr/>
          <a:lstStyle/>
          <a:p>
            <a:r>
              <a:rPr lang="en-US">
                <a:solidFill>
                  <a:schemeClr val="tx1"/>
                </a:solidFill>
              </a:rPr>
              <a:t>Learning intentions</a:t>
            </a:r>
            <a:endParaRPr lang="en-GB">
              <a:solidFill>
                <a:schemeClr val="tx1"/>
              </a:solidFill>
            </a:endParaRPr>
          </a:p>
        </p:txBody>
      </p:sp>
      <p:graphicFrame>
        <p:nvGraphicFramePr>
          <p:cNvPr id="4" name="Table 3">
            <a:extLst>
              <a:ext uri="{FF2B5EF4-FFF2-40B4-BE49-F238E27FC236}">
                <a16:creationId xmlns:a16="http://schemas.microsoft.com/office/drawing/2014/main" id="{A2A5D003-952C-4CC8-8F5A-EC222DA6F078}"/>
              </a:ext>
            </a:extLst>
          </p:cNvPr>
          <p:cNvGraphicFramePr>
            <a:graphicFrameLocks noGrp="1"/>
          </p:cNvGraphicFramePr>
          <p:nvPr>
            <p:extLst>
              <p:ext uri="{D42A27DB-BD31-4B8C-83A1-F6EECF244321}">
                <p14:modId xmlns:p14="http://schemas.microsoft.com/office/powerpoint/2010/main" val="46533970"/>
              </p:ext>
            </p:extLst>
          </p:nvPr>
        </p:nvGraphicFramePr>
        <p:xfrm>
          <a:off x="481287" y="2027410"/>
          <a:ext cx="11229426" cy="4541520"/>
        </p:xfrm>
        <a:graphic>
          <a:graphicData uri="http://schemas.openxmlformats.org/drawingml/2006/table">
            <a:tbl>
              <a:tblPr/>
              <a:tblGrid>
                <a:gridCol w="11229426">
                  <a:extLst>
                    <a:ext uri="{9D8B030D-6E8A-4147-A177-3AD203B41FA5}">
                      <a16:colId xmlns:a16="http://schemas.microsoft.com/office/drawing/2014/main" val="803942006"/>
                    </a:ext>
                  </a:extLst>
                </a:gridCol>
              </a:tblGrid>
              <a:tr h="3630132">
                <a:tc>
                  <a:txBody>
                    <a:bodyPr/>
                    <a:lstStyle/>
                    <a:p>
                      <a:r>
                        <a:rPr lang="en-GB" sz="2800" b="0" i="0" kern="1200" noProof="0">
                          <a:solidFill>
                            <a:schemeClr val="tx1"/>
                          </a:solidFill>
                          <a:effectLst/>
                          <a:latin typeface="+mn-lt"/>
                          <a:ea typeface="+mn-ea"/>
                          <a:cs typeface="+mn-cs"/>
                        </a:rPr>
                        <a:t>We will be learning more about </a:t>
                      </a:r>
                      <a:r>
                        <a:rPr lang="en-GB" sz="2800" b="1" i="0" kern="1200" noProof="0">
                          <a:solidFill>
                            <a:schemeClr val="tx1"/>
                          </a:solidFill>
                          <a:effectLst/>
                          <a:latin typeface="+mn-lt"/>
                          <a:ea typeface="+mn-ea"/>
                          <a:cs typeface="+mn-cs"/>
                        </a:rPr>
                        <a:t>creating line graphs and scatterplots </a:t>
                      </a:r>
                      <a:r>
                        <a:rPr lang="en-GB" sz="2800" b="0" i="0" kern="1200" noProof="0">
                          <a:solidFill>
                            <a:schemeClr val="tx1"/>
                          </a:solidFill>
                          <a:effectLst/>
                          <a:latin typeface="+mn-lt"/>
                          <a:ea typeface="+mn-ea"/>
                          <a:cs typeface="+mn-cs"/>
                        </a:rPr>
                        <a:t>in Excel, specifically,</a:t>
                      </a:r>
                    </a:p>
                    <a:p>
                      <a:endParaRPr lang="en-GB" sz="1200" b="0" i="0" kern="1200" noProof="0">
                        <a:solidFill>
                          <a:schemeClr val="tx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noProof="0">
                          <a:solidFill>
                            <a:schemeClr val="tx1"/>
                          </a:solidFill>
                          <a:effectLst/>
                          <a:latin typeface="+mn-lt"/>
                          <a:ea typeface="+mn-ea"/>
                          <a:cs typeface="+mn-cs"/>
                        </a:rPr>
                        <a:t>how to make </a:t>
                      </a:r>
                      <a:r>
                        <a:rPr lang="en-GB" sz="2800" b="1" i="0" kern="1200" noProof="0">
                          <a:solidFill>
                            <a:schemeClr val="tx1"/>
                          </a:solidFill>
                          <a:effectLst/>
                          <a:latin typeface="+mn-lt"/>
                          <a:ea typeface="+mn-ea"/>
                          <a:cs typeface="+mn-cs"/>
                        </a:rPr>
                        <a:t>standard changes </a:t>
                      </a:r>
                      <a:r>
                        <a:rPr lang="en-GB" sz="2800" b="0" i="0" kern="1200" noProof="0">
                          <a:solidFill>
                            <a:schemeClr val="tx1"/>
                          </a:solidFill>
                          <a:effectLst/>
                          <a:latin typeface="+mn-lt"/>
                          <a:ea typeface="+mn-ea"/>
                          <a:cs typeface="+mn-cs"/>
                        </a:rPr>
                        <a:t>to line graphs and scatterplots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0" i="0" kern="1200" noProof="0">
                        <a:solidFill>
                          <a:schemeClr val="tx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noProof="0">
                          <a:solidFill>
                            <a:schemeClr val="tx1"/>
                          </a:solidFill>
                          <a:effectLst/>
                          <a:latin typeface="+mn-lt"/>
                          <a:ea typeface="+mn-ea"/>
                          <a:cs typeface="+mn-cs"/>
                        </a:rPr>
                        <a:t>how to plot a </a:t>
                      </a:r>
                      <a:r>
                        <a:rPr lang="en-GB" sz="2800" b="1" i="0" kern="1200" noProof="0">
                          <a:solidFill>
                            <a:schemeClr val="tx1"/>
                          </a:solidFill>
                          <a:effectLst/>
                          <a:latin typeface="+mn-lt"/>
                          <a:ea typeface="+mn-ea"/>
                          <a:cs typeface="+mn-cs"/>
                        </a:rPr>
                        <a:t>line graph without date value </a:t>
                      </a:r>
                      <a:r>
                        <a:rPr lang="en-GB" sz="2800" b="0" i="0" kern="1200" noProof="0">
                          <a:solidFill>
                            <a:schemeClr val="tx1"/>
                          </a:solidFill>
                          <a:effectLst/>
                          <a:latin typeface="+mn-lt"/>
                          <a:ea typeface="+mn-ea"/>
                          <a:cs typeface="+mn-cs"/>
                        </a:rPr>
                        <a:t>variables</a:t>
                      </a:r>
                      <a:endParaRPr lang="en-GB" sz="2800" b="1" i="0" kern="1200" noProof="0">
                        <a:solidFill>
                          <a:schemeClr val="tx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1" i="0" kern="1200" noProof="0">
                        <a:solidFill>
                          <a:schemeClr val="tx1"/>
                        </a:solidFill>
                        <a:effectLst/>
                        <a:latin typeface="+mn-lt"/>
                        <a:ea typeface="+mn-ea"/>
                        <a:cs typeface="+mn-cs"/>
                      </a:endParaRPr>
                    </a:p>
                    <a:p>
                      <a:pPr marL="457200" indent="-457200">
                        <a:buFont typeface="Arial" panose="020B0604020202020204" pitchFamily="34" charset="0"/>
                        <a:buChar char="•"/>
                      </a:pPr>
                      <a:r>
                        <a:rPr lang="en-GB" sz="2800" b="0" i="0" kern="1200" noProof="0">
                          <a:solidFill>
                            <a:schemeClr val="tx1"/>
                          </a:solidFill>
                          <a:effectLst/>
                          <a:latin typeface="+mn-lt"/>
                          <a:ea typeface="+mn-ea"/>
                          <a:cs typeface="+mn-cs"/>
                        </a:rPr>
                        <a:t>how to </a:t>
                      </a:r>
                      <a:r>
                        <a:rPr lang="en-GB" sz="2800" b="1" i="0" kern="1200" noProof="0">
                          <a:solidFill>
                            <a:schemeClr val="tx1"/>
                          </a:solidFill>
                          <a:effectLst/>
                          <a:latin typeface="+mn-lt"/>
                          <a:ea typeface="+mn-ea"/>
                          <a:cs typeface="+mn-cs"/>
                        </a:rPr>
                        <a:t>add data labels</a:t>
                      </a:r>
                    </a:p>
                    <a:p>
                      <a:pPr marL="457200" indent="-457200">
                        <a:buFont typeface="Arial" panose="020B0604020202020204" pitchFamily="34" charset="0"/>
                        <a:buChar char="•"/>
                      </a:pPr>
                      <a:endParaRPr lang="en-GB" sz="2800" b="0" i="0" kern="1200" noProof="0">
                        <a:solidFill>
                          <a:schemeClr val="tx1"/>
                        </a:solidFill>
                        <a:effectLst/>
                        <a:latin typeface="+mn-lt"/>
                        <a:ea typeface="+mn-ea"/>
                        <a:cs typeface="+mn-cs"/>
                      </a:endParaRPr>
                    </a:p>
                    <a:p>
                      <a:pPr marL="457200" indent="-457200">
                        <a:buFont typeface="Arial" panose="020B0604020202020204" pitchFamily="34" charset="0"/>
                        <a:buChar char="•"/>
                      </a:pPr>
                      <a:r>
                        <a:rPr lang="en-GB" sz="2800" b="0" i="0" kern="1200" noProof="0">
                          <a:solidFill>
                            <a:schemeClr val="tx1"/>
                          </a:solidFill>
                          <a:effectLst/>
                          <a:latin typeface="+mn-lt"/>
                          <a:ea typeface="+mn-ea"/>
                          <a:cs typeface="+mn-cs"/>
                        </a:rPr>
                        <a:t>how to amend </a:t>
                      </a:r>
                      <a:r>
                        <a:rPr lang="en-GB" sz="2800" b="1" i="0" kern="1200" noProof="0">
                          <a:solidFill>
                            <a:schemeClr val="tx1"/>
                          </a:solidFill>
                          <a:effectLst/>
                          <a:latin typeface="+mn-lt"/>
                          <a:ea typeface="+mn-ea"/>
                          <a:cs typeface="+mn-cs"/>
                        </a:rPr>
                        <a:t>data points </a:t>
                      </a:r>
                    </a:p>
                    <a:p>
                      <a:pPr marL="457200" indent="-457200">
                        <a:buFont typeface="Arial" panose="020B0604020202020204" pitchFamily="34" charset="0"/>
                        <a:buChar char="•"/>
                      </a:pPr>
                      <a:endParaRPr lang="en-GB" sz="2800" b="1" i="0" kern="1200" noProof="0">
                        <a:solidFill>
                          <a:schemeClr val="tx1"/>
                        </a:solidFill>
                        <a:effectLst/>
                        <a:highlight>
                          <a:srgbClr val="FFFF00"/>
                        </a:highlight>
                        <a:latin typeface="+mn-lt"/>
                        <a:ea typeface="+mn-ea"/>
                        <a:cs typeface="+mn-cs"/>
                      </a:endParaRPr>
                    </a:p>
                  </a:txBody>
                  <a:tcPr>
                    <a:lnL>
                      <a:noFill/>
                    </a:lnL>
                    <a:lnR>
                      <a:noFill/>
                    </a:lnR>
                    <a:lnT>
                      <a:noFill/>
                    </a:lnT>
                    <a:lnB>
                      <a:noFill/>
                    </a:lnB>
                  </a:tcPr>
                </a:tc>
                <a:extLst>
                  <a:ext uri="{0D108BD9-81ED-4DB2-BD59-A6C34878D82A}">
                    <a16:rowId xmlns:a16="http://schemas.microsoft.com/office/drawing/2014/main" val="518344652"/>
                  </a:ext>
                </a:extLst>
              </a:tr>
            </a:tbl>
          </a:graphicData>
        </a:graphic>
      </p:graphicFrame>
    </p:spTree>
    <p:extLst>
      <p:ext uri="{BB962C8B-B14F-4D97-AF65-F5344CB8AC3E}">
        <p14:creationId xmlns:p14="http://schemas.microsoft.com/office/powerpoint/2010/main" val="3882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5A6A-441B-4978-B102-DF24F72A0A66}"/>
              </a:ext>
            </a:extLst>
          </p:cNvPr>
          <p:cNvSpPr>
            <a:spLocks noGrp="1"/>
          </p:cNvSpPr>
          <p:nvPr>
            <p:ph type="title"/>
          </p:nvPr>
        </p:nvSpPr>
        <p:spPr/>
        <p:txBody>
          <a:bodyPr/>
          <a:lstStyle/>
          <a:p>
            <a:r>
              <a:rPr lang="en-GB">
                <a:solidFill>
                  <a:schemeClr val="tx1"/>
                </a:solidFill>
              </a:rPr>
              <a:t>Change the line style</a:t>
            </a:r>
          </a:p>
        </p:txBody>
      </p:sp>
      <p:sp>
        <p:nvSpPr>
          <p:cNvPr id="5" name="TextBox 4">
            <a:extLst>
              <a:ext uri="{FF2B5EF4-FFF2-40B4-BE49-F238E27FC236}">
                <a16:creationId xmlns:a16="http://schemas.microsoft.com/office/drawing/2014/main" id="{DF16B0FA-9C94-4E21-81DB-25CABC2844CC}"/>
              </a:ext>
            </a:extLst>
          </p:cNvPr>
          <p:cNvSpPr txBox="1"/>
          <p:nvPr/>
        </p:nvSpPr>
        <p:spPr>
          <a:xfrm>
            <a:off x="688258" y="2349910"/>
            <a:ext cx="3490452" cy="2554545"/>
          </a:xfrm>
          <a:prstGeom prst="rect">
            <a:avLst/>
          </a:prstGeom>
          <a:noFill/>
        </p:spPr>
        <p:txBody>
          <a:bodyPr wrap="square" rtlCol="0">
            <a:spAutoFit/>
          </a:bodyPr>
          <a:lstStyle/>
          <a:p>
            <a:r>
              <a:rPr lang="en-GB" sz="2000"/>
              <a:t>To change the line style or colour, right click on the line and choose ‘</a:t>
            </a:r>
            <a:r>
              <a:rPr lang="en-GB" sz="2000" b="1"/>
              <a:t>Format Data Series</a:t>
            </a:r>
            <a:r>
              <a:rPr lang="en-GB" sz="2000"/>
              <a:t>’.</a:t>
            </a:r>
          </a:p>
          <a:p>
            <a:endParaRPr lang="en-GB" sz="2000"/>
          </a:p>
          <a:p>
            <a:r>
              <a:rPr lang="en-GB" sz="2000"/>
              <a:t>This will open up the Format Data Series pane where you edit the style of the line. </a:t>
            </a:r>
          </a:p>
        </p:txBody>
      </p:sp>
      <p:pic>
        <p:nvPicPr>
          <p:cNvPr id="6" name="Picture 5">
            <a:extLst>
              <a:ext uri="{FF2B5EF4-FFF2-40B4-BE49-F238E27FC236}">
                <a16:creationId xmlns:a16="http://schemas.microsoft.com/office/drawing/2014/main" id="{A2AE7691-7556-4239-B6D3-1B0EDF2F07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15185" y="1980578"/>
            <a:ext cx="6590502" cy="4142965"/>
          </a:xfrm>
          <a:prstGeom prst="rect">
            <a:avLst/>
          </a:prstGeom>
          <a:ln>
            <a:solidFill>
              <a:schemeClr val="accent1"/>
            </a:solidFill>
          </a:ln>
        </p:spPr>
      </p:pic>
      <p:sp>
        <p:nvSpPr>
          <p:cNvPr id="7" name="Rectangle: Rounded Corners 6">
            <a:extLst>
              <a:ext uri="{FF2B5EF4-FFF2-40B4-BE49-F238E27FC236}">
                <a16:creationId xmlns:a16="http://schemas.microsoft.com/office/drawing/2014/main" id="{FD38DD3E-9777-4B1D-8F15-2F992B4CA81B}"/>
              </a:ext>
              <a:ext uri="{C183D7F6-B498-43B3-948B-1728B52AA6E4}">
                <adec:decorative xmlns:adec="http://schemas.microsoft.com/office/drawing/2017/decorative" val="1"/>
              </a:ext>
            </a:extLst>
          </p:cNvPr>
          <p:cNvSpPr/>
          <p:nvPr/>
        </p:nvSpPr>
        <p:spPr>
          <a:xfrm>
            <a:off x="9408210" y="2349909"/>
            <a:ext cx="1613752" cy="3773633"/>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86C0378-D1DE-44C1-A6EB-093C33735991}"/>
              </a:ext>
            </a:extLst>
          </p:cNvPr>
          <p:cNvSpPr/>
          <p:nvPr/>
        </p:nvSpPr>
        <p:spPr>
          <a:xfrm>
            <a:off x="8182947" y="463776"/>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Reminder</a:t>
            </a:r>
          </a:p>
          <a:p>
            <a:r>
              <a:rPr lang="en-GB" b="0" i="0">
                <a:solidFill>
                  <a:schemeClr val="tx1"/>
                </a:solidFill>
                <a:effectLst/>
              </a:rPr>
              <a:t>Design with accessibility (e.g. colour-blindness) in mind</a:t>
            </a:r>
            <a:endParaRPr lang="en-GB">
              <a:solidFill>
                <a:schemeClr val="tx1"/>
              </a:solidFill>
            </a:endParaRPr>
          </a:p>
        </p:txBody>
      </p:sp>
    </p:spTree>
    <p:extLst>
      <p:ext uri="{BB962C8B-B14F-4D97-AF65-F5344CB8AC3E}">
        <p14:creationId xmlns:p14="http://schemas.microsoft.com/office/powerpoint/2010/main" val="9402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5A6A-441B-4978-B102-DF24F72A0A66}"/>
              </a:ext>
            </a:extLst>
          </p:cNvPr>
          <p:cNvSpPr>
            <a:spLocks noGrp="1"/>
          </p:cNvSpPr>
          <p:nvPr>
            <p:ph type="title"/>
          </p:nvPr>
        </p:nvSpPr>
        <p:spPr/>
        <p:txBody>
          <a:bodyPr/>
          <a:lstStyle/>
          <a:p>
            <a:r>
              <a:rPr lang="en-GB">
                <a:solidFill>
                  <a:schemeClr val="tx1"/>
                </a:solidFill>
              </a:rPr>
              <a:t>Change the axis and chart titles</a:t>
            </a:r>
          </a:p>
        </p:txBody>
      </p:sp>
      <p:sp>
        <p:nvSpPr>
          <p:cNvPr id="5" name="TextBox 4">
            <a:extLst>
              <a:ext uri="{FF2B5EF4-FFF2-40B4-BE49-F238E27FC236}">
                <a16:creationId xmlns:a16="http://schemas.microsoft.com/office/drawing/2014/main" id="{DF16B0FA-9C94-4E21-81DB-25CABC2844CC}"/>
              </a:ext>
            </a:extLst>
          </p:cNvPr>
          <p:cNvSpPr txBox="1"/>
          <p:nvPr/>
        </p:nvSpPr>
        <p:spPr>
          <a:xfrm>
            <a:off x="570271" y="3087329"/>
            <a:ext cx="4483510" cy="1323439"/>
          </a:xfrm>
          <a:prstGeom prst="rect">
            <a:avLst/>
          </a:prstGeom>
          <a:noFill/>
        </p:spPr>
        <p:txBody>
          <a:bodyPr wrap="square" rtlCol="0">
            <a:spAutoFit/>
          </a:bodyPr>
          <a:lstStyle/>
          <a:p>
            <a:r>
              <a:rPr lang="en-GB" sz="2000"/>
              <a:t>Now you have amended the elements of the graph you </a:t>
            </a:r>
            <a:r>
              <a:rPr lang="en-GB" sz="2000" b="1"/>
              <a:t>can change/add axis and chart titles</a:t>
            </a:r>
            <a:r>
              <a:rPr lang="en-GB" sz="2000"/>
              <a:t> in the same way as you did in previous graphs. </a:t>
            </a:r>
          </a:p>
        </p:txBody>
      </p:sp>
      <p:graphicFrame>
        <p:nvGraphicFramePr>
          <p:cNvPr id="6" name="Chart 5">
            <a:extLst>
              <a:ext uri="{FF2B5EF4-FFF2-40B4-BE49-F238E27FC236}">
                <a16:creationId xmlns:a16="http://schemas.microsoft.com/office/drawing/2014/main" id="{BA34DE8B-8CCB-4BBD-9F44-7F0B571F9E1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653839790"/>
              </p:ext>
            </p:extLst>
          </p:nvPr>
        </p:nvGraphicFramePr>
        <p:xfrm>
          <a:off x="5967567" y="2700585"/>
          <a:ext cx="5728394" cy="31594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3066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092C-E215-4310-A2C7-8CDA22E59793}"/>
              </a:ext>
            </a:extLst>
          </p:cNvPr>
          <p:cNvSpPr>
            <a:spLocks noGrp="1"/>
          </p:cNvSpPr>
          <p:nvPr>
            <p:ph type="title"/>
          </p:nvPr>
        </p:nvSpPr>
        <p:spPr/>
        <p:txBody>
          <a:bodyPr/>
          <a:lstStyle/>
          <a:p>
            <a:r>
              <a:rPr lang="en-US">
                <a:solidFill>
                  <a:schemeClr val="tx1"/>
                </a:solidFill>
              </a:rPr>
              <a:t>Next steps</a:t>
            </a:r>
            <a:endParaRPr lang="en-GB">
              <a:solidFill>
                <a:schemeClr val="tx1"/>
              </a:solidFill>
            </a:endParaRPr>
          </a:p>
        </p:txBody>
      </p:sp>
      <p:sp>
        <p:nvSpPr>
          <p:cNvPr id="3" name="Content Placeholder 2">
            <a:extLst>
              <a:ext uri="{FF2B5EF4-FFF2-40B4-BE49-F238E27FC236}">
                <a16:creationId xmlns:a16="http://schemas.microsoft.com/office/drawing/2014/main" id="{DE45694B-21FC-45EF-8E25-F23193A47845}"/>
              </a:ext>
            </a:extLst>
          </p:cNvPr>
          <p:cNvSpPr>
            <a:spLocks noGrp="1"/>
          </p:cNvSpPr>
          <p:nvPr>
            <p:ph idx="4294967295"/>
          </p:nvPr>
        </p:nvSpPr>
        <p:spPr>
          <a:xfrm>
            <a:off x="838200" y="1825625"/>
            <a:ext cx="10515600" cy="4351338"/>
          </a:xfrm>
        </p:spPr>
        <p:txBody>
          <a:bodyPr vert="horz" lIns="91440" tIns="45720" rIns="91440" bIns="45720" rtlCol="0" anchor="t">
            <a:normAutofit fontScale="92500" lnSpcReduction="10000"/>
          </a:bodyPr>
          <a:lstStyle/>
          <a:p>
            <a:pPr marL="0" indent="0" algn="ctr">
              <a:buNone/>
            </a:pPr>
            <a:endParaRPr lang="en-GB" sz="3600" dirty="0"/>
          </a:p>
          <a:p>
            <a:pPr marL="0" indent="0" algn="ctr">
              <a:buNone/>
            </a:pPr>
            <a:endParaRPr lang="en-GB" sz="3600" dirty="0"/>
          </a:p>
          <a:p>
            <a:pPr marL="0" indent="0" algn="ctr">
              <a:buNone/>
            </a:pPr>
            <a:r>
              <a:rPr lang="en-GB" sz="3600" dirty="0"/>
              <a:t>Complete </a:t>
            </a:r>
            <a:r>
              <a:rPr lang="en-GB" sz="3600" b="1" dirty="0"/>
              <a:t>questions 1 to 10 </a:t>
            </a:r>
          </a:p>
          <a:p>
            <a:pPr marL="0" indent="0" algn="ctr">
              <a:buNone/>
            </a:pPr>
            <a:r>
              <a:rPr lang="en-GB" sz="3600" dirty="0"/>
              <a:t>in </a:t>
            </a:r>
            <a:r>
              <a:rPr lang="en-GB" sz="3600" b="1" dirty="0"/>
              <a:t>section 1 </a:t>
            </a:r>
            <a:r>
              <a:rPr lang="en-GB" sz="3600" dirty="0"/>
              <a:t>of the </a:t>
            </a:r>
          </a:p>
          <a:p>
            <a:pPr marL="0" indent="0" algn="ctr">
              <a:buNone/>
            </a:pPr>
            <a:r>
              <a:rPr lang="en-GB" sz="3600" dirty="0"/>
              <a:t>‘Practise creating graphs </a:t>
            </a:r>
          </a:p>
          <a:p>
            <a:pPr marL="0" indent="0" algn="ctr">
              <a:buNone/>
            </a:pPr>
            <a:r>
              <a:rPr lang="en-GB" sz="3600" dirty="0"/>
              <a:t>in Excel (part 1)’ workbook.</a:t>
            </a:r>
          </a:p>
          <a:p>
            <a:pPr marL="0" indent="0" algn="ctr">
              <a:buNone/>
            </a:pPr>
            <a:endParaRPr lang="en-GB" sz="3600" dirty="0">
              <a:cs typeface="Calibri"/>
            </a:endParaRPr>
          </a:p>
          <a:p>
            <a:pPr marL="0" indent="0" algn="ctr">
              <a:buNone/>
            </a:pPr>
            <a:r>
              <a:rPr lang="en-GB" sz="3600" dirty="0">
                <a:cs typeface="Calibri"/>
              </a:rPr>
              <a:t>Then complete questions 1 and 2 in </a:t>
            </a:r>
            <a:r>
              <a:rPr lang="en-GB" sz="3600" b="1" dirty="0">
                <a:cs typeface="Calibri"/>
              </a:rPr>
              <a:t>section 2</a:t>
            </a:r>
            <a:r>
              <a:rPr lang="en-GB" sz="3600" dirty="0">
                <a:cs typeface="Calibri"/>
              </a:rPr>
              <a:t>.</a:t>
            </a:r>
          </a:p>
          <a:p>
            <a:pPr marL="0" indent="0" algn="ctr">
              <a:buNone/>
            </a:pPr>
            <a:endParaRPr lang="en-GB" sz="3600" dirty="0"/>
          </a:p>
        </p:txBody>
      </p:sp>
    </p:spTree>
    <p:extLst>
      <p:ext uri="{BB962C8B-B14F-4D97-AF65-F5344CB8AC3E}">
        <p14:creationId xmlns:p14="http://schemas.microsoft.com/office/powerpoint/2010/main" val="383478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Creating a scatterplot in Excel</a:t>
            </a:r>
          </a:p>
        </p:txBody>
      </p:sp>
      <p:sp>
        <p:nvSpPr>
          <p:cNvPr id="8" name="TextBox 7">
            <a:extLst>
              <a:ext uri="{FF2B5EF4-FFF2-40B4-BE49-F238E27FC236}">
                <a16:creationId xmlns:a16="http://schemas.microsoft.com/office/drawing/2014/main" id="{386EB42A-4CD0-427C-BF64-B7828F596A7B}"/>
              </a:ext>
            </a:extLst>
          </p:cNvPr>
          <p:cNvSpPr txBox="1"/>
          <p:nvPr/>
        </p:nvSpPr>
        <p:spPr>
          <a:xfrm>
            <a:off x="436181" y="2771844"/>
            <a:ext cx="5328227" cy="2677656"/>
          </a:xfrm>
          <a:prstGeom prst="rect">
            <a:avLst/>
          </a:prstGeom>
          <a:noFill/>
        </p:spPr>
        <p:txBody>
          <a:bodyPr wrap="square">
            <a:spAutoFit/>
          </a:bodyPr>
          <a:lstStyle/>
          <a:p>
            <a:r>
              <a:rPr lang="en-GB" sz="2400" dirty="0"/>
              <a:t>Now, we are going to use a dataset that has the Happiness index and Life Expectancy of cities to create a scatterplot.</a:t>
            </a:r>
            <a:endParaRPr lang="en-GB" sz="2400" b="1" dirty="0"/>
          </a:p>
          <a:p>
            <a:endParaRPr lang="en-GB" sz="2400" b="1" dirty="0"/>
          </a:p>
          <a:p>
            <a:r>
              <a:rPr lang="en-GB" sz="2400" dirty="0"/>
              <a:t>Again we will start with the default Excel graph and then amend it.</a:t>
            </a:r>
          </a:p>
        </p:txBody>
      </p:sp>
      <p:pic>
        <p:nvPicPr>
          <p:cNvPr id="4" name="Picture 3" descr="Group of smiling school children">
            <a:extLst>
              <a:ext uri="{FF2B5EF4-FFF2-40B4-BE49-F238E27FC236}">
                <a16:creationId xmlns:a16="http://schemas.microsoft.com/office/drawing/2014/main" id="{1E75AB26-27E1-431A-AA19-48BA993E7F4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057955" y="2694041"/>
            <a:ext cx="4461889" cy="3028333"/>
          </a:xfrm>
          <a:prstGeom prst="roundRect">
            <a:avLst/>
          </a:prstGeom>
        </p:spPr>
      </p:pic>
    </p:spTree>
    <p:extLst>
      <p:ext uri="{BB962C8B-B14F-4D97-AF65-F5344CB8AC3E}">
        <p14:creationId xmlns:p14="http://schemas.microsoft.com/office/powerpoint/2010/main" val="196021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Before vs. after scatterplots</a:t>
            </a:r>
          </a:p>
        </p:txBody>
      </p:sp>
      <p:sp>
        <p:nvSpPr>
          <p:cNvPr id="4" name="TextBox 3">
            <a:extLst>
              <a:ext uri="{FF2B5EF4-FFF2-40B4-BE49-F238E27FC236}">
                <a16:creationId xmlns:a16="http://schemas.microsoft.com/office/drawing/2014/main" id="{D0E2D795-ECDE-4257-8072-BAEBCC5A86DC}"/>
              </a:ext>
            </a:extLst>
          </p:cNvPr>
          <p:cNvSpPr txBox="1"/>
          <p:nvPr/>
        </p:nvSpPr>
        <p:spPr>
          <a:xfrm>
            <a:off x="294968" y="1821945"/>
            <a:ext cx="10736088" cy="707886"/>
          </a:xfrm>
          <a:prstGeom prst="rect">
            <a:avLst/>
          </a:prstGeom>
          <a:noFill/>
        </p:spPr>
        <p:txBody>
          <a:bodyPr wrap="square" rtlCol="0">
            <a:spAutoFit/>
          </a:bodyPr>
          <a:lstStyle/>
          <a:p>
            <a:r>
              <a:rPr lang="en-GB" sz="2000"/>
              <a:t>Below are graphs created using the happiness vs. life expectancy dataset. The first is the default graph created, and the other is after it has been amended. </a:t>
            </a:r>
          </a:p>
        </p:txBody>
      </p:sp>
      <p:sp>
        <p:nvSpPr>
          <p:cNvPr id="8" name="TextBox 7">
            <a:extLst>
              <a:ext uri="{FF2B5EF4-FFF2-40B4-BE49-F238E27FC236}">
                <a16:creationId xmlns:a16="http://schemas.microsoft.com/office/drawing/2014/main" id="{247E71B2-0FE4-4B80-8402-462E7A1BD5CD}"/>
              </a:ext>
            </a:extLst>
          </p:cNvPr>
          <p:cNvSpPr txBox="1"/>
          <p:nvPr/>
        </p:nvSpPr>
        <p:spPr>
          <a:xfrm>
            <a:off x="0" y="6550223"/>
            <a:ext cx="7196084" cy="307777"/>
          </a:xfrm>
          <a:prstGeom prst="rect">
            <a:avLst/>
          </a:prstGeom>
          <a:noFill/>
        </p:spPr>
        <p:txBody>
          <a:bodyPr wrap="square" rtlCol="0">
            <a:spAutoFit/>
          </a:bodyPr>
          <a:lstStyle/>
          <a:p>
            <a:r>
              <a:rPr lang="en-GB" sz="1400"/>
              <a:t>Source: </a:t>
            </a:r>
            <a:r>
              <a:rPr lang="en-GB" sz="1400">
                <a:hlinkClick r:id="rId3"/>
              </a:rPr>
              <a:t>https://www.lenstore.co.uk/research/healthy-lifestyle-report/</a:t>
            </a:r>
            <a:r>
              <a:rPr lang="en-GB" sz="1400"/>
              <a:t> </a:t>
            </a:r>
          </a:p>
        </p:txBody>
      </p:sp>
      <p:sp>
        <p:nvSpPr>
          <p:cNvPr id="3" name="Arrow: Right 2">
            <a:extLst>
              <a:ext uri="{FF2B5EF4-FFF2-40B4-BE49-F238E27FC236}">
                <a16:creationId xmlns:a16="http://schemas.microsoft.com/office/drawing/2014/main" id="{D9E16D40-2FB7-4132-ACA1-BB581D569567}"/>
              </a:ext>
              <a:ext uri="{C183D7F6-B498-43B3-948B-1728B52AA6E4}">
                <adec:decorative xmlns:adec="http://schemas.microsoft.com/office/drawing/2017/decorative" val="1"/>
              </a:ext>
            </a:extLst>
          </p:cNvPr>
          <p:cNvSpPr/>
          <p:nvPr/>
        </p:nvSpPr>
        <p:spPr>
          <a:xfrm>
            <a:off x="4992615" y="4097253"/>
            <a:ext cx="1026160" cy="5892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11" name="Chart 10" descr="Scatterplot with life expectancy on the x-axis and happiness level on the y-axis. &#10;Title of the graph, &quot;Cities where people have higher life expectancy also have higher happiness levels&quot;.">
            <a:extLst>
              <a:ext uri="{FF2B5EF4-FFF2-40B4-BE49-F238E27FC236}">
                <a16:creationId xmlns:a16="http://schemas.microsoft.com/office/drawing/2014/main" id="{A2C59FAD-243F-4CA7-8AA0-2FD45D4D6F1A}"/>
              </a:ext>
            </a:extLst>
          </p:cNvPr>
          <p:cNvGraphicFramePr>
            <a:graphicFrameLocks/>
          </p:cNvGraphicFramePr>
          <p:nvPr>
            <p:extLst>
              <p:ext uri="{D42A27DB-BD31-4B8C-83A1-F6EECF244321}">
                <p14:modId xmlns:p14="http://schemas.microsoft.com/office/powerpoint/2010/main" val="1740807201"/>
              </p:ext>
            </p:extLst>
          </p:nvPr>
        </p:nvGraphicFramePr>
        <p:xfrm>
          <a:off x="6202680" y="2999303"/>
          <a:ext cx="5509260" cy="3550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descr="Default Excel scatterplot">
            <a:extLst>
              <a:ext uri="{FF2B5EF4-FFF2-40B4-BE49-F238E27FC236}">
                <a16:creationId xmlns:a16="http://schemas.microsoft.com/office/drawing/2014/main" id="{ED1E06DF-1E83-4EDA-9990-AE7220012DF6}"/>
              </a:ext>
            </a:extLst>
          </p:cNvPr>
          <p:cNvGraphicFramePr>
            <a:graphicFrameLocks/>
          </p:cNvGraphicFramePr>
          <p:nvPr>
            <p:extLst>
              <p:ext uri="{D42A27DB-BD31-4B8C-83A1-F6EECF244321}">
                <p14:modId xmlns:p14="http://schemas.microsoft.com/office/powerpoint/2010/main" val="2070949912"/>
              </p:ext>
            </p:extLst>
          </p:nvPr>
        </p:nvGraphicFramePr>
        <p:xfrm>
          <a:off x="396034" y="2911073"/>
          <a:ext cx="4596581" cy="35509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197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Amending the default graph</a:t>
            </a:r>
          </a:p>
        </p:txBody>
      </p:sp>
      <p:sp>
        <p:nvSpPr>
          <p:cNvPr id="8" name="TextBox 7">
            <a:extLst>
              <a:ext uri="{FF2B5EF4-FFF2-40B4-BE49-F238E27FC236}">
                <a16:creationId xmlns:a16="http://schemas.microsoft.com/office/drawing/2014/main" id="{386EB42A-4CD0-427C-BF64-B7828F596A7B}"/>
              </a:ext>
            </a:extLst>
          </p:cNvPr>
          <p:cNvSpPr txBox="1"/>
          <p:nvPr/>
        </p:nvSpPr>
        <p:spPr>
          <a:xfrm>
            <a:off x="298528" y="1965600"/>
            <a:ext cx="6338246" cy="3785652"/>
          </a:xfrm>
          <a:prstGeom prst="rect">
            <a:avLst/>
          </a:prstGeom>
          <a:noFill/>
        </p:spPr>
        <p:txBody>
          <a:bodyPr wrap="square">
            <a:spAutoFit/>
          </a:bodyPr>
          <a:lstStyle/>
          <a:p>
            <a:r>
              <a:rPr lang="en-GB" sz="2400" dirty="0"/>
              <a:t>We will start with the Excel default graph and go through these steps to amend the graph,</a:t>
            </a:r>
          </a:p>
          <a:p>
            <a:endParaRPr lang="en-GB" sz="2400" dirty="0"/>
          </a:p>
          <a:p>
            <a:pPr marL="342900" indent="-342900">
              <a:buAutoNum type="arabicPeriod"/>
            </a:pPr>
            <a:r>
              <a:rPr lang="en-GB" sz="2400" dirty="0"/>
              <a:t>Add axis title</a:t>
            </a:r>
          </a:p>
          <a:p>
            <a:pPr marL="342900" indent="-342900">
              <a:buAutoNum type="arabicPeriod"/>
            </a:pPr>
            <a:r>
              <a:rPr lang="en-GB" sz="2400" dirty="0"/>
              <a:t>Amend the gridlines</a:t>
            </a:r>
          </a:p>
          <a:p>
            <a:pPr marL="342900" indent="-342900">
              <a:buAutoNum type="arabicPeriod"/>
            </a:pPr>
            <a:r>
              <a:rPr lang="en-GB" sz="2400" dirty="0"/>
              <a:t>Change the axis range</a:t>
            </a:r>
          </a:p>
          <a:p>
            <a:pPr marL="342900" indent="-342900">
              <a:buAutoNum type="arabicPeriod"/>
            </a:pPr>
            <a:r>
              <a:rPr lang="en-GB" sz="2400" dirty="0"/>
              <a:t>Format data points</a:t>
            </a:r>
          </a:p>
          <a:p>
            <a:pPr marL="342900" indent="-342900">
              <a:buAutoNum type="arabicPeriod"/>
            </a:pPr>
            <a:r>
              <a:rPr lang="en-GB" sz="2400" dirty="0"/>
              <a:t>Add a trendline</a:t>
            </a:r>
          </a:p>
          <a:p>
            <a:pPr marL="342900" indent="-342900">
              <a:buAutoNum type="arabicPeriod"/>
            </a:pPr>
            <a:r>
              <a:rPr lang="en-GB" sz="2400" dirty="0"/>
              <a:t>Change the chart title</a:t>
            </a:r>
          </a:p>
          <a:p>
            <a:endParaRPr lang="en-GB" sz="2400" dirty="0"/>
          </a:p>
        </p:txBody>
      </p:sp>
      <p:graphicFrame>
        <p:nvGraphicFramePr>
          <p:cNvPr id="5" name="Chart 4">
            <a:extLst>
              <a:ext uri="{FF2B5EF4-FFF2-40B4-BE49-F238E27FC236}">
                <a16:creationId xmlns:a16="http://schemas.microsoft.com/office/drawing/2014/main" id="{83FA41E8-65B5-4283-B58C-B6209776BDD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67794623"/>
              </p:ext>
            </p:extLst>
          </p:nvPr>
        </p:nvGraphicFramePr>
        <p:xfrm>
          <a:off x="6892412" y="2290683"/>
          <a:ext cx="4894293" cy="3993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38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sz="4400">
                <a:solidFill>
                  <a:schemeClr val="tx1"/>
                </a:solidFill>
              </a:rPr>
              <a:t>Adding axis titles</a:t>
            </a:r>
            <a:endParaRPr lang="en-GB">
              <a:solidFill>
                <a:schemeClr val="tx1"/>
              </a:solidFill>
            </a:endParaRPr>
          </a:p>
        </p:txBody>
      </p:sp>
      <p:sp>
        <p:nvSpPr>
          <p:cNvPr id="3" name="TextBox 2">
            <a:extLst>
              <a:ext uri="{FF2B5EF4-FFF2-40B4-BE49-F238E27FC236}">
                <a16:creationId xmlns:a16="http://schemas.microsoft.com/office/drawing/2014/main" id="{40F9D4CC-22CF-43C0-B1C9-D84762F7777B}"/>
              </a:ext>
            </a:extLst>
          </p:cNvPr>
          <p:cNvSpPr txBox="1"/>
          <p:nvPr/>
        </p:nvSpPr>
        <p:spPr>
          <a:xfrm>
            <a:off x="373626" y="2045110"/>
            <a:ext cx="10683810" cy="707886"/>
          </a:xfrm>
          <a:prstGeom prst="rect">
            <a:avLst/>
          </a:prstGeom>
          <a:noFill/>
        </p:spPr>
        <p:txBody>
          <a:bodyPr wrap="square" rtlCol="0">
            <a:spAutoFit/>
          </a:bodyPr>
          <a:lstStyle/>
          <a:p>
            <a:r>
              <a:rPr lang="en-GB" sz="2000"/>
              <a:t>To add axis or chart titles to a graph, click on the graph then </a:t>
            </a:r>
            <a:r>
              <a:rPr lang="en-GB" sz="2000" b="1"/>
              <a:t>press + button </a:t>
            </a:r>
            <a:r>
              <a:rPr lang="en-GB" sz="2000"/>
              <a:t>on the right hand side and select chart elements you need.  </a:t>
            </a:r>
          </a:p>
        </p:txBody>
      </p:sp>
      <p:sp>
        <p:nvSpPr>
          <p:cNvPr id="6" name="Rectangle: Rounded Corners 5">
            <a:extLst>
              <a:ext uri="{FF2B5EF4-FFF2-40B4-BE49-F238E27FC236}">
                <a16:creationId xmlns:a16="http://schemas.microsoft.com/office/drawing/2014/main" id="{5F972CD3-2251-47DF-A51C-65AF0B001A87}"/>
              </a:ext>
            </a:extLst>
          </p:cNvPr>
          <p:cNvSpPr/>
          <p:nvPr/>
        </p:nvSpPr>
        <p:spPr>
          <a:xfrm>
            <a:off x="8182947" y="434282"/>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Reminder</a:t>
            </a:r>
          </a:p>
          <a:p>
            <a:r>
              <a:rPr lang="en-US" b="0" i="0">
                <a:solidFill>
                  <a:schemeClr val="tx1"/>
                </a:solidFill>
                <a:effectLst/>
              </a:rPr>
              <a:t>Axis titles avoid confusion around what is being shown</a:t>
            </a:r>
            <a:endParaRPr lang="en-GB">
              <a:solidFill>
                <a:schemeClr val="tx1"/>
              </a:solidFill>
            </a:endParaRPr>
          </a:p>
        </p:txBody>
      </p:sp>
      <p:pic>
        <p:nvPicPr>
          <p:cNvPr id="5" name="Picture 4">
            <a:extLst>
              <a:ext uri="{FF2B5EF4-FFF2-40B4-BE49-F238E27FC236}">
                <a16:creationId xmlns:a16="http://schemas.microsoft.com/office/drawing/2014/main" id="{E0790B33-D9AC-481B-AA17-461019DE15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73871" y="2911328"/>
            <a:ext cx="7670080" cy="3332156"/>
          </a:xfrm>
          <a:prstGeom prst="rect">
            <a:avLst/>
          </a:prstGeom>
        </p:spPr>
      </p:pic>
      <p:sp>
        <p:nvSpPr>
          <p:cNvPr id="8" name="Oval 7">
            <a:extLst>
              <a:ext uri="{FF2B5EF4-FFF2-40B4-BE49-F238E27FC236}">
                <a16:creationId xmlns:a16="http://schemas.microsoft.com/office/drawing/2014/main" id="{050E2962-3BBE-4384-ACF8-A2B69F4E99E2}"/>
              </a:ext>
              <a:ext uri="{C183D7F6-B498-43B3-948B-1728B52AA6E4}">
                <adec:decorative xmlns:adec="http://schemas.microsoft.com/office/drawing/2017/decorative" val="1"/>
              </a:ext>
            </a:extLst>
          </p:cNvPr>
          <p:cNvSpPr/>
          <p:nvPr/>
        </p:nvSpPr>
        <p:spPr>
          <a:xfrm>
            <a:off x="7511846" y="2595715"/>
            <a:ext cx="2664542" cy="2143433"/>
          </a:xfrm>
          <a:prstGeom prst="ellipse">
            <a:avLst/>
          </a:prstGeom>
          <a:noFill/>
          <a:ln w="762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5507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6D3CAC-A404-41E9-9FAD-873F03F498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58626" y="1874755"/>
            <a:ext cx="8016935" cy="4618120"/>
          </a:xfrm>
          <a:prstGeom prst="rect">
            <a:avLst/>
          </a:prstGeom>
          <a:ln>
            <a:solidFill>
              <a:schemeClr val="accent1"/>
            </a:solidFill>
          </a:ln>
        </p:spPr>
      </p:pic>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Amend the gridlines</a:t>
            </a:r>
          </a:p>
        </p:txBody>
      </p:sp>
      <p:sp>
        <p:nvSpPr>
          <p:cNvPr id="5" name="TextBox 4">
            <a:extLst>
              <a:ext uri="{FF2B5EF4-FFF2-40B4-BE49-F238E27FC236}">
                <a16:creationId xmlns:a16="http://schemas.microsoft.com/office/drawing/2014/main" id="{9995D0F5-999C-4B0E-8066-4981CBAEE358}"/>
              </a:ext>
            </a:extLst>
          </p:cNvPr>
          <p:cNvSpPr txBox="1"/>
          <p:nvPr/>
        </p:nvSpPr>
        <p:spPr>
          <a:xfrm>
            <a:off x="216439" y="2387720"/>
            <a:ext cx="3372335" cy="2246769"/>
          </a:xfrm>
          <a:prstGeom prst="rect">
            <a:avLst/>
          </a:prstGeom>
          <a:noFill/>
        </p:spPr>
        <p:txBody>
          <a:bodyPr wrap="square" rtlCol="0">
            <a:spAutoFit/>
          </a:bodyPr>
          <a:lstStyle/>
          <a:p>
            <a:r>
              <a:rPr lang="en-GB" sz="2000"/>
              <a:t>To amend the gridlines, right click on the gridlines and then select Format Gridlines. </a:t>
            </a:r>
          </a:p>
          <a:p>
            <a:endParaRPr lang="en-GB" sz="2000"/>
          </a:p>
          <a:p>
            <a:r>
              <a:rPr lang="en-GB" sz="2000"/>
              <a:t>For this graph, the gridlines have been removed by selecting the No line option. </a:t>
            </a:r>
          </a:p>
        </p:txBody>
      </p:sp>
      <p:sp>
        <p:nvSpPr>
          <p:cNvPr id="10" name="Rectangle: Rounded Corners 9">
            <a:extLst>
              <a:ext uri="{FF2B5EF4-FFF2-40B4-BE49-F238E27FC236}">
                <a16:creationId xmlns:a16="http://schemas.microsoft.com/office/drawing/2014/main" id="{80FFC722-05FC-449B-AE6E-36FB6840CD5D}"/>
              </a:ext>
              <a:ext uri="{C183D7F6-B498-43B3-948B-1728B52AA6E4}">
                <adec:decorative xmlns:adec="http://schemas.microsoft.com/office/drawing/2017/decorative" val="1"/>
              </a:ext>
            </a:extLst>
          </p:cNvPr>
          <p:cNvSpPr/>
          <p:nvPr/>
        </p:nvSpPr>
        <p:spPr>
          <a:xfrm>
            <a:off x="4945625" y="4923849"/>
            <a:ext cx="2035277" cy="405236"/>
          </a:xfrm>
          <a:prstGeom prst="roundRect">
            <a:avLst/>
          </a:prstGeom>
          <a:noFill/>
          <a:ln w="5715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6FB547C-B283-40EF-AAAC-34700D31D3D4}"/>
              </a:ext>
            </a:extLst>
          </p:cNvPr>
          <p:cNvSpPr/>
          <p:nvPr/>
        </p:nvSpPr>
        <p:spPr>
          <a:xfrm>
            <a:off x="8173115" y="453946"/>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Reminder</a:t>
            </a:r>
          </a:p>
          <a:p>
            <a:r>
              <a:rPr lang="en-US">
                <a:solidFill>
                  <a:schemeClr val="tx1"/>
                </a:solidFill>
              </a:rPr>
              <a:t>Gridlines should not distract from your data</a:t>
            </a:r>
            <a:endParaRPr lang="en-GB">
              <a:solidFill>
                <a:schemeClr val="tx1"/>
              </a:solidFill>
            </a:endParaRPr>
          </a:p>
        </p:txBody>
      </p:sp>
      <p:sp>
        <p:nvSpPr>
          <p:cNvPr id="12" name="Rectangle: Rounded Corners 11">
            <a:extLst>
              <a:ext uri="{FF2B5EF4-FFF2-40B4-BE49-F238E27FC236}">
                <a16:creationId xmlns:a16="http://schemas.microsoft.com/office/drawing/2014/main" id="{F0E3008F-97C4-4400-8A03-AF546CF5C53E}"/>
              </a:ext>
              <a:ext uri="{C183D7F6-B498-43B3-948B-1728B52AA6E4}">
                <adec:decorative xmlns:adec="http://schemas.microsoft.com/office/drawing/2017/decorative" val="1"/>
              </a:ext>
            </a:extLst>
          </p:cNvPr>
          <p:cNvSpPr/>
          <p:nvPr/>
        </p:nvSpPr>
        <p:spPr>
          <a:xfrm>
            <a:off x="9318523" y="3044485"/>
            <a:ext cx="2035277" cy="592049"/>
          </a:xfrm>
          <a:prstGeom prst="roundRect">
            <a:avLst/>
          </a:prstGeom>
          <a:noFill/>
          <a:ln w="5715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2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Changing the axis range</a:t>
            </a:r>
          </a:p>
        </p:txBody>
      </p:sp>
      <p:sp>
        <p:nvSpPr>
          <p:cNvPr id="5" name="TextBox 4">
            <a:extLst>
              <a:ext uri="{FF2B5EF4-FFF2-40B4-BE49-F238E27FC236}">
                <a16:creationId xmlns:a16="http://schemas.microsoft.com/office/drawing/2014/main" id="{9995D0F5-999C-4B0E-8066-4981CBAEE358}"/>
              </a:ext>
            </a:extLst>
          </p:cNvPr>
          <p:cNvSpPr txBox="1"/>
          <p:nvPr/>
        </p:nvSpPr>
        <p:spPr>
          <a:xfrm>
            <a:off x="216439" y="1899442"/>
            <a:ext cx="8022993" cy="1015663"/>
          </a:xfrm>
          <a:prstGeom prst="rect">
            <a:avLst/>
          </a:prstGeom>
          <a:noFill/>
        </p:spPr>
        <p:txBody>
          <a:bodyPr wrap="square" rtlCol="0">
            <a:spAutoFit/>
          </a:bodyPr>
          <a:lstStyle/>
          <a:p>
            <a:r>
              <a:rPr lang="en-GB" sz="2000"/>
              <a:t>In the Format Axis pane, click on the </a:t>
            </a:r>
            <a:r>
              <a:rPr lang="en-GB" sz="2000" b="1"/>
              <a:t>Axis Options</a:t>
            </a:r>
            <a:r>
              <a:rPr lang="en-GB" sz="2000"/>
              <a:t>. You can then change the </a:t>
            </a:r>
            <a:r>
              <a:rPr lang="en-GB" sz="2000" b="1"/>
              <a:t>minimum and maximum </a:t>
            </a:r>
            <a:r>
              <a:rPr lang="en-GB" sz="2000"/>
              <a:t>range of the axis in the </a:t>
            </a:r>
            <a:r>
              <a:rPr lang="en-GB" sz="2000" b="1"/>
              <a:t>Bounds</a:t>
            </a:r>
            <a:r>
              <a:rPr lang="en-GB" sz="2000"/>
              <a:t> section and the major and minor units. </a:t>
            </a:r>
          </a:p>
        </p:txBody>
      </p:sp>
      <p:graphicFrame>
        <p:nvGraphicFramePr>
          <p:cNvPr id="13" name="Chart 12">
            <a:extLst>
              <a:ext uri="{FF2B5EF4-FFF2-40B4-BE49-F238E27FC236}">
                <a16:creationId xmlns:a16="http://schemas.microsoft.com/office/drawing/2014/main" id="{2CA8F486-A4EF-4B2A-AA28-3C3C3EF304A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62188482"/>
              </p:ext>
            </p:extLst>
          </p:nvPr>
        </p:nvGraphicFramePr>
        <p:xfrm>
          <a:off x="436282" y="3123859"/>
          <a:ext cx="4122225" cy="253392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a16="http://schemas.microsoft.com/office/drawing/2014/main" id="{F3461004-42F6-4072-BE87-60D53DD57FD8}"/>
              </a:ext>
              <a:ext uri="{C183D7F6-B498-43B3-948B-1728B52AA6E4}">
                <adec:decorative xmlns:adec="http://schemas.microsoft.com/office/drawing/2017/decorative" val="1"/>
              </a:ext>
            </a:extLst>
          </p:cNvPr>
          <p:cNvSpPr/>
          <p:nvPr/>
        </p:nvSpPr>
        <p:spPr>
          <a:xfrm>
            <a:off x="783357" y="5059012"/>
            <a:ext cx="3982064" cy="275925"/>
          </a:xfrm>
          <a:prstGeom prst="roundRect">
            <a:avLst/>
          </a:prstGeom>
          <a:noFill/>
          <a:ln w="28575">
            <a:solidFill>
              <a:srgbClr val="EAC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CA8F486-A4EF-4B2A-AA28-3C3C3EF304A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55410967"/>
              </p:ext>
            </p:extLst>
          </p:nvPr>
        </p:nvGraphicFramePr>
        <p:xfrm>
          <a:off x="3971572" y="4149414"/>
          <a:ext cx="4277032" cy="2459884"/>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Rounded Corners 15">
            <a:extLst>
              <a:ext uri="{FF2B5EF4-FFF2-40B4-BE49-F238E27FC236}">
                <a16:creationId xmlns:a16="http://schemas.microsoft.com/office/drawing/2014/main" id="{AE4CA222-FF33-468C-B744-2F5D523D2362}"/>
              </a:ext>
              <a:ext uri="{C183D7F6-B498-43B3-948B-1728B52AA6E4}">
                <adec:decorative xmlns:adec="http://schemas.microsoft.com/office/drawing/2017/decorative" val="1"/>
              </a:ext>
            </a:extLst>
          </p:cNvPr>
          <p:cNvSpPr/>
          <p:nvPr/>
        </p:nvSpPr>
        <p:spPr>
          <a:xfrm>
            <a:off x="4129218" y="5988987"/>
            <a:ext cx="4277032" cy="405236"/>
          </a:xfrm>
          <a:prstGeom prst="roundRect">
            <a:avLst/>
          </a:prstGeom>
          <a:noFill/>
          <a:ln w="28575">
            <a:solidFill>
              <a:srgbClr val="EAC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DEFFD59C-332F-4DE9-A38F-365D3402C862}"/>
              </a:ext>
              <a:ext uri="{C183D7F6-B498-43B3-948B-1728B52AA6E4}">
                <adec:decorative xmlns:adec="http://schemas.microsoft.com/office/drawing/2017/decorative" val="1"/>
              </a:ext>
            </a:extLst>
          </p:cNvPr>
          <p:cNvSpPr/>
          <p:nvPr/>
        </p:nvSpPr>
        <p:spPr>
          <a:xfrm rot="2447504">
            <a:off x="3189854" y="5605447"/>
            <a:ext cx="1021513" cy="250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Screenshot for the Format Axis pane, showing the option for changing the bounds in the axis options. ">
            <a:extLst>
              <a:ext uri="{FF2B5EF4-FFF2-40B4-BE49-F238E27FC236}">
                <a16:creationId xmlns:a16="http://schemas.microsoft.com/office/drawing/2014/main" id="{DD821256-350F-4661-839C-202A1157BF54}"/>
              </a:ext>
            </a:extLst>
          </p:cNvPr>
          <p:cNvPicPr>
            <a:picLocks noChangeAspect="1"/>
          </p:cNvPicPr>
          <p:nvPr/>
        </p:nvPicPr>
        <p:blipFill>
          <a:blip r:embed="rId5"/>
          <a:stretch>
            <a:fillRect/>
          </a:stretch>
        </p:blipFill>
        <p:spPr>
          <a:xfrm>
            <a:off x="8770810" y="1946786"/>
            <a:ext cx="2582990" cy="4623335"/>
          </a:xfrm>
          <a:prstGeom prst="rect">
            <a:avLst/>
          </a:prstGeom>
          <a:ln>
            <a:solidFill>
              <a:schemeClr val="accent1"/>
            </a:solidFill>
          </a:ln>
        </p:spPr>
      </p:pic>
      <p:sp>
        <p:nvSpPr>
          <p:cNvPr id="11" name="Rectangle: Rounded Corners 10">
            <a:extLst>
              <a:ext uri="{FF2B5EF4-FFF2-40B4-BE49-F238E27FC236}">
                <a16:creationId xmlns:a16="http://schemas.microsoft.com/office/drawing/2014/main" id="{9E4C87A3-CC06-4DBB-AD7F-FD055A50E1D6}"/>
              </a:ext>
              <a:ext uri="{C183D7F6-B498-43B3-948B-1728B52AA6E4}">
                <adec:decorative xmlns:adec="http://schemas.microsoft.com/office/drawing/2017/decorative" val="1"/>
              </a:ext>
            </a:extLst>
          </p:cNvPr>
          <p:cNvSpPr/>
          <p:nvPr/>
        </p:nvSpPr>
        <p:spPr>
          <a:xfrm>
            <a:off x="8563896" y="3333136"/>
            <a:ext cx="2993895" cy="1546733"/>
          </a:xfrm>
          <a:prstGeom prst="roundRect">
            <a:avLst/>
          </a:prstGeom>
          <a:noFill/>
          <a:ln w="57150">
            <a:solidFill>
              <a:srgbClr val="EAC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895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6CDE-DD22-448E-AEBC-A9210B4EAB68}"/>
              </a:ext>
            </a:extLst>
          </p:cNvPr>
          <p:cNvSpPr>
            <a:spLocks noGrp="1"/>
          </p:cNvSpPr>
          <p:nvPr>
            <p:ph type="title"/>
          </p:nvPr>
        </p:nvSpPr>
        <p:spPr/>
        <p:txBody>
          <a:bodyPr/>
          <a:lstStyle/>
          <a:p>
            <a:r>
              <a:rPr lang="en-GB">
                <a:solidFill>
                  <a:schemeClr val="tx1"/>
                </a:solidFill>
              </a:rPr>
              <a:t>Format data points</a:t>
            </a:r>
          </a:p>
        </p:txBody>
      </p:sp>
      <p:pic>
        <p:nvPicPr>
          <p:cNvPr id="8" name="Picture 7">
            <a:extLst>
              <a:ext uri="{FF2B5EF4-FFF2-40B4-BE49-F238E27FC236}">
                <a16:creationId xmlns:a16="http://schemas.microsoft.com/office/drawing/2014/main" id="{7125F654-56AA-4D83-AAC0-9A79E11E1F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20329" y="2094958"/>
            <a:ext cx="7605419" cy="3985605"/>
          </a:xfrm>
          <a:prstGeom prst="rect">
            <a:avLst/>
          </a:prstGeom>
          <a:ln>
            <a:solidFill>
              <a:schemeClr val="tx1"/>
            </a:solidFill>
          </a:ln>
        </p:spPr>
      </p:pic>
      <p:sp>
        <p:nvSpPr>
          <p:cNvPr id="9" name="TextBox 8">
            <a:extLst>
              <a:ext uri="{FF2B5EF4-FFF2-40B4-BE49-F238E27FC236}">
                <a16:creationId xmlns:a16="http://schemas.microsoft.com/office/drawing/2014/main" id="{52FC2348-7A92-446A-9B08-A420ABA3288A}"/>
              </a:ext>
            </a:extLst>
          </p:cNvPr>
          <p:cNvSpPr txBox="1"/>
          <p:nvPr/>
        </p:nvSpPr>
        <p:spPr>
          <a:xfrm>
            <a:off x="287594" y="1990007"/>
            <a:ext cx="3723967" cy="3477875"/>
          </a:xfrm>
          <a:prstGeom prst="rect">
            <a:avLst/>
          </a:prstGeom>
          <a:noFill/>
        </p:spPr>
        <p:txBody>
          <a:bodyPr wrap="square" rtlCol="0">
            <a:spAutoFit/>
          </a:bodyPr>
          <a:lstStyle/>
          <a:p>
            <a:r>
              <a:rPr lang="en-GB" sz="2000"/>
              <a:t>You can change the following about the marker,</a:t>
            </a:r>
          </a:p>
          <a:p>
            <a:endParaRPr lang="en-GB" sz="2000"/>
          </a:p>
          <a:p>
            <a:pPr marL="285750" indent="-285750">
              <a:buFont typeface="Arial" panose="020B0604020202020204" pitchFamily="34" charset="0"/>
              <a:buChar char="•"/>
            </a:pPr>
            <a:r>
              <a:rPr lang="en-GB" sz="2000"/>
              <a:t>Shape</a:t>
            </a:r>
          </a:p>
          <a:p>
            <a:pPr marL="285750" indent="-285750">
              <a:buFont typeface="Arial" panose="020B0604020202020204" pitchFamily="34" charset="0"/>
              <a:buChar char="•"/>
            </a:pPr>
            <a:r>
              <a:rPr lang="en-GB" sz="2000"/>
              <a:t>Colour to fill </a:t>
            </a:r>
          </a:p>
          <a:p>
            <a:pPr marL="285750" indent="-285750">
              <a:buFont typeface="Arial" panose="020B0604020202020204" pitchFamily="34" charset="0"/>
              <a:buChar char="•"/>
            </a:pPr>
            <a:r>
              <a:rPr lang="en-GB" sz="2000"/>
              <a:t>Colour around the border of the shape</a:t>
            </a:r>
          </a:p>
          <a:p>
            <a:endParaRPr lang="en-GB" sz="2000"/>
          </a:p>
          <a:p>
            <a:r>
              <a:rPr lang="en-GB" sz="2000"/>
              <a:t>To format the data points click on any of the points then right click and select ‘</a:t>
            </a:r>
            <a:r>
              <a:rPr lang="en-GB" sz="2000" b="1"/>
              <a:t>Format Data Point..’</a:t>
            </a:r>
          </a:p>
        </p:txBody>
      </p:sp>
      <p:sp>
        <p:nvSpPr>
          <p:cNvPr id="5" name="Rectangle: Rounded Corners 4">
            <a:extLst>
              <a:ext uri="{FF2B5EF4-FFF2-40B4-BE49-F238E27FC236}">
                <a16:creationId xmlns:a16="http://schemas.microsoft.com/office/drawing/2014/main" id="{49E82CEA-E88D-4B93-BEC9-79990050B0BA}"/>
              </a:ext>
            </a:extLst>
          </p:cNvPr>
          <p:cNvSpPr/>
          <p:nvPr/>
        </p:nvSpPr>
        <p:spPr>
          <a:xfrm>
            <a:off x="8173115" y="434280"/>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Reminder</a:t>
            </a:r>
          </a:p>
          <a:p>
            <a:r>
              <a:rPr lang="en-GB" b="0" i="0">
                <a:solidFill>
                  <a:schemeClr val="tx1"/>
                </a:solidFill>
                <a:effectLst/>
              </a:rPr>
              <a:t>Design with accessibility (e.g. colour-blindness) in mind</a:t>
            </a:r>
            <a:endParaRPr lang="en-GB">
              <a:solidFill>
                <a:schemeClr val="tx1"/>
              </a:solidFill>
            </a:endParaRPr>
          </a:p>
        </p:txBody>
      </p:sp>
      <p:sp>
        <p:nvSpPr>
          <p:cNvPr id="6" name="Rectangle: Rounded Corners 5">
            <a:extLst>
              <a:ext uri="{FF2B5EF4-FFF2-40B4-BE49-F238E27FC236}">
                <a16:creationId xmlns:a16="http://schemas.microsoft.com/office/drawing/2014/main" id="{01F0C270-A4E3-4E5E-AC13-4155E40829B0}"/>
              </a:ext>
              <a:ext uri="{C183D7F6-B498-43B3-948B-1728B52AA6E4}">
                <adec:decorative xmlns:adec="http://schemas.microsoft.com/office/drawing/2017/decorative" val="1"/>
              </a:ext>
            </a:extLst>
          </p:cNvPr>
          <p:cNvSpPr/>
          <p:nvPr/>
        </p:nvSpPr>
        <p:spPr>
          <a:xfrm>
            <a:off x="5987761" y="5553113"/>
            <a:ext cx="2035277" cy="405236"/>
          </a:xfrm>
          <a:prstGeom prst="roundRect">
            <a:avLst/>
          </a:prstGeom>
          <a:noFill/>
          <a:ln w="5715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336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CA8B-AC5B-4BCC-8506-3126E6E377AD}"/>
              </a:ext>
            </a:extLst>
          </p:cNvPr>
          <p:cNvSpPr>
            <a:spLocks noGrp="1"/>
          </p:cNvSpPr>
          <p:nvPr>
            <p:ph type="title"/>
          </p:nvPr>
        </p:nvSpPr>
        <p:spPr/>
        <p:txBody>
          <a:bodyPr/>
          <a:lstStyle/>
          <a:p>
            <a:r>
              <a:rPr lang="en-US">
                <a:solidFill>
                  <a:schemeClr val="tx1"/>
                </a:solidFill>
              </a:rPr>
              <a:t>Background</a:t>
            </a:r>
            <a:endParaRPr lang="en-GB">
              <a:solidFill>
                <a:schemeClr val="tx1"/>
              </a:solidFill>
            </a:endParaRPr>
          </a:p>
        </p:txBody>
      </p:sp>
      <p:sp>
        <p:nvSpPr>
          <p:cNvPr id="6" name="TextBox 5">
            <a:extLst>
              <a:ext uri="{FF2B5EF4-FFF2-40B4-BE49-F238E27FC236}">
                <a16:creationId xmlns:a16="http://schemas.microsoft.com/office/drawing/2014/main" id="{27A7A910-3F27-46CD-BBB5-7A21D8A19A6D}"/>
              </a:ext>
            </a:extLst>
          </p:cNvPr>
          <p:cNvSpPr txBox="1"/>
          <p:nvPr/>
        </p:nvSpPr>
        <p:spPr>
          <a:xfrm>
            <a:off x="309505" y="2104107"/>
            <a:ext cx="5240982" cy="3416320"/>
          </a:xfrm>
          <a:prstGeom prst="rect">
            <a:avLst/>
          </a:prstGeom>
          <a:noFill/>
        </p:spPr>
        <p:txBody>
          <a:bodyPr wrap="square" rtlCol="0">
            <a:spAutoFit/>
          </a:bodyPr>
          <a:lstStyle/>
          <a:p>
            <a:r>
              <a:rPr lang="en-GB" sz="2400"/>
              <a:t>Creating graphs is a useful tool when looking for patterns as part of the analysis steps.</a:t>
            </a:r>
          </a:p>
          <a:p>
            <a:endParaRPr lang="en-GB" sz="2400"/>
          </a:p>
          <a:p>
            <a:r>
              <a:rPr lang="en-GB" sz="2400"/>
              <a:t>We have looked at design choices and how to create basic graphs in Excel.</a:t>
            </a:r>
          </a:p>
          <a:p>
            <a:endParaRPr lang="en-GB" sz="2400"/>
          </a:p>
          <a:p>
            <a:r>
              <a:rPr lang="en-GB" sz="2400"/>
              <a:t>Now we are going to look at ways to </a:t>
            </a:r>
            <a:r>
              <a:rPr lang="en-GB" sz="2400" b="1"/>
              <a:t>amend line graphs and scatterplots</a:t>
            </a:r>
            <a:r>
              <a:rPr lang="en-GB" sz="2400"/>
              <a:t>. </a:t>
            </a:r>
          </a:p>
        </p:txBody>
      </p:sp>
      <p:pic>
        <p:nvPicPr>
          <p:cNvPr id="4" name="Picture 3" descr="Graph">
            <a:extLst>
              <a:ext uri="{FF2B5EF4-FFF2-40B4-BE49-F238E27FC236}">
                <a16:creationId xmlns:a16="http://schemas.microsoft.com/office/drawing/2014/main" id="{A9A9FEC0-46C2-441C-A395-BBF4027FC2B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096000" y="2104107"/>
            <a:ext cx="5786495" cy="3859161"/>
          </a:xfrm>
          <a:prstGeom prst="roundRect">
            <a:avLst/>
          </a:prstGeom>
        </p:spPr>
      </p:pic>
      <p:graphicFrame>
        <p:nvGraphicFramePr>
          <p:cNvPr id="7" name="Diagram 6">
            <a:extLst>
              <a:ext uri="{FF2B5EF4-FFF2-40B4-BE49-F238E27FC236}">
                <a16:creationId xmlns:a16="http://schemas.microsoft.com/office/drawing/2014/main" id="{BA67E941-AB4C-4D08-AE39-895D235BCBA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500087"/>
              </p:ext>
            </p:extLst>
          </p:nvPr>
        </p:nvGraphicFramePr>
        <p:xfrm>
          <a:off x="0" y="6245157"/>
          <a:ext cx="12192000" cy="612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2745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6CDE-DD22-448E-AEBC-A9210B4EAB68}"/>
              </a:ext>
            </a:extLst>
          </p:cNvPr>
          <p:cNvSpPr>
            <a:spLocks noGrp="1"/>
          </p:cNvSpPr>
          <p:nvPr>
            <p:ph type="title"/>
          </p:nvPr>
        </p:nvSpPr>
        <p:spPr/>
        <p:txBody>
          <a:bodyPr/>
          <a:lstStyle/>
          <a:p>
            <a:r>
              <a:rPr lang="en-GB">
                <a:solidFill>
                  <a:schemeClr val="tx1"/>
                </a:solidFill>
              </a:rPr>
              <a:t>Format data points</a:t>
            </a:r>
          </a:p>
        </p:txBody>
      </p:sp>
      <p:pic>
        <p:nvPicPr>
          <p:cNvPr id="4" name="Picture 3">
            <a:extLst>
              <a:ext uri="{FF2B5EF4-FFF2-40B4-BE49-F238E27FC236}">
                <a16:creationId xmlns:a16="http://schemas.microsoft.com/office/drawing/2014/main" id="{00E43BC2-1083-4D40-95B6-BFE62D7D6FC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b="11453"/>
          <a:stretch/>
        </p:blipFill>
        <p:spPr>
          <a:xfrm>
            <a:off x="8826917" y="1857108"/>
            <a:ext cx="2659610" cy="4635767"/>
          </a:xfrm>
          <a:prstGeom prst="rect">
            <a:avLst/>
          </a:prstGeom>
        </p:spPr>
      </p:pic>
      <p:sp>
        <p:nvSpPr>
          <p:cNvPr id="5" name="TextBox 4">
            <a:extLst>
              <a:ext uri="{FF2B5EF4-FFF2-40B4-BE49-F238E27FC236}">
                <a16:creationId xmlns:a16="http://schemas.microsoft.com/office/drawing/2014/main" id="{3B16ED7C-7656-4F15-A5F6-EA8F16018661}"/>
              </a:ext>
            </a:extLst>
          </p:cNvPr>
          <p:cNvSpPr txBox="1"/>
          <p:nvPr/>
        </p:nvSpPr>
        <p:spPr>
          <a:xfrm>
            <a:off x="432619" y="2282165"/>
            <a:ext cx="7207045" cy="3170099"/>
          </a:xfrm>
          <a:prstGeom prst="rect">
            <a:avLst/>
          </a:prstGeom>
          <a:noFill/>
        </p:spPr>
        <p:txBody>
          <a:bodyPr wrap="square" rtlCol="0">
            <a:spAutoFit/>
          </a:bodyPr>
          <a:lstStyle/>
          <a:p>
            <a:r>
              <a:rPr lang="en-GB" sz="2000"/>
              <a:t>You will now have the Format Data Point pane open. </a:t>
            </a:r>
          </a:p>
          <a:p>
            <a:endParaRPr lang="en-GB" sz="2000"/>
          </a:p>
          <a:p>
            <a:r>
              <a:rPr lang="en-GB" sz="2000"/>
              <a:t>To amend the marker, </a:t>
            </a:r>
          </a:p>
          <a:p>
            <a:endParaRPr lang="en-GB" sz="2000"/>
          </a:p>
          <a:p>
            <a:pPr marL="457200" indent="-457200">
              <a:buFont typeface="+mj-lt"/>
              <a:buAutoNum type="arabicPeriod"/>
            </a:pPr>
            <a:r>
              <a:rPr lang="en-GB" sz="2000"/>
              <a:t>Click on the </a:t>
            </a:r>
            <a:r>
              <a:rPr lang="en-GB" sz="2000" b="1"/>
              <a:t>Paint Pot symbol</a:t>
            </a:r>
          </a:p>
          <a:p>
            <a:pPr marL="457200" indent="-457200">
              <a:buFont typeface="+mj-lt"/>
              <a:buAutoNum type="arabicPeriod"/>
            </a:pPr>
            <a:r>
              <a:rPr lang="en-GB" sz="2000"/>
              <a:t>Click on </a:t>
            </a:r>
            <a:r>
              <a:rPr lang="en-GB" sz="2000" b="1"/>
              <a:t>Marker </a:t>
            </a:r>
          </a:p>
          <a:p>
            <a:pPr marL="457200" indent="-457200">
              <a:buFont typeface="+mj-lt"/>
              <a:buAutoNum type="arabicPeriod"/>
            </a:pPr>
            <a:r>
              <a:rPr lang="en-GB" sz="2000"/>
              <a:t>Click on </a:t>
            </a:r>
            <a:r>
              <a:rPr lang="en-GB" sz="2000" b="1"/>
              <a:t>Marker Options</a:t>
            </a:r>
          </a:p>
          <a:p>
            <a:endParaRPr lang="en-GB" sz="2000"/>
          </a:p>
          <a:p>
            <a:endParaRPr lang="en-GB" sz="2000"/>
          </a:p>
          <a:p>
            <a:r>
              <a:rPr lang="en-GB" sz="2000"/>
              <a:t>You can now change style and colour of the markers.</a:t>
            </a:r>
          </a:p>
        </p:txBody>
      </p:sp>
      <p:sp>
        <p:nvSpPr>
          <p:cNvPr id="7" name="Rectangle: Rounded Corners 6">
            <a:extLst>
              <a:ext uri="{FF2B5EF4-FFF2-40B4-BE49-F238E27FC236}">
                <a16:creationId xmlns:a16="http://schemas.microsoft.com/office/drawing/2014/main" id="{1F82439B-3493-424E-804B-06E29C11E814}"/>
              </a:ext>
              <a:ext uri="{C183D7F6-B498-43B3-948B-1728B52AA6E4}">
                <adec:decorative xmlns:adec="http://schemas.microsoft.com/office/drawing/2017/decorative" val="1"/>
              </a:ext>
            </a:extLst>
          </p:cNvPr>
          <p:cNvSpPr/>
          <p:nvPr/>
        </p:nvSpPr>
        <p:spPr>
          <a:xfrm>
            <a:off x="8826918" y="2503711"/>
            <a:ext cx="1860748" cy="2412418"/>
          </a:xfrm>
          <a:prstGeom prst="roundRect">
            <a:avLst/>
          </a:prstGeom>
          <a:noFill/>
          <a:ln w="5715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8999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6CDE-DD22-448E-AEBC-A9210B4EAB68}"/>
              </a:ext>
            </a:extLst>
          </p:cNvPr>
          <p:cNvSpPr>
            <a:spLocks noGrp="1"/>
          </p:cNvSpPr>
          <p:nvPr>
            <p:ph type="title"/>
          </p:nvPr>
        </p:nvSpPr>
        <p:spPr/>
        <p:txBody>
          <a:bodyPr/>
          <a:lstStyle/>
          <a:p>
            <a:r>
              <a:rPr lang="en-GB">
                <a:solidFill>
                  <a:schemeClr val="tx1"/>
                </a:solidFill>
              </a:rPr>
              <a:t>Add a trend line</a:t>
            </a:r>
          </a:p>
        </p:txBody>
      </p:sp>
      <p:sp>
        <p:nvSpPr>
          <p:cNvPr id="5" name="TextBox 4">
            <a:extLst>
              <a:ext uri="{FF2B5EF4-FFF2-40B4-BE49-F238E27FC236}">
                <a16:creationId xmlns:a16="http://schemas.microsoft.com/office/drawing/2014/main" id="{3B16ED7C-7656-4F15-A5F6-EA8F16018661}"/>
              </a:ext>
            </a:extLst>
          </p:cNvPr>
          <p:cNvSpPr txBox="1"/>
          <p:nvPr/>
        </p:nvSpPr>
        <p:spPr>
          <a:xfrm>
            <a:off x="275303" y="2002841"/>
            <a:ext cx="11356258" cy="1015663"/>
          </a:xfrm>
          <a:prstGeom prst="rect">
            <a:avLst/>
          </a:prstGeom>
          <a:noFill/>
        </p:spPr>
        <p:txBody>
          <a:bodyPr wrap="square" rtlCol="0">
            <a:spAutoFit/>
          </a:bodyPr>
          <a:lstStyle/>
          <a:p>
            <a:r>
              <a:rPr lang="en-GB" sz="2000" dirty="0"/>
              <a:t>To add a trend line to a scatterplot you can </a:t>
            </a:r>
            <a:r>
              <a:rPr lang="en-GB" sz="2000" b="1" dirty="0"/>
              <a:t>click on the Trendline box in the Chart Elements</a:t>
            </a:r>
            <a:r>
              <a:rPr lang="en-GB" sz="2000" dirty="0"/>
              <a:t>. The colour and width of the line can be amended in the same way as the line on a line graph.</a:t>
            </a:r>
          </a:p>
          <a:p>
            <a:endParaRPr lang="en-GB" sz="2000" dirty="0"/>
          </a:p>
        </p:txBody>
      </p:sp>
      <p:sp>
        <p:nvSpPr>
          <p:cNvPr id="8" name="Rectangle: Rounded Corners 7">
            <a:extLst>
              <a:ext uri="{FF2B5EF4-FFF2-40B4-BE49-F238E27FC236}">
                <a16:creationId xmlns:a16="http://schemas.microsoft.com/office/drawing/2014/main" id="{0882230A-4FA3-4EA8-B03B-1403E146DC4D}"/>
              </a:ext>
            </a:extLst>
          </p:cNvPr>
          <p:cNvSpPr/>
          <p:nvPr/>
        </p:nvSpPr>
        <p:spPr>
          <a:xfrm>
            <a:off x="8173115" y="434280"/>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Reminder</a:t>
            </a:r>
          </a:p>
          <a:p>
            <a:r>
              <a:rPr lang="en-US" dirty="0">
                <a:solidFill>
                  <a:schemeClr val="tx1"/>
                </a:solidFill>
              </a:rPr>
              <a:t>A trendline shows you the pattern of the data</a:t>
            </a:r>
            <a:endParaRPr lang="en-GB" dirty="0">
              <a:solidFill>
                <a:schemeClr val="tx1"/>
              </a:solidFill>
            </a:endParaRPr>
          </a:p>
        </p:txBody>
      </p:sp>
      <p:pic>
        <p:nvPicPr>
          <p:cNvPr id="7" name="Picture 6">
            <a:extLst>
              <a:ext uri="{FF2B5EF4-FFF2-40B4-BE49-F238E27FC236}">
                <a16:creationId xmlns:a16="http://schemas.microsoft.com/office/drawing/2014/main" id="{858440CA-C6CB-4C00-8D97-FC2E378D9C5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833" t="1057" b="1389"/>
          <a:stretch/>
        </p:blipFill>
        <p:spPr>
          <a:xfrm>
            <a:off x="1543663" y="3018505"/>
            <a:ext cx="9544665" cy="3628103"/>
          </a:xfrm>
          <a:prstGeom prst="rect">
            <a:avLst/>
          </a:prstGeom>
        </p:spPr>
      </p:pic>
      <p:sp>
        <p:nvSpPr>
          <p:cNvPr id="9" name="Rectangle: Rounded Corners 8">
            <a:extLst>
              <a:ext uri="{FF2B5EF4-FFF2-40B4-BE49-F238E27FC236}">
                <a16:creationId xmlns:a16="http://schemas.microsoft.com/office/drawing/2014/main" id="{8632B465-D8DA-4180-8D2A-B1D97255F71C}"/>
              </a:ext>
              <a:ext uri="{C183D7F6-B498-43B3-948B-1728B52AA6E4}">
                <adec:decorative xmlns:adec="http://schemas.microsoft.com/office/drawing/2017/decorative" val="1"/>
              </a:ext>
            </a:extLst>
          </p:cNvPr>
          <p:cNvSpPr/>
          <p:nvPr/>
        </p:nvSpPr>
        <p:spPr>
          <a:xfrm>
            <a:off x="7833861" y="4371840"/>
            <a:ext cx="3532230" cy="839256"/>
          </a:xfrm>
          <a:prstGeom prst="roundRect">
            <a:avLst/>
          </a:prstGeom>
          <a:noFill/>
          <a:ln w="5715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510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6CDE-DD22-448E-AEBC-A9210B4EAB68}"/>
              </a:ext>
            </a:extLst>
          </p:cNvPr>
          <p:cNvSpPr>
            <a:spLocks noGrp="1"/>
          </p:cNvSpPr>
          <p:nvPr>
            <p:ph type="title"/>
          </p:nvPr>
        </p:nvSpPr>
        <p:spPr/>
        <p:txBody>
          <a:bodyPr/>
          <a:lstStyle/>
          <a:p>
            <a:r>
              <a:rPr lang="en-GB">
                <a:solidFill>
                  <a:schemeClr val="tx1"/>
                </a:solidFill>
              </a:rPr>
              <a:t>Amend the chart title</a:t>
            </a:r>
          </a:p>
        </p:txBody>
      </p:sp>
      <p:sp>
        <p:nvSpPr>
          <p:cNvPr id="5" name="TextBox 4">
            <a:extLst>
              <a:ext uri="{FF2B5EF4-FFF2-40B4-BE49-F238E27FC236}">
                <a16:creationId xmlns:a16="http://schemas.microsoft.com/office/drawing/2014/main" id="{3B16ED7C-7656-4F15-A5F6-EA8F16018661}"/>
              </a:ext>
            </a:extLst>
          </p:cNvPr>
          <p:cNvSpPr txBox="1"/>
          <p:nvPr/>
        </p:nvSpPr>
        <p:spPr>
          <a:xfrm>
            <a:off x="501445" y="3146322"/>
            <a:ext cx="4689987" cy="1631216"/>
          </a:xfrm>
          <a:prstGeom prst="rect">
            <a:avLst/>
          </a:prstGeom>
          <a:noFill/>
        </p:spPr>
        <p:txBody>
          <a:bodyPr wrap="square" rtlCol="0">
            <a:spAutoFit/>
          </a:bodyPr>
          <a:lstStyle/>
          <a:p>
            <a:r>
              <a:rPr lang="en-GB" sz="2000"/>
              <a:t>As with all the Excel graphs you can amend the chart title by clicking on the title and typing in your new title. </a:t>
            </a:r>
          </a:p>
          <a:p>
            <a:endParaRPr lang="en-GB" sz="2000"/>
          </a:p>
          <a:p>
            <a:endParaRPr lang="en-GB" sz="2000"/>
          </a:p>
        </p:txBody>
      </p:sp>
      <p:sp>
        <p:nvSpPr>
          <p:cNvPr id="8" name="Rectangle: Rounded Corners 7">
            <a:extLst>
              <a:ext uri="{FF2B5EF4-FFF2-40B4-BE49-F238E27FC236}">
                <a16:creationId xmlns:a16="http://schemas.microsoft.com/office/drawing/2014/main" id="{0882230A-4FA3-4EA8-B03B-1403E146DC4D}"/>
              </a:ext>
            </a:extLst>
          </p:cNvPr>
          <p:cNvSpPr/>
          <p:nvPr/>
        </p:nvSpPr>
        <p:spPr>
          <a:xfrm>
            <a:off x="8173115" y="434280"/>
            <a:ext cx="3744361" cy="1103260"/>
          </a:xfrm>
          <a:prstGeom prst="roundRect">
            <a:avLst/>
          </a:prstGeom>
          <a:solidFill>
            <a:srgbClr val="F2F2F2">
              <a:alpha val="50196"/>
            </a:srgbClr>
          </a:solidFill>
          <a:ln w="38100">
            <a:solidFill>
              <a:srgbClr val="CE67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Reminder</a:t>
            </a:r>
          </a:p>
          <a:p>
            <a:r>
              <a:rPr lang="en-US" b="0" i="0">
                <a:solidFill>
                  <a:schemeClr val="tx1"/>
                </a:solidFill>
                <a:effectLst/>
              </a:rPr>
              <a:t>Descriptive graph titles allow key messages to be easily understood</a:t>
            </a:r>
            <a:endParaRPr lang="en-GB">
              <a:solidFill>
                <a:schemeClr val="tx1"/>
              </a:solidFill>
            </a:endParaRPr>
          </a:p>
        </p:txBody>
      </p:sp>
      <p:graphicFrame>
        <p:nvGraphicFramePr>
          <p:cNvPr id="6" name="Chart 5">
            <a:extLst>
              <a:ext uri="{FF2B5EF4-FFF2-40B4-BE49-F238E27FC236}">
                <a16:creationId xmlns:a16="http://schemas.microsoft.com/office/drawing/2014/main" id="{A2C59FAD-243F-4CA7-8AA0-2FD45D4D6F1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70437421"/>
              </p:ext>
            </p:extLst>
          </p:nvPr>
        </p:nvGraphicFramePr>
        <p:xfrm>
          <a:off x="5427406" y="2351629"/>
          <a:ext cx="6180312" cy="3724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439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092C-E215-4310-A2C7-8CDA22E59793}"/>
              </a:ext>
            </a:extLst>
          </p:cNvPr>
          <p:cNvSpPr>
            <a:spLocks noGrp="1"/>
          </p:cNvSpPr>
          <p:nvPr>
            <p:ph type="title"/>
          </p:nvPr>
        </p:nvSpPr>
        <p:spPr/>
        <p:txBody>
          <a:bodyPr/>
          <a:lstStyle/>
          <a:p>
            <a:r>
              <a:rPr lang="en-US">
                <a:solidFill>
                  <a:schemeClr val="tx1"/>
                </a:solidFill>
              </a:rPr>
              <a:t>Next steps</a:t>
            </a:r>
            <a:endParaRPr lang="en-GB">
              <a:solidFill>
                <a:schemeClr val="tx1"/>
              </a:solidFill>
            </a:endParaRPr>
          </a:p>
        </p:txBody>
      </p:sp>
      <p:sp>
        <p:nvSpPr>
          <p:cNvPr id="3" name="Content Placeholder 2">
            <a:extLst>
              <a:ext uri="{FF2B5EF4-FFF2-40B4-BE49-F238E27FC236}">
                <a16:creationId xmlns:a16="http://schemas.microsoft.com/office/drawing/2014/main" id="{DE45694B-21FC-45EF-8E25-F23193A47845}"/>
              </a:ext>
            </a:extLst>
          </p:cNvPr>
          <p:cNvSpPr>
            <a:spLocks noGrp="1"/>
          </p:cNvSpPr>
          <p:nvPr>
            <p:ph idx="4294967295"/>
          </p:nvPr>
        </p:nvSpPr>
        <p:spPr>
          <a:xfrm>
            <a:off x="838200" y="1825625"/>
            <a:ext cx="10515600" cy="4351338"/>
          </a:xfrm>
        </p:spPr>
        <p:txBody>
          <a:bodyPr vert="horz" lIns="91440" tIns="45720" rIns="91440" bIns="45720" rtlCol="0" anchor="t">
            <a:normAutofit fontScale="92500" lnSpcReduction="20000"/>
          </a:bodyPr>
          <a:lstStyle/>
          <a:p>
            <a:pPr marL="0" indent="0" algn="ctr">
              <a:buNone/>
            </a:pPr>
            <a:endParaRPr lang="en-GB" sz="3600" dirty="0"/>
          </a:p>
          <a:p>
            <a:pPr marL="0" indent="0" algn="ctr">
              <a:buNone/>
            </a:pPr>
            <a:r>
              <a:rPr lang="en-GB" sz="3600" dirty="0"/>
              <a:t>Complete </a:t>
            </a:r>
            <a:r>
              <a:rPr lang="en-GB" sz="3600" b="1" dirty="0"/>
              <a:t>questions 1 to 8 </a:t>
            </a:r>
          </a:p>
          <a:p>
            <a:pPr marL="0" indent="0" algn="ctr">
              <a:buNone/>
            </a:pPr>
            <a:r>
              <a:rPr lang="en-GB" sz="3600" dirty="0"/>
              <a:t>in </a:t>
            </a:r>
            <a:r>
              <a:rPr lang="en-GB" sz="3600" b="1" dirty="0"/>
              <a:t>section 3 </a:t>
            </a:r>
            <a:r>
              <a:rPr lang="en-GB" sz="3600" dirty="0"/>
              <a:t>of the </a:t>
            </a:r>
          </a:p>
          <a:p>
            <a:pPr marL="0" indent="0" algn="ctr">
              <a:buNone/>
            </a:pPr>
            <a:r>
              <a:rPr lang="en-GB" sz="3600" dirty="0"/>
              <a:t>‘Practise creating graphs </a:t>
            </a:r>
          </a:p>
          <a:p>
            <a:pPr marL="0" indent="0" algn="ctr">
              <a:buNone/>
            </a:pPr>
            <a:r>
              <a:rPr lang="en-GB" sz="3600" dirty="0"/>
              <a:t>in Excel (part 2)’ workbook.</a:t>
            </a:r>
          </a:p>
          <a:p>
            <a:pPr marL="0" indent="0" algn="ctr">
              <a:buNone/>
            </a:pPr>
            <a:endParaRPr lang="en-GB" sz="3600" dirty="0">
              <a:cs typeface="Calibri"/>
            </a:endParaRPr>
          </a:p>
          <a:p>
            <a:pPr marL="0" indent="0" algn="ctr">
              <a:buNone/>
            </a:pPr>
            <a:r>
              <a:rPr lang="en-GB" sz="3600" dirty="0">
                <a:cs typeface="Calibri"/>
              </a:rPr>
              <a:t>Then complete questions 1 and 2 in </a:t>
            </a:r>
            <a:r>
              <a:rPr lang="en-GB" sz="3600" b="1" dirty="0">
                <a:cs typeface="Calibri"/>
              </a:rPr>
              <a:t>section 4</a:t>
            </a:r>
            <a:r>
              <a:rPr lang="en-GB" sz="3600" dirty="0">
                <a:cs typeface="Calibri"/>
              </a:rPr>
              <a:t>.</a:t>
            </a:r>
          </a:p>
          <a:p>
            <a:pPr marL="0" indent="0" algn="ctr">
              <a:buNone/>
            </a:pPr>
            <a:endParaRPr lang="en-GB" sz="3600" dirty="0">
              <a:cs typeface="Calibri"/>
            </a:endParaRPr>
          </a:p>
          <a:p>
            <a:pPr marL="0" indent="0" algn="ctr">
              <a:buNone/>
            </a:pPr>
            <a:r>
              <a:rPr lang="en-GB" sz="3600">
                <a:cs typeface="Calibri"/>
              </a:rPr>
              <a:t>Then complete the </a:t>
            </a:r>
            <a:r>
              <a:rPr lang="en-GB" sz="3600" b="1">
                <a:cs typeface="Calibri"/>
              </a:rPr>
              <a:t>Extension</a:t>
            </a:r>
            <a:r>
              <a:rPr lang="en-GB" sz="3600" b="1" dirty="0">
                <a:cs typeface="Calibri"/>
              </a:rPr>
              <a:t>. </a:t>
            </a:r>
          </a:p>
          <a:p>
            <a:pPr marL="0" indent="0" algn="ctr">
              <a:buNone/>
            </a:pPr>
            <a:endParaRPr lang="en-GB" sz="3600" dirty="0">
              <a:cs typeface="Calibri"/>
            </a:endParaRPr>
          </a:p>
          <a:p>
            <a:pPr marL="0" indent="0" algn="ctr">
              <a:buNone/>
            </a:pPr>
            <a:endParaRPr lang="en-GB" sz="3600" dirty="0"/>
          </a:p>
        </p:txBody>
      </p:sp>
    </p:spTree>
    <p:extLst>
      <p:ext uri="{BB962C8B-B14F-4D97-AF65-F5344CB8AC3E}">
        <p14:creationId xmlns:p14="http://schemas.microsoft.com/office/powerpoint/2010/main" val="255665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4A5D-F656-493D-B36B-DD86FC9B1E3E}"/>
              </a:ext>
            </a:extLst>
          </p:cNvPr>
          <p:cNvSpPr>
            <a:spLocks noGrp="1"/>
          </p:cNvSpPr>
          <p:nvPr>
            <p:ph type="title"/>
          </p:nvPr>
        </p:nvSpPr>
        <p:spPr/>
        <p:txBody>
          <a:bodyPr/>
          <a:lstStyle/>
          <a:p>
            <a:r>
              <a:rPr lang="en-US">
                <a:solidFill>
                  <a:schemeClr val="tx1"/>
                </a:solidFill>
              </a:rPr>
              <a:t>Learning checklist</a:t>
            </a:r>
            <a:endParaRPr lang="en-GB">
              <a:solidFill>
                <a:schemeClr val="tx1"/>
              </a:solidFill>
            </a:endParaRPr>
          </a:p>
        </p:txBody>
      </p:sp>
      <p:graphicFrame>
        <p:nvGraphicFramePr>
          <p:cNvPr id="6" name="Table 5">
            <a:extLst>
              <a:ext uri="{FF2B5EF4-FFF2-40B4-BE49-F238E27FC236}">
                <a16:creationId xmlns:a16="http://schemas.microsoft.com/office/drawing/2014/main" id="{5C877A67-5EEF-4642-95EC-7141C857491C}"/>
              </a:ext>
            </a:extLst>
          </p:cNvPr>
          <p:cNvGraphicFramePr>
            <a:graphicFrameLocks noGrp="1"/>
          </p:cNvGraphicFramePr>
          <p:nvPr>
            <p:extLst>
              <p:ext uri="{D42A27DB-BD31-4B8C-83A1-F6EECF244321}">
                <p14:modId xmlns:p14="http://schemas.microsoft.com/office/powerpoint/2010/main" val="2683075039"/>
              </p:ext>
            </p:extLst>
          </p:nvPr>
        </p:nvGraphicFramePr>
        <p:xfrm>
          <a:off x="525294" y="1976381"/>
          <a:ext cx="11527275" cy="4239556"/>
        </p:xfrm>
        <a:graphic>
          <a:graphicData uri="http://schemas.openxmlformats.org/drawingml/2006/table">
            <a:tbl>
              <a:tblPr/>
              <a:tblGrid>
                <a:gridCol w="11527275">
                  <a:extLst>
                    <a:ext uri="{9D8B030D-6E8A-4147-A177-3AD203B41FA5}">
                      <a16:colId xmlns:a16="http://schemas.microsoft.com/office/drawing/2014/main" val="2327535807"/>
                    </a:ext>
                  </a:extLst>
                </a:gridCol>
              </a:tblGrid>
              <a:tr h="4239556">
                <a:tc>
                  <a:txBody>
                    <a:bodyPr/>
                    <a:lstStyle/>
                    <a:p>
                      <a:r>
                        <a:rPr lang="en-GB" sz="2800" kern="1200" noProof="0">
                          <a:solidFill>
                            <a:schemeClr val="tx1"/>
                          </a:solidFill>
                          <a:latin typeface="+mn-lt"/>
                          <a:ea typeface="+mn-ea"/>
                          <a:cs typeface="+mn-cs"/>
                        </a:rPr>
                        <a:t>I can </a:t>
                      </a:r>
                      <a:r>
                        <a:rPr lang="en-GB" sz="2800" i="1" kern="1200" noProof="0">
                          <a:solidFill>
                            <a:schemeClr val="tx1"/>
                          </a:solidFill>
                          <a:latin typeface="+mn-lt"/>
                          <a:ea typeface="+mn-ea"/>
                          <a:cs typeface="+mn-cs"/>
                        </a:rPr>
                        <a:t>change</a:t>
                      </a:r>
                      <a:r>
                        <a:rPr lang="en-GB" sz="2800" kern="1200" noProof="0">
                          <a:solidFill>
                            <a:schemeClr val="tx1"/>
                          </a:solidFill>
                          <a:latin typeface="+mn-lt"/>
                          <a:ea typeface="+mn-ea"/>
                          <a:cs typeface="+mn-cs"/>
                        </a:rPr>
                        <a:t> the font, colour and display format of graphs in Excel</a:t>
                      </a:r>
                    </a:p>
                    <a:p>
                      <a:endParaRPr lang="en-GB" sz="2800" kern="1200" noProof="0">
                        <a:solidFill>
                          <a:schemeClr val="tx1"/>
                        </a:solidFill>
                        <a:latin typeface="+mn-lt"/>
                        <a:ea typeface="+mn-ea"/>
                        <a:cs typeface="+mn-cs"/>
                      </a:endParaRPr>
                    </a:p>
                    <a:p>
                      <a:r>
                        <a:rPr lang="en-GB" sz="2800" kern="1200" noProof="0">
                          <a:solidFill>
                            <a:schemeClr val="tx1"/>
                          </a:solidFill>
                          <a:latin typeface="+mn-lt"/>
                          <a:ea typeface="+mn-ea"/>
                          <a:cs typeface="+mn-cs"/>
                        </a:rPr>
                        <a:t>I can </a:t>
                      </a:r>
                      <a:r>
                        <a:rPr lang="en-GB" sz="2800" i="1" kern="1200" noProof="0">
                          <a:solidFill>
                            <a:schemeClr val="tx1"/>
                          </a:solidFill>
                          <a:latin typeface="+mn-lt"/>
                          <a:ea typeface="+mn-ea"/>
                          <a:cs typeface="+mn-cs"/>
                        </a:rPr>
                        <a:t>add/remove </a:t>
                      </a:r>
                      <a:r>
                        <a:rPr lang="en-GB" sz="2800" kern="1200" noProof="0">
                          <a:solidFill>
                            <a:schemeClr val="tx1"/>
                          </a:solidFill>
                          <a:latin typeface="+mn-lt"/>
                          <a:ea typeface="+mn-ea"/>
                          <a:cs typeface="+mn-cs"/>
                        </a:rPr>
                        <a:t>the gridlines and legends on graphs in Excel</a:t>
                      </a:r>
                    </a:p>
                    <a:p>
                      <a:endParaRPr lang="en-GB" sz="2800" kern="1200" noProof="0">
                        <a:solidFill>
                          <a:schemeClr val="tx1"/>
                        </a:solidFill>
                        <a:latin typeface="+mn-lt"/>
                        <a:ea typeface="+mn-ea"/>
                        <a:cs typeface="+mn-cs"/>
                      </a:endParaRPr>
                    </a:p>
                    <a:p>
                      <a:r>
                        <a:rPr lang="en-GB" sz="2800" kern="1200" noProof="0">
                          <a:solidFill>
                            <a:schemeClr val="tx1"/>
                          </a:solidFill>
                          <a:latin typeface="+mn-lt"/>
                          <a:ea typeface="+mn-ea"/>
                          <a:cs typeface="+mn-cs"/>
                        </a:rPr>
                        <a:t>I can </a:t>
                      </a:r>
                      <a:r>
                        <a:rPr lang="en-GB" sz="2800" i="1" kern="1200" noProof="0">
                          <a:solidFill>
                            <a:schemeClr val="tx1"/>
                          </a:solidFill>
                          <a:latin typeface="+mn-lt"/>
                          <a:ea typeface="+mn-ea"/>
                          <a:cs typeface="+mn-cs"/>
                        </a:rPr>
                        <a:t>plot </a:t>
                      </a:r>
                      <a:r>
                        <a:rPr lang="en-GB" sz="2800" i="0" kern="1200" noProof="0">
                          <a:solidFill>
                            <a:schemeClr val="tx1"/>
                          </a:solidFill>
                          <a:latin typeface="+mn-lt"/>
                          <a:ea typeface="+mn-ea"/>
                          <a:cs typeface="+mn-cs"/>
                        </a:rPr>
                        <a:t>line graphs without a date value variable</a:t>
                      </a:r>
                    </a:p>
                    <a:p>
                      <a:endParaRPr lang="en-GB" sz="2800" i="0" kern="1200" noProof="0">
                        <a:solidFill>
                          <a:schemeClr val="tx1"/>
                        </a:solidFill>
                        <a:latin typeface="+mn-lt"/>
                        <a:ea typeface="+mn-ea"/>
                        <a:cs typeface="+mn-cs"/>
                      </a:endParaRPr>
                    </a:p>
                    <a:p>
                      <a:r>
                        <a:rPr lang="en-GB" sz="2800" i="0" kern="1200" noProof="0">
                          <a:solidFill>
                            <a:schemeClr val="tx1"/>
                          </a:solidFill>
                          <a:latin typeface="+mn-lt"/>
                          <a:ea typeface="+mn-ea"/>
                          <a:cs typeface="+mn-cs"/>
                        </a:rPr>
                        <a:t>I can </a:t>
                      </a:r>
                      <a:r>
                        <a:rPr lang="en-GB" sz="2800" i="1" kern="1200" noProof="0">
                          <a:solidFill>
                            <a:schemeClr val="tx1"/>
                          </a:solidFill>
                          <a:latin typeface="+mn-lt"/>
                          <a:ea typeface="+mn-ea"/>
                          <a:cs typeface="+mn-cs"/>
                        </a:rPr>
                        <a:t>add </a:t>
                      </a:r>
                      <a:r>
                        <a:rPr lang="en-GB" sz="2800" i="0" kern="1200" noProof="0">
                          <a:solidFill>
                            <a:schemeClr val="tx1"/>
                          </a:solidFill>
                          <a:latin typeface="+mn-lt"/>
                          <a:ea typeface="+mn-ea"/>
                          <a:cs typeface="+mn-cs"/>
                        </a:rPr>
                        <a:t>data labels to a line graph</a:t>
                      </a:r>
                    </a:p>
                    <a:p>
                      <a:endParaRPr lang="en-GB" sz="2800" i="0" kern="1200" noProof="0">
                        <a:solidFill>
                          <a:schemeClr val="tx1"/>
                        </a:solidFill>
                        <a:latin typeface="+mn-lt"/>
                        <a:ea typeface="+mn-ea"/>
                        <a:cs typeface="+mn-cs"/>
                      </a:endParaRPr>
                    </a:p>
                    <a:p>
                      <a:r>
                        <a:rPr lang="en-GB" sz="2800" i="0" kern="1200" noProof="0">
                          <a:solidFill>
                            <a:schemeClr val="tx1"/>
                          </a:solidFill>
                          <a:latin typeface="+mn-lt"/>
                          <a:ea typeface="+mn-ea"/>
                          <a:cs typeface="+mn-cs"/>
                        </a:rPr>
                        <a:t>I can </a:t>
                      </a:r>
                      <a:r>
                        <a:rPr lang="en-GB" sz="2800" i="1" kern="1200" noProof="0">
                          <a:solidFill>
                            <a:schemeClr val="tx1"/>
                          </a:solidFill>
                          <a:latin typeface="+mn-lt"/>
                          <a:ea typeface="+mn-ea"/>
                          <a:cs typeface="+mn-cs"/>
                        </a:rPr>
                        <a:t>change </a:t>
                      </a:r>
                      <a:r>
                        <a:rPr lang="en-GB" sz="2800" i="0" kern="1200" noProof="0">
                          <a:solidFill>
                            <a:schemeClr val="tx1"/>
                          </a:solidFill>
                          <a:latin typeface="+mn-lt"/>
                          <a:ea typeface="+mn-ea"/>
                          <a:cs typeface="+mn-cs"/>
                        </a:rPr>
                        <a:t>the style and colour of data points on a scatterplot</a:t>
                      </a:r>
                      <a:endParaRPr lang="en-GB" sz="2800" kern="1200" noProof="0">
                        <a:solidFill>
                          <a:schemeClr val="tx1"/>
                        </a:solidFill>
                        <a:latin typeface="+mn-lt"/>
                        <a:ea typeface="+mn-ea"/>
                        <a:cs typeface="+mn-cs"/>
                      </a:endParaRPr>
                    </a:p>
                  </a:txBody>
                  <a:tcPr anchor="ctr">
                    <a:lnL>
                      <a:noFill/>
                    </a:lnL>
                    <a:lnR>
                      <a:noFill/>
                    </a:lnR>
                    <a:lnT>
                      <a:noFill/>
                    </a:lnT>
                    <a:lnB>
                      <a:noFill/>
                    </a:lnB>
                  </a:tcPr>
                </a:tc>
                <a:extLst>
                  <a:ext uri="{0D108BD9-81ED-4DB2-BD59-A6C34878D82A}">
                    <a16:rowId xmlns:a16="http://schemas.microsoft.com/office/drawing/2014/main" val="2964498260"/>
                  </a:ext>
                </a:extLst>
              </a:tr>
            </a:tbl>
          </a:graphicData>
        </a:graphic>
      </p:graphicFrame>
    </p:spTree>
    <p:extLst>
      <p:ext uri="{BB962C8B-B14F-4D97-AF65-F5344CB8AC3E}">
        <p14:creationId xmlns:p14="http://schemas.microsoft.com/office/powerpoint/2010/main" val="3018714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C500-9482-4AC0-A364-6C6C3AF4C9A4}"/>
              </a:ext>
            </a:extLst>
          </p:cNvPr>
          <p:cNvSpPr>
            <a:spLocks noGrp="1"/>
          </p:cNvSpPr>
          <p:nvPr>
            <p:ph type="title"/>
          </p:nvPr>
        </p:nvSpPr>
        <p:spPr/>
        <p:txBody>
          <a:bodyPr/>
          <a:lstStyle/>
          <a:p>
            <a:r>
              <a:rPr lang="en-US">
                <a:solidFill>
                  <a:schemeClr val="tx1"/>
                </a:solidFill>
              </a:rPr>
              <a:t>How you can use this lesson</a:t>
            </a:r>
            <a:endParaRPr lang="en-GB">
              <a:solidFill>
                <a:schemeClr val="tx1"/>
              </a:solidFill>
            </a:endParaRPr>
          </a:p>
        </p:txBody>
      </p:sp>
      <p:sp>
        <p:nvSpPr>
          <p:cNvPr id="3" name="Content Placeholder 2">
            <a:extLst>
              <a:ext uri="{FF2B5EF4-FFF2-40B4-BE49-F238E27FC236}">
                <a16:creationId xmlns:a16="http://schemas.microsoft.com/office/drawing/2014/main" id="{2F223C89-4329-452C-A897-296AF15B4AE7}"/>
              </a:ext>
            </a:extLst>
          </p:cNvPr>
          <p:cNvSpPr>
            <a:spLocks noGrp="1"/>
          </p:cNvSpPr>
          <p:nvPr>
            <p:ph idx="4294967295"/>
          </p:nvPr>
        </p:nvSpPr>
        <p:spPr>
          <a:xfrm>
            <a:off x="303314" y="4824975"/>
            <a:ext cx="10734675" cy="457313"/>
          </a:xfrm>
        </p:spPr>
        <p:txBody>
          <a:bodyPr>
            <a:normAutofit/>
          </a:bodyPr>
          <a:lstStyle/>
          <a:p>
            <a:pPr marL="0" indent="0" algn="l">
              <a:buNone/>
            </a:pPr>
            <a:r>
              <a:rPr lang="en-US" sz="1600"/>
              <a:t>© 2022. This work is licensed under a </a:t>
            </a:r>
            <a:r>
              <a:rPr lang="en-US" sz="1600" b="0" i="1" u="none" strike="noStrike">
                <a:solidFill>
                  <a:srgbClr val="049CCF"/>
                </a:solidFill>
                <a:effectLst/>
                <a:latin typeface="source sans pro" panose="020B0604020202020204" pitchFamily="34" charset="0"/>
                <a:hlinkClick r:id="rId2"/>
              </a:rPr>
              <a:t>CC BY-NC-SA 4.0 license</a:t>
            </a:r>
            <a:r>
              <a:rPr lang="en-US" sz="1600" b="0" i="1">
                <a:solidFill>
                  <a:srgbClr val="464646"/>
                </a:solidFill>
                <a:effectLst/>
                <a:latin typeface="source sans pro" panose="020B0604020202020204" pitchFamily="34" charset="0"/>
              </a:rPr>
              <a:t>. </a:t>
            </a:r>
            <a:endParaRPr lang="en-US" sz="1600" b="0" i="0">
              <a:effectLst/>
            </a:endParaRPr>
          </a:p>
          <a:p>
            <a:pPr marL="0" indent="0" algn="l">
              <a:buNone/>
            </a:pPr>
            <a:endParaRPr lang="en-US" sz="1600" b="0" i="0">
              <a:effectLst/>
            </a:endParaRPr>
          </a:p>
        </p:txBody>
      </p:sp>
      <p:pic>
        <p:nvPicPr>
          <p:cNvPr id="4" name="Picture 2">
            <a:extLst>
              <a:ext uri="{FF2B5EF4-FFF2-40B4-BE49-F238E27FC236}">
                <a16:creationId xmlns:a16="http://schemas.microsoft.com/office/drawing/2014/main" id="{93E9C027-9220-4418-A3A3-A835D282F5B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9267" y="5845313"/>
            <a:ext cx="1127735" cy="9345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sign&#10;&#10;Description automatically generated with medium confidence">
            <a:extLst>
              <a:ext uri="{FF2B5EF4-FFF2-40B4-BE49-F238E27FC236}">
                <a16:creationId xmlns:a16="http://schemas.microsoft.com/office/drawing/2014/main" id="{82B7D941-002C-41BF-B09E-50D1CF70F59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2769" y="5915876"/>
            <a:ext cx="1675683" cy="864024"/>
          </a:xfrm>
          <a:prstGeom prst="rect">
            <a:avLst/>
          </a:prstGeom>
        </p:spPr>
      </p:pic>
      <p:pic>
        <p:nvPicPr>
          <p:cNvPr id="6" name="Picture 2" descr="Home - The Data Lab">
            <a:extLst>
              <a:ext uri="{FF2B5EF4-FFF2-40B4-BE49-F238E27FC236}">
                <a16:creationId xmlns:a16="http://schemas.microsoft.com/office/drawing/2014/main" id="{7994E953-212C-4BD8-90C1-1A2DE97D4E6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97266" y="6014035"/>
            <a:ext cx="2425239" cy="765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hape&#10;&#10;Description automatically generated with medium confidence">
            <a:extLst>
              <a:ext uri="{FF2B5EF4-FFF2-40B4-BE49-F238E27FC236}">
                <a16:creationId xmlns:a16="http://schemas.microsoft.com/office/drawing/2014/main" id="{F0374880-B990-4DFC-A8EA-6E77ABEB6B5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18716" y="5926505"/>
            <a:ext cx="1922636" cy="853395"/>
          </a:xfrm>
          <a:prstGeom prst="rect">
            <a:avLst/>
          </a:prstGeom>
        </p:spPr>
      </p:pic>
      <p:pic>
        <p:nvPicPr>
          <p:cNvPr id="9" name="Picture 8">
            <a:extLst>
              <a:ext uri="{FF2B5EF4-FFF2-40B4-BE49-F238E27FC236}">
                <a16:creationId xmlns:a16="http://schemas.microsoft.com/office/drawing/2014/main" id="{B75FE8AF-312A-432D-AD26-BF735E872EB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8804976" y="532652"/>
            <a:ext cx="3018389" cy="1056063"/>
          </a:xfrm>
          <a:prstGeom prst="rect">
            <a:avLst/>
          </a:prstGeom>
        </p:spPr>
      </p:pic>
      <p:sp>
        <p:nvSpPr>
          <p:cNvPr id="10" name="TextBox 9">
            <a:extLst>
              <a:ext uri="{FF2B5EF4-FFF2-40B4-BE49-F238E27FC236}">
                <a16:creationId xmlns:a16="http://schemas.microsoft.com/office/drawing/2014/main" id="{FA7C6DFE-5008-4454-B9B1-12B8D87988FA}"/>
              </a:ext>
            </a:extLst>
          </p:cNvPr>
          <p:cNvSpPr txBox="1"/>
          <p:nvPr/>
        </p:nvSpPr>
        <p:spPr>
          <a:xfrm>
            <a:off x="303314" y="1857448"/>
            <a:ext cx="11753567" cy="2800767"/>
          </a:xfrm>
          <a:prstGeom prst="rect">
            <a:avLst/>
          </a:prstGeom>
          <a:noFill/>
        </p:spPr>
        <p:txBody>
          <a:bodyPr wrap="square" lIns="91440" tIns="45720" rIns="91440" bIns="45720" rtlCol="0" anchor="t">
            <a:spAutoFit/>
          </a:bodyPr>
          <a:lstStyle/>
          <a:p>
            <a:r>
              <a:rPr lang="en-GB"/>
              <a:t>You are free to: </a:t>
            </a:r>
          </a:p>
          <a:p>
            <a:pPr marL="285750" indent="-285750">
              <a:buFont typeface="Arial" panose="020B0604020202020204" pitchFamily="34" charset="0"/>
              <a:buChar char="•"/>
            </a:pPr>
            <a:r>
              <a:rPr lang="en-GB" b="1"/>
              <a:t>Share</a:t>
            </a:r>
            <a:r>
              <a:rPr lang="en-GB"/>
              <a:t> – copy and redistribute the material in any medium or format</a:t>
            </a:r>
            <a:endParaRPr lang="en-GB" sz="500"/>
          </a:p>
          <a:p>
            <a:pPr marL="285750" indent="-285750">
              <a:buFont typeface="Arial" panose="020B0604020202020204" pitchFamily="34" charset="0"/>
              <a:buChar char="•"/>
            </a:pPr>
            <a:r>
              <a:rPr lang="en-GB" b="1"/>
              <a:t>Adapt</a:t>
            </a:r>
            <a:r>
              <a:rPr lang="en-GB"/>
              <a:t> – remix, transform and build upon the material </a:t>
            </a:r>
          </a:p>
          <a:p>
            <a:pPr marL="285750" indent="-285750">
              <a:buFont typeface="Arial" panose="020B0604020202020204" pitchFamily="34" charset="0"/>
              <a:buChar char="•"/>
            </a:pPr>
            <a:endParaRPr lang="en-GB" sz="1400"/>
          </a:p>
          <a:p>
            <a:r>
              <a:rPr lang="en-GB"/>
              <a:t>Under the following terms: </a:t>
            </a:r>
          </a:p>
          <a:p>
            <a:pPr marL="285750" indent="-285750" algn="l" rtl="0">
              <a:buFont typeface="Arial" panose="020B0604020202020204" pitchFamily="34" charset="0"/>
              <a:buChar char="•"/>
            </a:pPr>
            <a:r>
              <a:rPr lang="en-US" b="1" i="0">
                <a:effectLst/>
              </a:rPr>
              <a:t>Attribution</a:t>
            </a:r>
            <a:r>
              <a:rPr lang="en-US" b="0" i="0">
                <a:effectLst/>
              </a:rPr>
              <a:t> — You must give </a:t>
            </a:r>
            <a:r>
              <a:rPr lang="en-US">
                <a:latin typeface="source sans pro"/>
                <a:ea typeface="source sans pro"/>
                <a:hlinkClick r:id="rId8"/>
              </a:rPr>
              <a:t>appropriate credit</a:t>
            </a:r>
            <a:r>
              <a:rPr lang="en-US" b="0" i="0">
                <a:effectLst/>
                <a:latin typeface="source sans pro"/>
                <a:ea typeface="source sans pro"/>
              </a:rPr>
              <a:t>, </a:t>
            </a:r>
            <a:r>
              <a:rPr lang="en-US" b="0" i="0">
                <a:effectLst/>
              </a:rPr>
              <a:t>provide a link to the license, and </a:t>
            </a:r>
            <a:r>
              <a:rPr lang="en-US" b="0" i="0" u="none" strike="noStrike">
                <a:solidFill>
                  <a:srgbClr val="049CCF"/>
                </a:solidFill>
                <a:effectLst/>
                <a:latin typeface="source sans pro"/>
                <a:ea typeface="source sans pro"/>
                <a:hlinkClick r:id="rId8"/>
              </a:rPr>
              <a:t>indicate if changes were made</a:t>
            </a:r>
            <a:r>
              <a:rPr lang="en-US" b="0" i="0">
                <a:effectLst/>
                <a:latin typeface="source sans pro"/>
                <a:ea typeface="source sans pro"/>
              </a:rPr>
              <a:t>. </a:t>
            </a:r>
            <a:r>
              <a:rPr lang="en-US" b="0" i="0">
                <a:effectLst/>
              </a:rPr>
              <a:t>You may do so in any reasonable manner, but not in any way that suggests the licensor endorses you or your use.</a:t>
            </a:r>
          </a:p>
          <a:p>
            <a:pPr marL="285750" indent="-285750" algn="l" rtl="0">
              <a:buFont typeface="Arial" panose="020B0604020202020204" pitchFamily="34" charset="0"/>
              <a:buChar char="•"/>
            </a:pPr>
            <a:r>
              <a:rPr lang="en-US" b="1" i="0" err="1">
                <a:effectLst/>
              </a:rPr>
              <a:t>NonCommercial</a:t>
            </a:r>
            <a:r>
              <a:rPr lang="en-US" b="0" i="0">
                <a:effectLst/>
              </a:rPr>
              <a:t> — You may not use the material for </a:t>
            </a:r>
            <a:r>
              <a:rPr lang="en-US" b="0" i="0" u="none" strike="noStrike">
                <a:solidFill>
                  <a:srgbClr val="049CCF"/>
                </a:solidFill>
                <a:effectLst/>
                <a:latin typeface="source sans pro" panose="020B0503030403020204" pitchFamily="34" charset="0"/>
                <a:hlinkClick r:id="rId8"/>
              </a:rPr>
              <a:t>commercial purposes</a:t>
            </a:r>
            <a:r>
              <a:rPr lang="en-US" b="0" i="0">
                <a:solidFill>
                  <a:srgbClr val="333333"/>
                </a:solidFill>
                <a:effectLst/>
                <a:latin typeface="source sans pro" panose="020B0503030403020204" pitchFamily="34" charset="0"/>
              </a:rPr>
              <a:t>.</a:t>
            </a:r>
          </a:p>
          <a:p>
            <a:pPr marL="285750" indent="-285750">
              <a:buFont typeface="Arial" panose="020B0604020202020204" pitchFamily="34" charset="0"/>
              <a:buChar char="•"/>
            </a:pPr>
            <a:r>
              <a:rPr lang="en-US" b="1" i="0" err="1">
                <a:solidFill>
                  <a:srgbClr val="222222"/>
                </a:solidFill>
                <a:effectLst/>
                <a:latin typeface="source sans pro" panose="020B0503030403020204" pitchFamily="34" charset="0"/>
              </a:rPr>
              <a:t>ShareAlike</a:t>
            </a:r>
            <a:r>
              <a:rPr lang="en-US" b="0" i="0">
                <a:solidFill>
                  <a:srgbClr val="333333"/>
                </a:solidFill>
                <a:effectLst/>
                <a:latin typeface="source sans pro" panose="020B0503030403020204" pitchFamily="34" charset="0"/>
              </a:rPr>
              <a:t> — If you remix, transform, or build upon the material, you must distribute your contributions under the </a:t>
            </a:r>
            <a:r>
              <a:rPr lang="en-US" b="0" i="0" u="none" strike="noStrike">
                <a:solidFill>
                  <a:srgbClr val="049CCF"/>
                </a:solidFill>
                <a:effectLst/>
                <a:latin typeface="source sans pro" panose="020B0503030403020204" pitchFamily="34" charset="0"/>
                <a:hlinkClick r:id="rId9"/>
              </a:rPr>
              <a:t>same license</a:t>
            </a:r>
            <a:r>
              <a:rPr lang="en-US" b="0" i="0">
                <a:solidFill>
                  <a:srgbClr val="333333"/>
                </a:solidFill>
                <a:effectLst/>
                <a:latin typeface="source sans pro" panose="020B0503030403020204" pitchFamily="34" charset="0"/>
              </a:rPr>
              <a:t> as the original.</a:t>
            </a:r>
            <a:endParaRPr lang="en-GB"/>
          </a:p>
        </p:txBody>
      </p:sp>
      <p:sp>
        <p:nvSpPr>
          <p:cNvPr id="12" name="Rectangle 11">
            <a:extLst>
              <a:ext uri="{FF2B5EF4-FFF2-40B4-BE49-F238E27FC236}">
                <a16:creationId xmlns:a16="http://schemas.microsoft.com/office/drawing/2014/main" id="{073AE9AC-5815-414D-B0E2-07B76DB71A7E}"/>
              </a:ext>
              <a:ext uri="{C183D7F6-B498-43B3-948B-1728B52AA6E4}">
                <adec:decorative xmlns:adec="http://schemas.microsoft.com/office/drawing/2017/decorative" val="1"/>
              </a:ext>
            </a:extLst>
          </p:cNvPr>
          <p:cNvSpPr/>
          <p:nvPr/>
        </p:nvSpPr>
        <p:spPr>
          <a:xfrm>
            <a:off x="0" y="5755413"/>
            <a:ext cx="12192000" cy="58277"/>
          </a:xfrm>
          <a:prstGeom prst="rect">
            <a:avLst/>
          </a:prstGeom>
          <a:ln>
            <a:solidFill>
              <a:srgbClr val="6A9CA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60E1F8C-2EB8-4FB9-A221-93EB4D5C52AB}"/>
              </a:ext>
            </a:extLst>
          </p:cNvPr>
          <p:cNvSpPr txBox="1">
            <a:spLocks/>
          </p:cNvSpPr>
          <p:nvPr/>
        </p:nvSpPr>
        <p:spPr>
          <a:xfrm>
            <a:off x="303314" y="5282288"/>
            <a:ext cx="11888686" cy="457313"/>
          </a:xfrm>
          <a:prstGeom prst="rect">
            <a:avLst/>
          </a:prstGeom>
        </p:spPr>
        <p:txBody>
          <a:bodyPr vert="horz" lIns="91440" tIns="45720" rIns="91440" bIns="45720" rtlCol="0" anchor="b">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Created by </a:t>
            </a:r>
            <a:r>
              <a:rPr lang="en-US" sz="1600" err="1"/>
              <a:t>Effini</a:t>
            </a:r>
            <a:r>
              <a:rPr lang="en-US" sz="1600"/>
              <a:t> in partnership with Data Education in Schools, The Data Lab and Data Skills for Work, with funding from the Scottish Government. </a:t>
            </a:r>
          </a:p>
        </p:txBody>
      </p:sp>
    </p:spTree>
    <p:extLst>
      <p:ext uri="{BB962C8B-B14F-4D97-AF65-F5344CB8AC3E}">
        <p14:creationId xmlns:p14="http://schemas.microsoft.com/office/powerpoint/2010/main" val="1357656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C500-9482-4AC0-A364-6C6C3AF4C9A4}"/>
              </a:ext>
            </a:extLst>
          </p:cNvPr>
          <p:cNvSpPr>
            <a:spLocks noGrp="1"/>
          </p:cNvSpPr>
          <p:nvPr>
            <p:ph type="title"/>
          </p:nvPr>
        </p:nvSpPr>
        <p:spPr/>
        <p:txBody>
          <a:bodyPr/>
          <a:lstStyle/>
          <a:p>
            <a:r>
              <a:rPr lang="en-US">
                <a:solidFill>
                  <a:schemeClr val="tx1"/>
                </a:solidFill>
              </a:rPr>
              <a:t>Alternative format</a:t>
            </a:r>
            <a:endParaRPr lang="en-GB">
              <a:solidFill>
                <a:schemeClr val="tx1"/>
              </a:solidFill>
            </a:endParaRPr>
          </a:p>
        </p:txBody>
      </p:sp>
      <p:pic>
        <p:nvPicPr>
          <p:cNvPr id="4" name="Picture 2">
            <a:extLst>
              <a:ext uri="{FF2B5EF4-FFF2-40B4-BE49-F238E27FC236}">
                <a16:creationId xmlns:a16="http://schemas.microsoft.com/office/drawing/2014/main" id="{93E9C027-9220-4418-A3A3-A835D282F5B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267" y="5845313"/>
            <a:ext cx="1127735" cy="9345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sign&#10;&#10;Description automatically generated with medium confidence">
            <a:extLst>
              <a:ext uri="{FF2B5EF4-FFF2-40B4-BE49-F238E27FC236}">
                <a16:creationId xmlns:a16="http://schemas.microsoft.com/office/drawing/2014/main" id="{82B7D941-002C-41BF-B09E-50D1CF70F59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32769" y="5915876"/>
            <a:ext cx="1675683" cy="864024"/>
          </a:xfrm>
          <a:prstGeom prst="rect">
            <a:avLst/>
          </a:prstGeom>
        </p:spPr>
      </p:pic>
      <p:pic>
        <p:nvPicPr>
          <p:cNvPr id="6" name="Picture 2" descr="Home - The Data Lab">
            <a:extLst>
              <a:ext uri="{FF2B5EF4-FFF2-40B4-BE49-F238E27FC236}">
                <a16:creationId xmlns:a16="http://schemas.microsoft.com/office/drawing/2014/main" id="{7994E953-212C-4BD8-90C1-1A2DE97D4E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97266" y="6014035"/>
            <a:ext cx="2425239" cy="765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hape&#10;&#10;Description automatically generated with medium confidence">
            <a:extLst>
              <a:ext uri="{FF2B5EF4-FFF2-40B4-BE49-F238E27FC236}">
                <a16:creationId xmlns:a16="http://schemas.microsoft.com/office/drawing/2014/main" id="{F0374880-B990-4DFC-A8EA-6E77ABEB6B5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18716" y="5926505"/>
            <a:ext cx="1922636" cy="853395"/>
          </a:xfrm>
          <a:prstGeom prst="rect">
            <a:avLst/>
          </a:prstGeom>
        </p:spPr>
      </p:pic>
      <p:sp>
        <p:nvSpPr>
          <p:cNvPr id="12" name="Rectangle 11">
            <a:extLst>
              <a:ext uri="{FF2B5EF4-FFF2-40B4-BE49-F238E27FC236}">
                <a16:creationId xmlns:a16="http://schemas.microsoft.com/office/drawing/2014/main" id="{073AE9AC-5815-414D-B0E2-07B76DB71A7E}"/>
              </a:ext>
              <a:ext uri="{C183D7F6-B498-43B3-948B-1728B52AA6E4}">
                <adec:decorative xmlns:adec="http://schemas.microsoft.com/office/drawing/2017/decorative" val="1"/>
              </a:ext>
            </a:extLst>
          </p:cNvPr>
          <p:cNvSpPr/>
          <p:nvPr/>
        </p:nvSpPr>
        <p:spPr>
          <a:xfrm>
            <a:off x="0" y="5755413"/>
            <a:ext cx="12192000" cy="58277"/>
          </a:xfrm>
          <a:prstGeom prst="rect">
            <a:avLst/>
          </a:prstGeom>
          <a:ln>
            <a:solidFill>
              <a:srgbClr val="6A9CA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4F5D6FC-410F-47AB-AE9D-D7B0ABBD7D85}"/>
              </a:ext>
            </a:extLst>
          </p:cNvPr>
          <p:cNvSpPr txBox="1"/>
          <p:nvPr/>
        </p:nvSpPr>
        <p:spPr>
          <a:xfrm>
            <a:off x="1790955" y="2116176"/>
            <a:ext cx="8610090" cy="2677656"/>
          </a:xfrm>
          <a:prstGeom prst="rect">
            <a:avLst/>
          </a:prstGeom>
          <a:noFill/>
        </p:spPr>
        <p:txBody>
          <a:bodyPr wrap="square" rtlCol="0">
            <a:spAutoFit/>
          </a:bodyPr>
          <a:lstStyle/>
          <a:p>
            <a:r>
              <a:rPr lang="en-GB" sz="1400" b="1">
                <a:effectLst/>
                <a:latin typeface="Arial" panose="020B0604020202020204" pitchFamily="34" charset="0"/>
                <a:ea typeface="Calibri" panose="020F0502020204030204" pitchFamily="34" charset="0"/>
                <a:cs typeface="Arial" panose="020B0604020202020204" pitchFamily="34" charset="0"/>
              </a:rPr>
              <a:t>If you require this document in an alternative format, such as large print or a coloured background, please contact </a:t>
            </a:r>
          </a:p>
          <a:p>
            <a:endParaRPr lang="en-GB" sz="1400" b="1">
              <a:effectLst/>
              <a:latin typeface="Arial" panose="020B0604020202020204" pitchFamily="34" charset="0"/>
              <a:ea typeface="Calibri" panose="020F0502020204030204" pitchFamily="34" charset="0"/>
              <a:cs typeface="Arial" panose="020B0604020202020204" pitchFamily="34" charset="0"/>
            </a:endParaRPr>
          </a:p>
          <a:p>
            <a:pPr algn="ctr"/>
            <a:r>
              <a:rPr lang="en-GB" sz="1400" b="1">
                <a:effectLst/>
                <a:latin typeface="Arial" panose="020B0604020202020204" pitchFamily="34" charset="0"/>
                <a:ea typeface="Calibri" panose="020F0502020204030204" pitchFamily="34" charset="0"/>
                <a:cs typeface="Arial" panose="020B0604020202020204" pitchFamily="34" charset="0"/>
              </a:rPr>
              <a:t>hello</a:t>
            </a:r>
            <a:r>
              <a:rPr lang="en-GB" sz="1400" b="1">
                <a:latin typeface="Arial" panose="020B0604020202020204" pitchFamily="34" charset="0"/>
                <a:cs typeface="Arial" panose="020B0604020202020204" pitchFamily="34" charset="0"/>
              </a:rPr>
              <a:t>@effini.com </a:t>
            </a:r>
          </a:p>
          <a:p>
            <a:pPr algn="l"/>
            <a:endParaRPr lang="en-GB" sz="1400" b="1">
              <a:latin typeface="Arial" panose="020B0604020202020204" pitchFamily="34" charset="0"/>
              <a:cs typeface="Arial" panose="020B0604020202020204" pitchFamily="34" charset="0"/>
            </a:endParaRPr>
          </a:p>
          <a:p>
            <a:pPr algn="ctr"/>
            <a:r>
              <a:rPr lang="en-GB" sz="1400" b="1">
                <a:latin typeface="Arial" panose="020B0604020202020204" pitchFamily="34" charset="0"/>
                <a:cs typeface="Arial" panose="020B0604020202020204" pitchFamily="34" charset="0"/>
              </a:rPr>
              <a:t>or </a:t>
            </a:r>
          </a:p>
          <a:p>
            <a:pPr algn="ctr"/>
            <a:endParaRPr lang="en-GB" sz="1400" b="1">
              <a:latin typeface="Arial" panose="020B0604020202020204" pitchFamily="34" charset="0"/>
              <a:cs typeface="Arial" panose="020B0604020202020204" pitchFamily="34" charset="0"/>
            </a:endParaRPr>
          </a:p>
          <a:p>
            <a:pPr algn="ctr"/>
            <a:r>
              <a:rPr lang="en-US" sz="1400" b="1">
                <a:latin typeface="Arial" panose="020B0604020202020204" pitchFamily="34" charset="0"/>
                <a:cs typeface="Arial" panose="020B0604020202020204" pitchFamily="34" charset="0"/>
              </a:rPr>
              <a:t>4th Floor, The Bayes Centre</a:t>
            </a:r>
          </a:p>
          <a:p>
            <a:pPr algn="ctr"/>
            <a:r>
              <a:rPr lang="en-US" sz="1400" b="1">
                <a:latin typeface="Arial" panose="020B0604020202020204" pitchFamily="34" charset="0"/>
                <a:cs typeface="Arial" panose="020B0604020202020204" pitchFamily="34" charset="0"/>
              </a:rPr>
              <a:t>47 </a:t>
            </a:r>
            <a:r>
              <a:rPr lang="en-US" sz="1400" b="1" err="1">
                <a:latin typeface="Arial" panose="020B0604020202020204" pitchFamily="34" charset="0"/>
                <a:cs typeface="Arial" panose="020B0604020202020204" pitchFamily="34" charset="0"/>
              </a:rPr>
              <a:t>Potterrow</a:t>
            </a:r>
            <a:endParaRPr lang="en-US" sz="1400" b="1">
              <a:latin typeface="Arial" panose="020B0604020202020204" pitchFamily="34" charset="0"/>
              <a:cs typeface="Arial" panose="020B0604020202020204" pitchFamily="34" charset="0"/>
            </a:endParaRPr>
          </a:p>
          <a:p>
            <a:pPr algn="ctr"/>
            <a:r>
              <a:rPr lang="en-US" sz="1400" b="1">
                <a:latin typeface="Arial" panose="020B0604020202020204" pitchFamily="34" charset="0"/>
                <a:cs typeface="Arial" panose="020B0604020202020204" pitchFamily="34" charset="0"/>
              </a:rPr>
              <a:t>Edinburgh</a:t>
            </a:r>
          </a:p>
          <a:p>
            <a:pPr algn="ctr"/>
            <a:r>
              <a:rPr lang="en-US" sz="1400" b="1">
                <a:latin typeface="Arial" panose="020B0604020202020204" pitchFamily="34" charset="0"/>
                <a:cs typeface="Arial" panose="020B0604020202020204" pitchFamily="34" charset="0"/>
              </a:rPr>
              <a:t>EH8 9BT</a:t>
            </a:r>
          </a:p>
          <a:p>
            <a:endParaRPr lang="en-GB" sz="1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04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46AF-5B6D-4AC6-89AE-7B017DFEF4BD}"/>
              </a:ext>
            </a:extLst>
          </p:cNvPr>
          <p:cNvSpPr>
            <a:spLocks noGrp="1"/>
          </p:cNvSpPr>
          <p:nvPr>
            <p:ph type="title"/>
          </p:nvPr>
        </p:nvSpPr>
        <p:spPr/>
        <p:txBody>
          <a:bodyPr/>
          <a:lstStyle/>
          <a:p>
            <a:r>
              <a:rPr lang="en-GB" b="0"/>
              <a:t>Show me…</a:t>
            </a:r>
          </a:p>
        </p:txBody>
      </p:sp>
      <p:sp>
        <p:nvSpPr>
          <p:cNvPr id="9" name="TextBox 8">
            <a:extLst>
              <a:ext uri="{FF2B5EF4-FFF2-40B4-BE49-F238E27FC236}">
                <a16:creationId xmlns:a16="http://schemas.microsoft.com/office/drawing/2014/main" id="{6F74DF23-51DC-49D6-9CF6-991FB3790E3C}"/>
              </a:ext>
            </a:extLst>
          </p:cNvPr>
          <p:cNvSpPr txBox="1"/>
          <p:nvPr/>
        </p:nvSpPr>
        <p:spPr>
          <a:xfrm>
            <a:off x="235363" y="6141564"/>
            <a:ext cx="4562778" cy="276999"/>
          </a:xfrm>
          <a:prstGeom prst="rect">
            <a:avLst/>
          </a:prstGeom>
          <a:noFill/>
        </p:spPr>
        <p:txBody>
          <a:bodyPr wrap="square">
            <a:spAutoFit/>
          </a:bodyPr>
          <a:lstStyle/>
          <a:p>
            <a:r>
              <a:rPr lang="en-GB" sz="1200">
                <a:hlinkClick r:id="rId2"/>
              </a:rPr>
              <a:t>https://climate.nasa.gov/vital-signs/global-temperature/</a:t>
            </a:r>
            <a:r>
              <a:rPr lang="en-GB" sz="1200"/>
              <a:t>  </a:t>
            </a:r>
          </a:p>
        </p:txBody>
      </p:sp>
      <p:sp>
        <p:nvSpPr>
          <p:cNvPr id="11" name="TextBox 10">
            <a:extLst>
              <a:ext uri="{FF2B5EF4-FFF2-40B4-BE49-F238E27FC236}">
                <a16:creationId xmlns:a16="http://schemas.microsoft.com/office/drawing/2014/main" id="{1EDD17E1-8A0B-40AF-9B9D-440C4BE1BD75}"/>
              </a:ext>
            </a:extLst>
          </p:cNvPr>
          <p:cNvSpPr txBox="1"/>
          <p:nvPr/>
        </p:nvSpPr>
        <p:spPr>
          <a:xfrm>
            <a:off x="7042662" y="6141564"/>
            <a:ext cx="3854246" cy="276999"/>
          </a:xfrm>
          <a:prstGeom prst="rect">
            <a:avLst/>
          </a:prstGeom>
          <a:noFill/>
        </p:spPr>
        <p:txBody>
          <a:bodyPr wrap="square">
            <a:spAutoFit/>
          </a:bodyPr>
          <a:lstStyle/>
          <a:p>
            <a:r>
              <a:rPr lang="en-GB" sz="1200">
                <a:hlinkClick r:id="rId3"/>
              </a:rPr>
              <a:t>https://www.data-to-viz.com/graph/scatter.html</a:t>
            </a:r>
            <a:r>
              <a:rPr lang="en-GB" sz="1200"/>
              <a:t>  </a:t>
            </a:r>
          </a:p>
        </p:txBody>
      </p:sp>
      <p:sp>
        <p:nvSpPr>
          <p:cNvPr id="7" name="TextBox 6">
            <a:extLst>
              <a:ext uri="{FF2B5EF4-FFF2-40B4-BE49-F238E27FC236}">
                <a16:creationId xmlns:a16="http://schemas.microsoft.com/office/drawing/2014/main" id="{A7B73C54-FF9F-40BC-8620-FC44ED04B83E}"/>
              </a:ext>
            </a:extLst>
          </p:cNvPr>
          <p:cNvSpPr txBox="1"/>
          <p:nvPr/>
        </p:nvSpPr>
        <p:spPr>
          <a:xfrm>
            <a:off x="110920" y="1938165"/>
            <a:ext cx="11242880" cy="369332"/>
          </a:xfrm>
          <a:prstGeom prst="rect">
            <a:avLst/>
          </a:prstGeom>
          <a:noFill/>
        </p:spPr>
        <p:txBody>
          <a:bodyPr wrap="square" rtlCol="0">
            <a:spAutoFit/>
          </a:bodyPr>
          <a:lstStyle/>
          <a:p>
            <a:r>
              <a:rPr lang="en-GB"/>
              <a:t>Below are examples of line graphs and scatterplots used by NASA and data-to-</a:t>
            </a:r>
            <a:r>
              <a:rPr lang="en-GB" err="1"/>
              <a:t>viz.com</a:t>
            </a:r>
            <a:r>
              <a:rPr lang="en-GB"/>
              <a:t> </a:t>
            </a:r>
          </a:p>
        </p:txBody>
      </p:sp>
      <p:pic>
        <p:nvPicPr>
          <p:cNvPr id="5" name="Picture 4" descr="Chart, line chart&#10;&#10;Description automatically generated">
            <a:extLst>
              <a:ext uri="{FF2B5EF4-FFF2-40B4-BE49-F238E27FC236}">
                <a16:creationId xmlns:a16="http://schemas.microsoft.com/office/drawing/2014/main" id="{C7C50FC2-3AC7-44FB-A12B-673B53619D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818" y="2911753"/>
            <a:ext cx="6396639" cy="3167942"/>
          </a:xfrm>
          <a:prstGeom prst="rect">
            <a:avLst/>
          </a:prstGeom>
        </p:spPr>
      </p:pic>
      <p:pic>
        <p:nvPicPr>
          <p:cNvPr id="6" name="Picture 2" descr="Scatterplot comparing ground living area against sale price ($). Title of the graph &quot;Ground living area partially explains sale price of apartment&quot;.">
            <a:extLst>
              <a:ext uri="{FF2B5EF4-FFF2-40B4-BE49-F238E27FC236}">
                <a16:creationId xmlns:a16="http://schemas.microsoft.com/office/drawing/2014/main" id="{A82AB43D-2A1F-4EC4-A876-3B8000150D9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53457" y="2294944"/>
            <a:ext cx="5738543" cy="358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4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Creating a line graph in Excel</a:t>
            </a:r>
          </a:p>
        </p:txBody>
      </p:sp>
      <p:sp>
        <p:nvSpPr>
          <p:cNvPr id="8" name="TextBox 7">
            <a:extLst>
              <a:ext uri="{FF2B5EF4-FFF2-40B4-BE49-F238E27FC236}">
                <a16:creationId xmlns:a16="http://schemas.microsoft.com/office/drawing/2014/main" id="{386EB42A-4CD0-427C-BF64-B7828F596A7B}"/>
              </a:ext>
            </a:extLst>
          </p:cNvPr>
          <p:cNvSpPr txBox="1"/>
          <p:nvPr/>
        </p:nvSpPr>
        <p:spPr>
          <a:xfrm>
            <a:off x="298528" y="1965600"/>
            <a:ext cx="5944955" cy="4524315"/>
          </a:xfrm>
          <a:prstGeom prst="rect">
            <a:avLst/>
          </a:prstGeom>
          <a:noFill/>
        </p:spPr>
        <p:txBody>
          <a:bodyPr wrap="square">
            <a:spAutoFit/>
          </a:bodyPr>
          <a:lstStyle/>
          <a:p>
            <a:r>
              <a:rPr lang="en-GB" sz="2400"/>
              <a:t>In this lesson we are going to use a dataset that shows the number of weddings in Scotland by year since 1900.</a:t>
            </a:r>
          </a:p>
          <a:p>
            <a:endParaRPr lang="en-GB" sz="2400" b="1"/>
          </a:p>
          <a:p>
            <a:r>
              <a:rPr lang="en-GB" sz="2400"/>
              <a:t>We will start with the default graph and amend it.</a:t>
            </a:r>
          </a:p>
          <a:p>
            <a:endParaRPr lang="en-GB" sz="2400"/>
          </a:p>
          <a:p>
            <a:r>
              <a:rPr lang="en-GB" sz="2400"/>
              <a:t>The instructions in this lesson are for Microsoft Excel on a Windows based machine. If you are using something different (e.g. Mac) the position of menus/options might be different. </a:t>
            </a:r>
          </a:p>
        </p:txBody>
      </p:sp>
      <p:pic>
        <p:nvPicPr>
          <p:cNvPr id="6" name="Picture 5" descr="Wedding topper at the cake">
            <a:extLst>
              <a:ext uri="{FF2B5EF4-FFF2-40B4-BE49-F238E27FC236}">
                <a16:creationId xmlns:a16="http://schemas.microsoft.com/office/drawing/2014/main" id="{F7EF1A27-C567-4080-BBF9-6B6E0E9E59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6283" y="2428567"/>
            <a:ext cx="5147189" cy="3431459"/>
          </a:xfrm>
          <a:prstGeom prst="roundRect">
            <a:avLst/>
          </a:prstGeom>
        </p:spPr>
      </p:pic>
    </p:spTree>
    <p:extLst>
      <p:ext uri="{BB962C8B-B14F-4D97-AF65-F5344CB8AC3E}">
        <p14:creationId xmlns:p14="http://schemas.microsoft.com/office/powerpoint/2010/main" val="224490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Before vs. after line charts</a:t>
            </a:r>
          </a:p>
        </p:txBody>
      </p:sp>
      <p:sp>
        <p:nvSpPr>
          <p:cNvPr id="4" name="TextBox 3">
            <a:extLst>
              <a:ext uri="{FF2B5EF4-FFF2-40B4-BE49-F238E27FC236}">
                <a16:creationId xmlns:a16="http://schemas.microsoft.com/office/drawing/2014/main" id="{D0E2D795-ECDE-4257-8072-BAEBCC5A86DC}"/>
              </a:ext>
            </a:extLst>
          </p:cNvPr>
          <p:cNvSpPr txBox="1"/>
          <p:nvPr/>
        </p:nvSpPr>
        <p:spPr>
          <a:xfrm>
            <a:off x="294968" y="1821945"/>
            <a:ext cx="11058832" cy="707886"/>
          </a:xfrm>
          <a:prstGeom prst="rect">
            <a:avLst/>
          </a:prstGeom>
          <a:noFill/>
        </p:spPr>
        <p:txBody>
          <a:bodyPr wrap="square" rtlCol="0">
            <a:spAutoFit/>
          </a:bodyPr>
          <a:lstStyle/>
          <a:p>
            <a:r>
              <a:rPr lang="en-GB" sz="2000"/>
              <a:t>Below are graphs created using the wedding dataset. The first is the default graph created, and the other is after it has been amended. We will now work through how to create the second graph in Excel.</a:t>
            </a:r>
          </a:p>
        </p:txBody>
      </p:sp>
      <p:sp>
        <p:nvSpPr>
          <p:cNvPr id="8" name="TextBox 7">
            <a:extLst>
              <a:ext uri="{FF2B5EF4-FFF2-40B4-BE49-F238E27FC236}">
                <a16:creationId xmlns:a16="http://schemas.microsoft.com/office/drawing/2014/main" id="{247E71B2-0FE4-4B80-8402-462E7A1BD5CD}"/>
              </a:ext>
            </a:extLst>
          </p:cNvPr>
          <p:cNvSpPr txBox="1"/>
          <p:nvPr/>
        </p:nvSpPr>
        <p:spPr>
          <a:xfrm>
            <a:off x="0" y="6550223"/>
            <a:ext cx="12044516" cy="307777"/>
          </a:xfrm>
          <a:prstGeom prst="rect">
            <a:avLst/>
          </a:prstGeom>
          <a:noFill/>
        </p:spPr>
        <p:txBody>
          <a:bodyPr wrap="square" rtlCol="0">
            <a:spAutoFit/>
          </a:bodyPr>
          <a:lstStyle/>
          <a:p>
            <a:r>
              <a:rPr lang="en-GB" sz="1100"/>
              <a:t>Source: </a:t>
            </a:r>
            <a:r>
              <a:rPr lang="en-GB" sz="1400" b="0" i="0" u="sng" strike="noStrike">
                <a:solidFill>
                  <a:srgbClr val="0563C1"/>
                </a:solidFill>
                <a:effectLst/>
                <a:latin typeface="Calibri" panose="020F0502020204030204" pitchFamily="34" charset="0"/>
                <a:hlinkClick r:id="rId3"/>
              </a:rPr>
              <a:t> </a:t>
            </a:r>
            <a:r>
              <a:rPr lang="en-GB" sz="1200" b="0" i="0" u="sng" strike="noStrike">
                <a:solidFill>
                  <a:srgbClr val="0563C1"/>
                </a:solidFill>
                <a:effectLst/>
                <a:latin typeface="Calibri" panose="020F0502020204030204" pitchFamily="34" charset="0"/>
                <a:hlinkClick r:id="rId3"/>
              </a:rPr>
              <a:t>https://www.nrscotland.gov.uk/statistics-and-data/statistics/statistics-by-theme/vital-events/marriages-and-civil-partnerships/marriages-and-civil-partnership-time-series-data </a:t>
            </a:r>
            <a:endParaRPr lang="en-GB" sz="1100"/>
          </a:p>
        </p:txBody>
      </p:sp>
      <p:sp>
        <p:nvSpPr>
          <p:cNvPr id="3" name="Arrow: Right 2">
            <a:extLst>
              <a:ext uri="{FF2B5EF4-FFF2-40B4-BE49-F238E27FC236}">
                <a16:creationId xmlns:a16="http://schemas.microsoft.com/office/drawing/2014/main" id="{D9E16D40-2FB7-4132-ACA1-BB581D569567}"/>
              </a:ext>
              <a:ext uri="{C183D7F6-B498-43B3-948B-1728B52AA6E4}">
                <adec:decorative xmlns:adec="http://schemas.microsoft.com/office/drawing/2017/decorative" val="1"/>
              </a:ext>
            </a:extLst>
          </p:cNvPr>
          <p:cNvSpPr/>
          <p:nvPr/>
        </p:nvSpPr>
        <p:spPr>
          <a:xfrm>
            <a:off x="5216710" y="4328170"/>
            <a:ext cx="1026160" cy="5892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11" name="Chart 10" descr="Default Excel line graph">
            <a:extLst>
              <a:ext uri="{FF2B5EF4-FFF2-40B4-BE49-F238E27FC236}">
                <a16:creationId xmlns:a16="http://schemas.microsoft.com/office/drawing/2014/main" id="{17F75DB3-927E-4D37-8FB1-E168AFA5585D}"/>
              </a:ext>
            </a:extLst>
          </p:cNvPr>
          <p:cNvGraphicFramePr>
            <a:graphicFrameLocks/>
          </p:cNvGraphicFramePr>
          <p:nvPr>
            <p:extLst>
              <p:ext uri="{D42A27DB-BD31-4B8C-83A1-F6EECF244321}">
                <p14:modId xmlns:p14="http://schemas.microsoft.com/office/powerpoint/2010/main" val="4159478036"/>
              </p:ext>
            </p:extLst>
          </p:nvPr>
        </p:nvGraphicFramePr>
        <p:xfrm>
          <a:off x="112580" y="3033216"/>
          <a:ext cx="5009536" cy="3159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descr="Line graph showing year on y-axis and number of marriages on the x-axis. There are spikes in the years 1920 and 1940. The number of marriages is trending down from 1970s.">
            <a:extLst>
              <a:ext uri="{FF2B5EF4-FFF2-40B4-BE49-F238E27FC236}">
                <a16:creationId xmlns:a16="http://schemas.microsoft.com/office/drawing/2014/main" id="{522CFF5B-16E4-4569-84DC-A82E3F54B34B}"/>
              </a:ext>
            </a:extLst>
          </p:cNvPr>
          <p:cNvGraphicFramePr>
            <a:graphicFrameLocks/>
          </p:cNvGraphicFramePr>
          <p:nvPr>
            <p:extLst>
              <p:ext uri="{D42A27DB-BD31-4B8C-83A1-F6EECF244321}">
                <p14:modId xmlns:p14="http://schemas.microsoft.com/office/powerpoint/2010/main" val="1358544896"/>
              </p:ext>
            </p:extLst>
          </p:nvPr>
        </p:nvGraphicFramePr>
        <p:xfrm>
          <a:off x="6415549" y="2887397"/>
          <a:ext cx="5127522" cy="31594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252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Amending the default graph</a:t>
            </a:r>
          </a:p>
        </p:txBody>
      </p:sp>
      <p:sp>
        <p:nvSpPr>
          <p:cNvPr id="8" name="TextBox 7">
            <a:extLst>
              <a:ext uri="{FF2B5EF4-FFF2-40B4-BE49-F238E27FC236}">
                <a16:creationId xmlns:a16="http://schemas.microsoft.com/office/drawing/2014/main" id="{386EB42A-4CD0-427C-BF64-B7828F596A7B}"/>
              </a:ext>
            </a:extLst>
          </p:cNvPr>
          <p:cNvSpPr txBox="1"/>
          <p:nvPr/>
        </p:nvSpPr>
        <p:spPr>
          <a:xfrm>
            <a:off x="298528" y="1965600"/>
            <a:ext cx="6338246" cy="4154984"/>
          </a:xfrm>
          <a:prstGeom prst="rect">
            <a:avLst/>
          </a:prstGeom>
          <a:noFill/>
        </p:spPr>
        <p:txBody>
          <a:bodyPr wrap="square">
            <a:spAutoFit/>
          </a:bodyPr>
          <a:lstStyle/>
          <a:p>
            <a:r>
              <a:rPr lang="en-GB" sz="2400"/>
              <a:t>We will start with the Excel default graph and go through the steps to make the following changes,</a:t>
            </a:r>
          </a:p>
          <a:p>
            <a:endParaRPr lang="en-GB" sz="2400"/>
          </a:p>
          <a:p>
            <a:pPr marL="342900" indent="-342900">
              <a:buAutoNum type="arabicPeriod"/>
            </a:pPr>
            <a:r>
              <a:rPr lang="en-GB" sz="2400"/>
              <a:t>Fixing common line graph “bug”</a:t>
            </a:r>
          </a:p>
          <a:p>
            <a:pPr marL="342900" indent="-342900">
              <a:buAutoNum type="arabicPeriod"/>
            </a:pPr>
            <a:r>
              <a:rPr lang="en-GB" sz="2400"/>
              <a:t>Change the display format of the numbers</a:t>
            </a:r>
          </a:p>
          <a:p>
            <a:pPr marL="342900" indent="-342900">
              <a:buAutoNum type="arabicPeriod"/>
            </a:pPr>
            <a:r>
              <a:rPr lang="en-GB" sz="2400"/>
              <a:t>Removing the legend</a:t>
            </a:r>
          </a:p>
          <a:p>
            <a:pPr marL="342900" indent="-342900">
              <a:buAutoNum type="arabicPeriod" startAt="5"/>
            </a:pPr>
            <a:r>
              <a:rPr lang="en-GB" sz="2400"/>
              <a:t>Amend the gridlines</a:t>
            </a:r>
          </a:p>
          <a:p>
            <a:pPr marL="342900" indent="-342900">
              <a:buAutoNum type="arabicPeriod" startAt="5"/>
            </a:pPr>
            <a:r>
              <a:rPr lang="en-GB" sz="2400"/>
              <a:t>Changing the major tick marks</a:t>
            </a:r>
          </a:p>
          <a:p>
            <a:pPr marL="342900" indent="-342900">
              <a:buAutoNum type="arabicPeriod" startAt="5"/>
            </a:pPr>
            <a:r>
              <a:rPr lang="en-GB" sz="2400"/>
              <a:t>Adding data labels</a:t>
            </a:r>
          </a:p>
          <a:p>
            <a:pPr marL="342900" indent="-342900">
              <a:buAutoNum type="arabicPeriod" startAt="5"/>
            </a:pPr>
            <a:r>
              <a:rPr lang="en-GB" sz="2400"/>
              <a:t>Change the line </a:t>
            </a:r>
          </a:p>
          <a:p>
            <a:endParaRPr lang="en-GB" sz="2400"/>
          </a:p>
        </p:txBody>
      </p:sp>
      <p:graphicFrame>
        <p:nvGraphicFramePr>
          <p:cNvPr id="5" name="Chart 4">
            <a:extLst>
              <a:ext uri="{FF2B5EF4-FFF2-40B4-BE49-F238E27FC236}">
                <a16:creationId xmlns:a16="http://schemas.microsoft.com/office/drawing/2014/main" id="{26E9ADF6-7C96-4AC9-BA85-322F153DF34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09853934"/>
              </p:ext>
            </p:extLst>
          </p:nvPr>
        </p:nvGraphicFramePr>
        <p:xfrm>
          <a:off x="6636774" y="2925062"/>
          <a:ext cx="5009536" cy="3159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937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Common “bug” when creating line graphs</a:t>
            </a:r>
          </a:p>
        </p:txBody>
      </p:sp>
      <p:sp>
        <p:nvSpPr>
          <p:cNvPr id="4" name="TextBox 3">
            <a:extLst>
              <a:ext uri="{FF2B5EF4-FFF2-40B4-BE49-F238E27FC236}">
                <a16:creationId xmlns:a16="http://schemas.microsoft.com/office/drawing/2014/main" id="{D0E2D795-ECDE-4257-8072-BAEBCC5A86DC}"/>
              </a:ext>
            </a:extLst>
          </p:cNvPr>
          <p:cNvSpPr txBox="1"/>
          <p:nvPr/>
        </p:nvSpPr>
        <p:spPr>
          <a:xfrm>
            <a:off x="294968" y="2254563"/>
            <a:ext cx="4375355" cy="3785652"/>
          </a:xfrm>
          <a:prstGeom prst="rect">
            <a:avLst/>
          </a:prstGeom>
          <a:noFill/>
        </p:spPr>
        <p:txBody>
          <a:bodyPr wrap="square" rtlCol="0">
            <a:spAutoFit/>
          </a:bodyPr>
          <a:lstStyle/>
          <a:p>
            <a:r>
              <a:rPr lang="en-GB" sz="2000"/>
              <a:t>Line graphs generally are used to when you have a  </a:t>
            </a:r>
            <a:r>
              <a:rPr lang="en-GB" sz="2000" b="1"/>
              <a:t>date or time variable on the x-axis</a:t>
            </a:r>
            <a:r>
              <a:rPr lang="en-GB" sz="2000"/>
              <a:t>. </a:t>
            </a:r>
          </a:p>
          <a:p>
            <a:endParaRPr lang="en-GB" sz="2000"/>
          </a:p>
          <a:p>
            <a:r>
              <a:rPr lang="en-GB" sz="2000"/>
              <a:t>If you have </a:t>
            </a:r>
            <a:r>
              <a:rPr lang="en-GB" sz="2000" b="1"/>
              <a:t>a dataset where the variable isn’t a full date/time value </a:t>
            </a:r>
          </a:p>
          <a:p>
            <a:r>
              <a:rPr lang="en-GB" sz="2000"/>
              <a:t>(e.g. it’s only the month or year part) Microsoft Excel doesn’t plot the data as you expect. </a:t>
            </a:r>
          </a:p>
          <a:p>
            <a:endParaRPr lang="en-GB" sz="2000"/>
          </a:p>
          <a:p>
            <a:r>
              <a:rPr lang="en-GB" sz="2000"/>
              <a:t>One way of fixing this issue is to convert the variable to a date format. </a:t>
            </a:r>
          </a:p>
        </p:txBody>
      </p:sp>
      <p:graphicFrame>
        <p:nvGraphicFramePr>
          <p:cNvPr id="11" name="Chart 10" descr="Default line graph with year and number of marriages both plotted on the graph.">
            <a:extLst>
              <a:ext uri="{FF2B5EF4-FFF2-40B4-BE49-F238E27FC236}">
                <a16:creationId xmlns:a16="http://schemas.microsoft.com/office/drawing/2014/main" id="{17F75DB3-927E-4D37-8FB1-E168AFA5585D}"/>
              </a:ext>
            </a:extLst>
          </p:cNvPr>
          <p:cNvGraphicFramePr>
            <a:graphicFrameLocks/>
          </p:cNvGraphicFramePr>
          <p:nvPr>
            <p:extLst>
              <p:ext uri="{D42A27DB-BD31-4B8C-83A1-F6EECF244321}">
                <p14:modId xmlns:p14="http://schemas.microsoft.com/office/powerpoint/2010/main" val="2511681005"/>
              </p:ext>
            </p:extLst>
          </p:nvPr>
        </p:nvGraphicFramePr>
        <p:xfrm>
          <a:off x="5941142" y="2954928"/>
          <a:ext cx="5009536" cy="315944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8DF2986A-12F5-45FB-8C6D-A688E044563F}"/>
              </a:ext>
              <a:ext uri="{C183D7F6-B498-43B3-948B-1728B52AA6E4}">
                <adec:decorative xmlns:adec="http://schemas.microsoft.com/office/drawing/2017/decorative" val="1"/>
              </a:ext>
            </a:extLst>
          </p:cNvPr>
          <p:cNvSpPr/>
          <p:nvPr/>
        </p:nvSpPr>
        <p:spPr>
          <a:xfrm>
            <a:off x="5604387" y="5190135"/>
            <a:ext cx="5683045" cy="924233"/>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Arrow: Right 12">
            <a:extLst>
              <a:ext uri="{FF2B5EF4-FFF2-40B4-BE49-F238E27FC236}">
                <a16:creationId xmlns:a16="http://schemas.microsoft.com/office/drawing/2014/main" id="{1413EA53-E65E-4F1F-8A9D-104A28670C2C}"/>
              </a:ext>
              <a:ext uri="{C183D7F6-B498-43B3-948B-1728B52AA6E4}">
                <adec:decorative xmlns:adec="http://schemas.microsoft.com/office/drawing/2017/decorative" val="1"/>
              </a:ext>
            </a:extLst>
          </p:cNvPr>
          <p:cNvSpPr/>
          <p:nvPr/>
        </p:nvSpPr>
        <p:spPr>
          <a:xfrm rot="8539947">
            <a:off x="9293677" y="3130284"/>
            <a:ext cx="1026160" cy="4773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5230213E-C0C5-467C-A756-7566B321F642}"/>
              </a:ext>
            </a:extLst>
          </p:cNvPr>
          <p:cNvGraphicFramePr>
            <a:graphicFrameLocks noGrp="1"/>
          </p:cNvGraphicFramePr>
          <p:nvPr>
            <p:extLst>
              <p:ext uri="{D42A27DB-BD31-4B8C-83A1-F6EECF244321}">
                <p14:modId xmlns:p14="http://schemas.microsoft.com/office/powerpoint/2010/main" val="3196994741"/>
              </p:ext>
            </p:extLst>
          </p:nvPr>
        </p:nvGraphicFramePr>
        <p:xfrm>
          <a:off x="9998587" y="2090058"/>
          <a:ext cx="1645264" cy="1729740"/>
        </p:xfrm>
        <a:graphic>
          <a:graphicData uri="http://schemas.openxmlformats.org/drawingml/2006/table">
            <a:tbl>
              <a:tblPr/>
              <a:tblGrid>
                <a:gridCol w="822632">
                  <a:extLst>
                    <a:ext uri="{9D8B030D-6E8A-4147-A177-3AD203B41FA5}">
                      <a16:colId xmlns:a16="http://schemas.microsoft.com/office/drawing/2014/main" val="896740882"/>
                    </a:ext>
                  </a:extLst>
                </a:gridCol>
                <a:gridCol w="822632">
                  <a:extLst>
                    <a:ext uri="{9D8B030D-6E8A-4147-A177-3AD203B41FA5}">
                      <a16:colId xmlns:a16="http://schemas.microsoft.com/office/drawing/2014/main" val="2275932024"/>
                    </a:ext>
                  </a:extLst>
                </a:gridCol>
              </a:tblGrid>
              <a:tr h="182880">
                <a:tc>
                  <a:txBody>
                    <a:bodyPr/>
                    <a:lstStyle/>
                    <a:p>
                      <a:pPr algn="ctr" fontAlgn="ctr"/>
                      <a:r>
                        <a:rPr lang="en-GB" sz="1100" b="1" i="0" u="none" strike="noStrike">
                          <a:solidFill>
                            <a:srgbClr val="000000"/>
                          </a:solidFill>
                          <a:effectLst/>
                          <a:latin typeface="Arial" panose="020B0604020202020204" pitchFamily="34" charset="0"/>
                        </a:rPr>
                        <a:t>Year</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rPr>
                        <a:t>Marriages</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1765720"/>
                  </a:ext>
                </a:extLst>
              </a:tr>
              <a:tr h="182880">
                <a:tc>
                  <a:txBody>
                    <a:bodyPr/>
                    <a:lstStyle/>
                    <a:p>
                      <a:pPr algn="ctr" fontAlgn="b"/>
                      <a:r>
                        <a:rPr lang="en-GB" sz="1100" b="0" i="0" u="none" strike="noStrike">
                          <a:solidFill>
                            <a:srgbClr val="000000"/>
                          </a:solidFill>
                          <a:effectLst/>
                          <a:latin typeface="Arial" panose="020B0604020202020204" pitchFamily="34" charset="0"/>
                        </a:rPr>
                        <a:t>1900</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32444</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10299780"/>
                  </a:ext>
                </a:extLst>
              </a:tr>
              <a:tr h="182880">
                <a:tc>
                  <a:txBody>
                    <a:bodyPr/>
                    <a:lstStyle/>
                    <a:p>
                      <a:pPr algn="ctr" fontAlgn="b"/>
                      <a:r>
                        <a:rPr lang="en-GB" sz="1100" b="0" i="0" u="none" strike="noStrike">
                          <a:solidFill>
                            <a:srgbClr val="000000"/>
                          </a:solidFill>
                          <a:effectLst/>
                          <a:latin typeface="Arial" panose="020B0604020202020204" pitchFamily="34" charset="0"/>
                        </a:rPr>
                        <a:t>1901</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31387</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35347555"/>
                  </a:ext>
                </a:extLst>
              </a:tr>
              <a:tr h="182880">
                <a:tc>
                  <a:txBody>
                    <a:bodyPr/>
                    <a:lstStyle/>
                    <a:p>
                      <a:pPr algn="ctr" fontAlgn="b"/>
                      <a:r>
                        <a:rPr lang="en-GB" sz="1100" b="0" i="0" u="none" strike="noStrike">
                          <a:solidFill>
                            <a:srgbClr val="000000"/>
                          </a:solidFill>
                          <a:effectLst/>
                          <a:latin typeface="Arial" panose="020B0604020202020204" pitchFamily="34" charset="0"/>
                        </a:rPr>
                        <a:t>1902</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31913</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08622909"/>
                  </a:ext>
                </a:extLst>
              </a:tr>
              <a:tr h="182880">
                <a:tc>
                  <a:txBody>
                    <a:bodyPr/>
                    <a:lstStyle/>
                    <a:p>
                      <a:pPr algn="ctr" fontAlgn="b"/>
                      <a:r>
                        <a:rPr lang="en-GB" sz="1100" b="0" i="0" u="none" strike="noStrike">
                          <a:solidFill>
                            <a:srgbClr val="000000"/>
                          </a:solidFill>
                          <a:effectLst/>
                          <a:latin typeface="Arial" panose="020B0604020202020204" pitchFamily="34" charset="0"/>
                        </a:rPr>
                        <a:t>1903</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32351</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09474906"/>
                  </a:ext>
                </a:extLst>
              </a:tr>
              <a:tr h="182880">
                <a:tc>
                  <a:txBody>
                    <a:bodyPr/>
                    <a:lstStyle/>
                    <a:p>
                      <a:pPr algn="ctr" fontAlgn="b"/>
                      <a:r>
                        <a:rPr lang="en-GB" sz="1100" b="0" i="0" u="none" strike="noStrike">
                          <a:solidFill>
                            <a:srgbClr val="000000"/>
                          </a:solidFill>
                          <a:effectLst/>
                          <a:latin typeface="Arial" panose="020B0604020202020204" pitchFamily="34" charset="0"/>
                        </a:rPr>
                        <a:t>1904</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32271</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91700688"/>
                  </a:ext>
                </a:extLst>
              </a:tr>
              <a:tr h="182880">
                <a:tc>
                  <a:txBody>
                    <a:bodyPr/>
                    <a:lstStyle/>
                    <a:p>
                      <a:pPr algn="ctr" fontAlgn="b"/>
                      <a:r>
                        <a:rPr lang="en-GB" sz="1100" b="0" i="0" u="none" strike="noStrike">
                          <a:solidFill>
                            <a:srgbClr val="000000"/>
                          </a:solidFill>
                          <a:effectLst/>
                          <a:latin typeface="Arial" panose="020B0604020202020204" pitchFamily="34" charset="0"/>
                        </a:rPr>
                        <a:t>1905</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31270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65028603"/>
                  </a:ext>
                </a:extLst>
              </a:tr>
              <a:tr h="182880">
                <a:tc>
                  <a:txBody>
                    <a:bodyPr/>
                    <a:lstStyle/>
                    <a:p>
                      <a:pPr algn="ctr" fontAlgn="b"/>
                      <a:r>
                        <a:rPr lang="en-GB" sz="1100" b="0" i="0" u="none" strike="noStrike">
                          <a:solidFill>
                            <a:srgbClr val="000000"/>
                          </a:solidFill>
                          <a:effectLst/>
                          <a:latin typeface="Arial" panose="020B0604020202020204" pitchFamily="34" charset="0"/>
                        </a:rPr>
                        <a:t>1906</a:t>
                      </a: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400" b="0" i="0" u="none" strike="noStrike">
                          <a:solidFill>
                            <a:srgbClr val="000000"/>
                          </a:solidFill>
                          <a:effectLst/>
                          <a:latin typeface="Calibri" panose="020F0502020204030204" pitchFamily="34" charset="0"/>
                        </a:rPr>
                        <a:t>33142</a:t>
                      </a: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67103326"/>
                  </a:ext>
                </a:extLst>
              </a:tr>
            </a:tbl>
          </a:graphicData>
        </a:graphic>
      </p:graphicFrame>
    </p:spTree>
    <p:extLst>
      <p:ext uri="{BB962C8B-B14F-4D97-AF65-F5344CB8AC3E}">
        <p14:creationId xmlns:p14="http://schemas.microsoft.com/office/powerpoint/2010/main" val="403928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3FA89A-24E0-4780-8220-5F193704152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57384" y="2142371"/>
            <a:ext cx="4204522" cy="3623115"/>
          </a:xfrm>
          <a:prstGeom prst="rect">
            <a:avLst/>
          </a:prstGeom>
          <a:ln>
            <a:solidFill>
              <a:schemeClr val="accent1"/>
            </a:solidFill>
          </a:ln>
        </p:spPr>
      </p:pic>
      <p:sp>
        <p:nvSpPr>
          <p:cNvPr id="2" name="Title 1">
            <a:extLst>
              <a:ext uri="{FF2B5EF4-FFF2-40B4-BE49-F238E27FC236}">
                <a16:creationId xmlns:a16="http://schemas.microsoft.com/office/drawing/2014/main" id="{1B504851-EE74-457E-8FA5-C61C1CCC53A4}"/>
              </a:ext>
            </a:extLst>
          </p:cNvPr>
          <p:cNvSpPr>
            <a:spLocks noGrp="1"/>
          </p:cNvSpPr>
          <p:nvPr>
            <p:ph type="title"/>
          </p:nvPr>
        </p:nvSpPr>
        <p:spPr/>
        <p:txBody>
          <a:bodyPr/>
          <a:lstStyle/>
          <a:p>
            <a:r>
              <a:rPr lang="en-GB">
                <a:solidFill>
                  <a:schemeClr val="tx1"/>
                </a:solidFill>
              </a:rPr>
              <a:t>Create new date value from year</a:t>
            </a:r>
          </a:p>
        </p:txBody>
      </p:sp>
      <p:sp>
        <p:nvSpPr>
          <p:cNvPr id="4" name="TextBox 3">
            <a:extLst>
              <a:ext uri="{FF2B5EF4-FFF2-40B4-BE49-F238E27FC236}">
                <a16:creationId xmlns:a16="http://schemas.microsoft.com/office/drawing/2014/main" id="{D0E2D795-ECDE-4257-8072-BAEBCC5A86DC}"/>
              </a:ext>
            </a:extLst>
          </p:cNvPr>
          <p:cNvSpPr txBox="1"/>
          <p:nvPr/>
        </p:nvSpPr>
        <p:spPr>
          <a:xfrm>
            <a:off x="559784" y="2348544"/>
            <a:ext cx="4375355" cy="3785652"/>
          </a:xfrm>
          <a:prstGeom prst="rect">
            <a:avLst/>
          </a:prstGeom>
          <a:noFill/>
        </p:spPr>
        <p:txBody>
          <a:bodyPr wrap="square" rtlCol="0">
            <a:spAutoFit/>
          </a:bodyPr>
          <a:lstStyle/>
          <a:p>
            <a:r>
              <a:rPr lang="en-GB" sz="2400"/>
              <a:t>The value in the </a:t>
            </a:r>
            <a:r>
              <a:rPr lang="en-GB" sz="2400" b="1"/>
              <a:t>Year</a:t>
            </a:r>
            <a:r>
              <a:rPr lang="en-GB" sz="2400"/>
              <a:t> variable is seen by Excel as an </a:t>
            </a:r>
            <a:r>
              <a:rPr lang="en-GB" sz="2400" b="1"/>
              <a:t>integer. </a:t>
            </a:r>
            <a:r>
              <a:rPr lang="en-GB" sz="2400"/>
              <a:t>Line graphs need a date value to work correctly. </a:t>
            </a:r>
          </a:p>
          <a:p>
            <a:endParaRPr lang="en-GB" sz="2400"/>
          </a:p>
          <a:p>
            <a:r>
              <a:rPr lang="en-GB" sz="2400"/>
              <a:t>By using the </a:t>
            </a:r>
            <a:r>
              <a:rPr lang="en-GB" sz="2400" b="1"/>
              <a:t>DATE function </a:t>
            </a:r>
            <a:r>
              <a:rPr lang="en-GB" sz="2400"/>
              <a:t>in Excel you can create an new date variable.</a:t>
            </a:r>
          </a:p>
          <a:p>
            <a:endParaRPr lang="en-GB" sz="2400"/>
          </a:p>
          <a:p>
            <a:endParaRPr lang="en-GB" sz="2400"/>
          </a:p>
        </p:txBody>
      </p:sp>
      <p:sp>
        <p:nvSpPr>
          <p:cNvPr id="8" name="Rectangle: Rounded Corners 7">
            <a:extLst>
              <a:ext uri="{FF2B5EF4-FFF2-40B4-BE49-F238E27FC236}">
                <a16:creationId xmlns:a16="http://schemas.microsoft.com/office/drawing/2014/main" id="{DB874A2E-12A9-4247-AB9B-3D0AD5CD872C}"/>
              </a:ext>
            </a:extLst>
          </p:cNvPr>
          <p:cNvSpPr/>
          <p:nvPr/>
        </p:nvSpPr>
        <p:spPr>
          <a:xfrm>
            <a:off x="6137787" y="5686828"/>
            <a:ext cx="5643717" cy="894736"/>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a:t>=DATE(</a:t>
            </a:r>
            <a:r>
              <a:rPr lang="en-GB" sz="2800" err="1"/>
              <a:t>year,month,day</a:t>
            </a:r>
            <a:r>
              <a:rPr lang="en-GB" sz="2800"/>
              <a:t>)</a:t>
            </a:r>
          </a:p>
        </p:txBody>
      </p:sp>
    </p:spTree>
    <p:extLst>
      <p:ext uri="{BB962C8B-B14F-4D97-AF65-F5344CB8AC3E}">
        <p14:creationId xmlns:p14="http://schemas.microsoft.com/office/powerpoint/2010/main" val="1377798023"/>
      </p:ext>
    </p:extLst>
  </p:cSld>
  <p:clrMapOvr>
    <a:masterClrMapping/>
  </p:clrMapOvr>
</p:sld>
</file>

<file path=ppt/theme/theme1.xml><?xml version="1.0" encoding="utf-8"?>
<a:theme xmlns:a="http://schemas.openxmlformats.org/drawingml/2006/main" name="1_Office Theme">
  <a:themeElements>
    <a:clrScheme name="Data Education in Schools">
      <a:dk1>
        <a:sysClr val="windowText" lastClr="000000"/>
      </a:dk1>
      <a:lt1>
        <a:sysClr val="window" lastClr="FFFFFF"/>
      </a:lt1>
      <a:dk2>
        <a:srgbClr val="44546A"/>
      </a:dk2>
      <a:lt2>
        <a:srgbClr val="E7E6E6"/>
      </a:lt2>
      <a:accent1>
        <a:srgbClr val="384049"/>
      </a:accent1>
      <a:accent2>
        <a:srgbClr val="EAC036"/>
      </a:accent2>
      <a:accent3>
        <a:srgbClr val="6C587C"/>
      </a:accent3>
      <a:accent4>
        <a:srgbClr val="CE673B"/>
      </a:accent4>
      <a:accent5>
        <a:srgbClr val="6A9CA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_POWERPOINT_LESSON_TEMPLATE.docx" id="{C9ED7C33-DC77-4FA5-86DD-0A034F8A2FB7}" vid="{358AFC5C-2C86-4A96-95F1-D4B4C4DB4BDC}"/>
    </a:ext>
  </a:extLst>
</a:theme>
</file>

<file path=ppt/theme/theme2.xml><?xml version="1.0" encoding="utf-8"?>
<a:theme xmlns:a="http://schemas.openxmlformats.org/drawingml/2006/main" name="Office Theme">
  <a:themeElements>
    <a:clrScheme name="Data Education in Schools">
      <a:dk1>
        <a:sysClr val="windowText" lastClr="000000"/>
      </a:dk1>
      <a:lt1>
        <a:sysClr val="window" lastClr="FFFFFF"/>
      </a:lt1>
      <a:dk2>
        <a:srgbClr val="44546A"/>
      </a:dk2>
      <a:lt2>
        <a:srgbClr val="E7E6E6"/>
      </a:lt2>
      <a:accent1>
        <a:srgbClr val="384049"/>
      </a:accent1>
      <a:accent2>
        <a:srgbClr val="EAC036"/>
      </a:accent2>
      <a:accent3>
        <a:srgbClr val="6C587C"/>
      </a:accent3>
      <a:accent4>
        <a:srgbClr val="CE673B"/>
      </a:accent4>
      <a:accent5>
        <a:srgbClr val="6A9CA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 Resources_2.potx" id="{25946416-D607-47A7-854F-DC31537FCD94}" vid="{E3613A03-8597-4AC0-878E-9B983A7EF8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97454b-9d9d-4311-9194-cdf6c01c0e73">
      <Terms xmlns="http://schemas.microsoft.com/office/infopath/2007/PartnerControls"/>
    </lcf76f155ced4ddcb4097134ff3c332f>
    <TaxCatchAll xmlns="dfb93d2d-490e-4f2a-a6aa-d151a9c526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030EE94CCDFA4C88D8D33A29A81B8D" ma:contentTypeVersion="14" ma:contentTypeDescription="Create a new document." ma:contentTypeScope="" ma:versionID="83380e2a48855547b450f5e4dbc74bda">
  <xsd:schema xmlns:xsd="http://www.w3.org/2001/XMLSchema" xmlns:xs="http://www.w3.org/2001/XMLSchema" xmlns:p="http://schemas.microsoft.com/office/2006/metadata/properties" xmlns:ns2="4297454b-9d9d-4311-9194-cdf6c01c0e73" xmlns:ns3="dfb93d2d-490e-4f2a-a6aa-d151a9c5263f" targetNamespace="http://schemas.microsoft.com/office/2006/metadata/properties" ma:root="true" ma:fieldsID="4b2254291116a195ed3365937ff4e293" ns2:_="" ns3:_="">
    <xsd:import namespace="4297454b-9d9d-4311-9194-cdf6c01c0e73"/>
    <xsd:import namespace="dfb93d2d-490e-4f2a-a6aa-d151a9c5263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7454b-9d9d-4311-9194-cdf6c01c0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2d2d5b6-8aa3-4539-bdc2-72c3d0bf1a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b93d2d-490e-4f2a-a6aa-d151a9c5263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c560291-d066-4b90-8e82-d298b3321aa0}" ma:internalName="TaxCatchAll" ma:showField="CatchAllData" ma:web="dfb93d2d-490e-4f2a-a6aa-d151a9c526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F55CF-142F-4BED-8679-60542D3DE2B4}">
  <ds:schemaRefs>
    <ds:schemaRef ds:uri="http://schemas.microsoft.com/sharepoint/v3/contenttype/forms"/>
  </ds:schemaRefs>
</ds:datastoreItem>
</file>

<file path=customXml/itemProps2.xml><?xml version="1.0" encoding="utf-8"?>
<ds:datastoreItem xmlns:ds="http://schemas.openxmlformats.org/officeDocument/2006/customXml" ds:itemID="{AFE9DB8A-6628-413F-BA4F-19B2DD611012}">
  <ds:schemaRefs>
    <ds:schemaRef ds:uri="http://schemas.microsoft.com/office/2006/documentManagement/types"/>
    <ds:schemaRef ds:uri="http://purl.org/dc/elements/1.1/"/>
    <ds:schemaRef ds:uri="http://purl.org/dc/dcmitype/"/>
    <ds:schemaRef ds:uri="4297454b-9d9d-4311-9194-cdf6c01c0e73"/>
    <ds:schemaRef ds:uri="http://schemas.openxmlformats.org/package/2006/metadata/core-properties"/>
    <ds:schemaRef ds:uri="http://schemas.microsoft.com/office/infopath/2007/PartnerControls"/>
    <ds:schemaRef ds:uri="http://purl.org/dc/terms/"/>
    <ds:schemaRef ds:uri="http://www.w3.org/XML/1998/namespace"/>
    <ds:schemaRef ds:uri="dfb93d2d-490e-4f2a-a6aa-d151a9c5263f"/>
    <ds:schemaRef ds:uri="http://schemas.microsoft.com/office/2006/metadata/properties"/>
  </ds:schemaRefs>
</ds:datastoreItem>
</file>

<file path=customXml/itemProps3.xml><?xml version="1.0" encoding="utf-8"?>
<ds:datastoreItem xmlns:ds="http://schemas.openxmlformats.org/officeDocument/2006/customXml" ds:itemID="{791589F7-AD90-45AA-BF26-8ECA88728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97454b-9d9d-4311-9194-cdf6c01c0e73"/>
    <ds:schemaRef ds:uri="dfb93d2d-490e-4f2a-a6aa-d151a9c52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1991</Words>
  <Application>Microsoft Macintosh PowerPoint</Application>
  <PresentationFormat>Widescreen</PresentationFormat>
  <Paragraphs>287</Paragraphs>
  <Slides>36</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source sans pro</vt:lpstr>
      <vt:lpstr>1_Office Theme</vt:lpstr>
      <vt:lpstr>Office Theme</vt:lpstr>
      <vt:lpstr>Practise creating graphs in Excel (part 2) </vt:lpstr>
      <vt:lpstr>Learning intentions</vt:lpstr>
      <vt:lpstr>Background</vt:lpstr>
      <vt:lpstr>Show me…</vt:lpstr>
      <vt:lpstr>Creating a line graph in Excel</vt:lpstr>
      <vt:lpstr>Before vs. after line charts</vt:lpstr>
      <vt:lpstr>Amending the default graph</vt:lpstr>
      <vt:lpstr>Common “bug” when creating line graphs</vt:lpstr>
      <vt:lpstr>Create new date value from year</vt:lpstr>
      <vt:lpstr>Plot the line graph using new variable</vt:lpstr>
      <vt:lpstr>Changing the display format</vt:lpstr>
      <vt:lpstr>Changing the y-axis display format</vt:lpstr>
      <vt:lpstr>Format numbers in thousands</vt:lpstr>
      <vt:lpstr>Creating custom data formats thousands</vt:lpstr>
      <vt:lpstr>Removing a Legend</vt:lpstr>
      <vt:lpstr>Change the major tick marks</vt:lpstr>
      <vt:lpstr>Add data labels</vt:lpstr>
      <vt:lpstr>Amend the data labels</vt:lpstr>
      <vt:lpstr>Amend data labels</vt:lpstr>
      <vt:lpstr>Change the line style</vt:lpstr>
      <vt:lpstr>Change the axis and chart titles</vt:lpstr>
      <vt:lpstr>Next steps</vt:lpstr>
      <vt:lpstr>Creating a scatterplot in Excel</vt:lpstr>
      <vt:lpstr>Before vs. after scatterplots</vt:lpstr>
      <vt:lpstr>Amending the default graph</vt:lpstr>
      <vt:lpstr>Adding axis titles</vt:lpstr>
      <vt:lpstr>Amend the gridlines</vt:lpstr>
      <vt:lpstr>Changing the axis range</vt:lpstr>
      <vt:lpstr>Format data points</vt:lpstr>
      <vt:lpstr>Format data points</vt:lpstr>
      <vt:lpstr>Add a trend line</vt:lpstr>
      <vt:lpstr>Amend the chart title</vt:lpstr>
      <vt:lpstr>Next steps</vt:lpstr>
      <vt:lpstr>Learning checklist</vt:lpstr>
      <vt:lpstr>How you can use this lesson</vt:lpstr>
      <vt:lpstr>Alternative format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Nylk</dc:creator>
  <cp:lastModifiedBy>John Bell</cp:lastModifiedBy>
  <cp:revision>2</cp:revision>
  <dcterms:created xsi:type="dcterms:W3CDTF">2021-04-26T06:41:53Z</dcterms:created>
  <dcterms:modified xsi:type="dcterms:W3CDTF">2022-05-24T08:00:54Z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0x010100C4030EE94CCDFA4C88D8D33A29A81B8D</vt:lpwstr>
  </property>
  <property fmtid="{D5CDD505-2E9C-101B-9397-08002B2CF9AE}" pid="3" name="MediaServiceImageTags">
    <vt:lpwstr/>
  </property>
</Properties>
</file>