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Varela Round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GoogleSlidesCustomDataVersion2">
      <go:slidesCustomData xmlns:go="http://customooxmlschemas.google.com/" r:id="rId20" roundtripDataSignature="AMtx7mh4qDaNQ/IR+2Qvn++SovEB8Ymx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VarelaRound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0" name="Google Shape;190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7" name="Google Shape;197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4" name="Google Shape;11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7" name="Google Shape;13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6" name="Google Shape;16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">
  <p:cSld name="שער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6"/>
          <p:cNvSpPr txBox="1"/>
          <p:nvPr>
            <p:ph type="ctrTitle"/>
          </p:nvPr>
        </p:nvSpPr>
        <p:spPr>
          <a:xfrm>
            <a:off x="1" y="2693989"/>
            <a:ext cx="12192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6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6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16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16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" name="Google Shape;21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וידאו על מסך מלא">
  <p:cSld name="וידאו על מסך מלא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5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1" name="Google Shape;81;p25"/>
          <p:cNvSpPr/>
          <p:nvPr/>
        </p:nvSpPr>
        <p:spPr>
          <a:xfrm>
            <a:off x="8667715" y="66849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2" name="Google Shape;82;p25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83" name="Google Shape;83;p25"/>
          <p:cNvSpPr/>
          <p:nvPr>
            <p:ph idx="2" type="media"/>
          </p:nvPr>
        </p:nvSpPr>
        <p:spPr>
          <a:xfrm>
            <a:off x="363416" y="639717"/>
            <a:ext cx="11465168" cy="61229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" type="body"/>
          </p:nvPr>
        </p:nvSpPr>
        <p:spPr>
          <a:xfrm>
            <a:off x="363416" y="95349"/>
            <a:ext cx="8074879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192A72"/>
              </a:buClr>
              <a:buSzPts val="2400"/>
              <a:buFont typeface="Varela Round"/>
              <a:buNone/>
              <a:defRPr sz="24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6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26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6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26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6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6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6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6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ארבע תמונות">
  <p:cSld name="כותרת וארבע תמונות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7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6" name="Google Shape;96;p27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7"/>
          <p:cNvSpPr/>
          <p:nvPr/>
        </p:nvSpPr>
        <p:spPr>
          <a:xfrm>
            <a:off x="10171544" y="938558"/>
            <a:ext cx="2190882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7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7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27"/>
          <p:cNvSpPr/>
          <p:nvPr>
            <p:ph idx="2" type="pic"/>
          </p:nvPr>
        </p:nvSpPr>
        <p:spPr>
          <a:xfrm>
            <a:off x="154519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7"/>
          <p:cNvSpPr/>
          <p:nvPr>
            <p:ph idx="3" type="pic"/>
          </p:nvPr>
        </p:nvSpPr>
        <p:spPr>
          <a:xfrm>
            <a:off x="154519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7"/>
          <p:cNvSpPr/>
          <p:nvPr>
            <p:ph idx="4" type="pic"/>
          </p:nvPr>
        </p:nvSpPr>
        <p:spPr>
          <a:xfrm>
            <a:off x="4414862" y="1073695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7"/>
          <p:cNvSpPr/>
          <p:nvPr>
            <p:ph idx="5" type="pic"/>
          </p:nvPr>
        </p:nvSpPr>
        <p:spPr>
          <a:xfrm>
            <a:off x="4414862" y="3976095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17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18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פרק חדש">
  <p:cSld name="פרק חדש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192A72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/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9"/>
          <p:cNvSpPr txBox="1"/>
          <p:nvPr>
            <p:ph idx="1" type="subTitle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b="1"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20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0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20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20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20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מונה">
  <p:cSld name="כותרת ותמונה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/>
          <p:nvPr>
            <p:ph idx="2" type="pic"/>
          </p:nvPr>
        </p:nvSpPr>
        <p:spPr>
          <a:xfrm>
            <a:off x="161147" y="964351"/>
            <a:ext cx="8483175" cy="5721551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1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1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1"/>
          <p:cNvSpPr/>
          <p:nvPr/>
        </p:nvSpPr>
        <p:spPr>
          <a:xfrm>
            <a:off x="11032901" y="950191"/>
            <a:ext cx="1159099" cy="347376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1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1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>
  <p:cSld name="כותרת בלבד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2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i="0" sz="48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2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5" name="Google Shape;65;p22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6" name="Google Shape;66;p22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/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000" spcFirstLastPara="1" rIns="36000" wrap="square" tIns="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Varela Round"/>
              <a:buNone/>
              <a:defRPr b="1" sz="4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3"/>
          <p:cNvSpPr txBox="1"/>
          <p:nvPr>
            <p:ph idx="1" type="body"/>
          </p:nvPr>
        </p:nvSpPr>
        <p:spPr>
          <a:xfrm>
            <a:off x="515274" y="1195757"/>
            <a:ext cx="8031962" cy="46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810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55600" lvl="3" marL="18288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55600" lvl="4" marL="22860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23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1" name="Google Shape;71;p23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72" name="Google Shape;72;p23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טקסט גדול-X2">
  <p:cSld name="5_טקסט גדול-X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4"/>
          <p:cNvSpPr txBox="1"/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3200"/>
              <a:buFont typeface="Varela Round"/>
              <a:buNone/>
              <a:defRPr sz="32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4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24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24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24"/>
          <p:cNvSpPr txBox="1"/>
          <p:nvPr>
            <p:ph idx="1" type="body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42900" lvl="1" marL="914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/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5"/>
          <p:cNvSpPr txBox="1"/>
          <p:nvPr>
            <p:ph idx="1" type="body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5"/>
          <p:cNvSpPr txBox="1"/>
          <p:nvPr>
            <p:ph idx="10" type="dt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5"/>
          <p:cNvSpPr txBox="1"/>
          <p:nvPr>
            <p:ph idx="11" type="ftr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5"/>
          <p:cNvSpPr txBox="1"/>
          <p:nvPr>
            <p:ph idx="12" type="sldNum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A9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3.jpg"/><Relationship Id="rId5" Type="http://schemas.openxmlformats.org/officeDocument/2006/relationships/image" Target="../media/image2.jpg"/><Relationship Id="rId6" Type="http://schemas.openxmlformats.org/officeDocument/2006/relationships/image" Target="../media/image12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Relationship Id="rId4" Type="http://schemas.openxmlformats.org/officeDocument/2006/relationships/image" Target="../media/image6.jpg"/><Relationship Id="rId5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2"/>
          <p:cNvSpPr txBox="1"/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חשיבה ביקורתית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2"/>
          <p:cNvSpPr txBox="1"/>
          <p:nvPr>
            <p:ph idx="1" type="subTitle"/>
          </p:nvPr>
        </p:nvSpPr>
        <p:spPr>
          <a:xfrm>
            <a:off x="1" y="282605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"/>
          <p:cNvSpPr txBox="1"/>
          <p:nvPr>
            <p:ph idx="2" type="body"/>
          </p:nvPr>
        </p:nvSpPr>
        <p:spPr>
          <a:xfrm>
            <a:off x="1" y="3655861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ctrTitle"/>
          </p:nvPr>
        </p:nvSpPr>
        <p:spPr>
          <a:xfrm>
            <a:off x="0" y="186258"/>
            <a:ext cx="1195493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התחממות גלובלית?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2058655"/>
            <a:ext cx="5470145" cy="42696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45909" y="2139771"/>
            <a:ext cx="5053100" cy="418854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1"/>
          <p:cNvSpPr txBox="1"/>
          <p:nvPr/>
        </p:nvSpPr>
        <p:spPr>
          <a:xfrm>
            <a:off x="904568" y="917934"/>
            <a:ext cx="10552549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בדצמבר 2015 פרסם המגזין National Review גרף "שמוכיח" שאין התחממות גלובלית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2363123" y="1468630"/>
            <a:ext cx="9093994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iw-IL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בבדיקת הנתונים נראה שהנתונים נכונים אבל שימו לב לקנה מידה !!!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/>
          <p:nvPr>
            <p:ph type="ctrTitle"/>
          </p:nvPr>
        </p:nvSpPr>
        <p:spPr>
          <a:xfrm>
            <a:off x="0" y="225586"/>
            <a:ext cx="1195493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חשיבה ביקורתית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2058260" y="950152"/>
            <a:ext cx="6800850" cy="28315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לקבל מידע כלשונו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לא להסתפק בקריאת טקסט או צפייה בסרטון ולקדש אותו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חשוב לשאול שאלות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לנסות להבין מי / מה עומד מאחורי המידע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319430" y="3781696"/>
            <a:ext cx="11316073" cy="11187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4000"/>
              <a:buFont typeface="Varela Round"/>
              <a:buNone/>
            </a:pPr>
            <a:r>
              <a:rPr b="1" i="0" lang="iw-IL" sz="4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"אם כולם חושבים אותו דבר, אז מישהו לא חושב" </a:t>
            </a:r>
            <a:r>
              <a:rPr b="0" i="0" lang="iw-IL" sz="40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ג'ורג' פאטון</a:t>
            </a:r>
            <a:endParaRPr b="0" i="0" sz="4000" u="none" cap="none" strike="noStrike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3"/>
          <p:cNvSpPr txBox="1"/>
          <p:nvPr>
            <p:ph type="ctrTitle"/>
          </p:nvPr>
        </p:nvSpPr>
        <p:spPr>
          <a:xfrm>
            <a:off x="0" y="284580"/>
            <a:ext cx="12192000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b="1" lang="iw-IL" sz="4400">
                <a:latin typeface="Arial"/>
                <a:ea typeface="Arial"/>
                <a:cs typeface="Arial"/>
                <a:sym typeface="Arial"/>
              </a:rPr>
              <a:t>תירגול</a:t>
            </a:r>
            <a:endParaRPr b="1" sz="4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שחור, שעון&#10;&#10;התיאור נוצר באופן אוטומטי" id="193" name="Google Shape;19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38250" y="1734164"/>
            <a:ext cx="2466668" cy="2466668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3"/>
          <p:cNvSpPr txBox="1"/>
          <p:nvPr/>
        </p:nvSpPr>
        <p:spPr>
          <a:xfrm>
            <a:off x="1769806" y="1531372"/>
            <a:ext cx="9183944" cy="3919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סרקו את ה QR code.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הכתבה מתייחסת להשפעות של שימוש במסכים.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נתחו את הכתבה בעזרת שאלות וחשיבה ביקורתית.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שימוש במסכים משפיע על בריאות הצופים?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בתשובתכם השתמשו ב</a:t>
            </a:r>
            <a:r>
              <a:rPr b="1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שלושה נימוקים </a:t>
            </a: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כדי לבסס את החלטתכם.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Google Shape;19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4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4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3"/>
          <p:cNvSpPr txBox="1"/>
          <p:nvPr>
            <p:ph idx="1" type="body"/>
          </p:nvPr>
        </p:nvSpPr>
        <p:spPr>
          <a:xfrm>
            <a:off x="515275" y="2209496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האם להאמין לכל מה שנאמר לנו?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אילו שאלות חשוב לשאול?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2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כיצד לפתח את החשיבה הביקורתית?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/>
          <p:nvPr>
            <p:ph type="ctrTitle"/>
          </p:nvPr>
        </p:nvSpPr>
        <p:spPr>
          <a:xfrm>
            <a:off x="275305" y="2168836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חשיבה ביקורתית</a:t>
            </a:r>
            <a:br>
              <a:rPr lang="iw-IL">
                <a:latin typeface="Arial"/>
                <a:ea typeface="Arial"/>
                <a:cs typeface="Arial"/>
                <a:sym typeface="Arial"/>
              </a:rPr>
            </a:br>
            <a:r>
              <a:rPr lang="iw-IL">
                <a:latin typeface="Arial"/>
                <a:ea typeface="Arial"/>
                <a:cs typeface="Arial"/>
                <a:sym typeface="Arial"/>
              </a:rPr>
              <a:t>Critical  Thinking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ctrTitle"/>
          </p:nvPr>
        </p:nvSpPr>
        <p:spPr>
          <a:xfrm>
            <a:off x="0" y="78094"/>
            <a:ext cx="12192000" cy="1047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איזה שמפו כדאי לקנות?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Shampoo PNG" id="128" name="Google Shape;12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7950" y="2043061"/>
            <a:ext cx="1466850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226" y="1626394"/>
            <a:ext cx="1771650" cy="25812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mpoo PNG" id="130" name="Google Shape;130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61187" y="1490766"/>
            <a:ext cx="2019300" cy="2266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ampoo PNG" id="131" name="Google Shape;131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791631" y="1125946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2104" y="4564366"/>
            <a:ext cx="3207544" cy="1850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68886" y="1660735"/>
            <a:ext cx="2414552" cy="1897473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5"/>
          <p:cNvSpPr txBox="1"/>
          <p:nvPr/>
        </p:nvSpPr>
        <p:spPr>
          <a:xfrm>
            <a:off x="3081854" y="5067033"/>
            <a:ext cx="5596783" cy="18485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1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 המליץ?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הסיבה אובייקטיבית?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מהם השיקולים להמלצה?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 txBox="1"/>
          <p:nvPr>
            <p:ph type="ctrTitle"/>
          </p:nvPr>
        </p:nvSpPr>
        <p:spPr>
          <a:xfrm>
            <a:off x="0" y="206940"/>
            <a:ext cx="12192000" cy="1047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מסעדה מצויינת?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opular | The fantastic Magpie Cafe in the seaside port of W… | Flickr" id="140" name="Google Shape;14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766" y="1554956"/>
            <a:ext cx="6122194" cy="42946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6"/>
          <p:cNvSpPr txBox="1"/>
          <p:nvPr/>
        </p:nvSpPr>
        <p:spPr>
          <a:xfrm>
            <a:off x="7018216" y="1494446"/>
            <a:ext cx="4525108" cy="22113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 נפתחה המסעדה?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 ממליץ עליה?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w-IL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יש גם ביקורות שליליות?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"/>
          <p:cNvSpPr txBox="1"/>
          <p:nvPr>
            <p:ph type="ctrTitle"/>
          </p:nvPr>
        </p:nvSpPr>
        <p:spPr>
          <a:xfrm>
            <a:off x="0" y="343575"/>
            <a:ext cx="12192000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מחאה גדולה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ree Images : protest, demonstration, crowd, product, public event ..." id="147" name="Google Shape;14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14802" y="1305360"/>
            <a:ext cx="5998369" cy="3991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ctrTitle"/>
          </p:nvPr>
        </p:nvSpPr>
        <p:spPr>
          <a:xfrm>
            <a:off x="216310" y="216059"/>
            <a:ext cx="12290322" cy="6743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על מה ההבנות והאמונות שלנו מבוססות?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8"/>
          <p:cNvSpPr txBox="1"/>
          <p:nvPr/>
        </p:nvSpPr>
        <p:spPr>
          <a:xfrm>
            <a:off x="-412197" y="1934860"/>
            <a:ext cx="8559758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מדוע נטענה הטענה?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ההנחות מבוססות ומובילות לטענה?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מי כותב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מתי זה פורסם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האתר ממומן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האם המידע אובייקטיבי?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iw-IL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 לא נאמר בכתבה 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4376615" y="973131"/>
            <a:ext cx="3438769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שאלו שאלות !</a:t>
            </a:r>
            <a:b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iw-IL" sz="3600" u="none" cap="none" strike="noStrike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בחנו ראיות !</a:t>
            </a:r>
            <a:endParaRPr b="1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9000" y="882655"/>
            <a:ext cx="8706337" cy="2045989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9"/>
          <p:cNvSpPr txBox="1"/>
          <p:nvPr>
            <p:ph type="ctrTitle"/>
          </p:nvPr>
        </p:nvSpPr>
        <p:spPr>
          <a:xfrm>
            <a:off x="1" y="166594"/>
            <a:ext cx="11981598" cy="9051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ויטמינים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1" name="Google Shape;16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1809" y="882655"/>
            <a:ext cx="2517491" cy="3305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87460" y="2948867"/>
            <a:ext cx="5857403" cy="255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9"/>
          <p:cNvSpPr/>
          <p:nvPr/>
        </p:nvSpPr>
        <p:spPr>
          <a:xfrm>
            <a:off x="328791" y="4378302"/>
            <a:ext cx="4095726" cy="2131737"/>
          </a:xfrm>
          <a:prstGeom prst="rect">
            <a:avLst/>
          </a:prstGeom>
          <a:noFill/>
          <a:ln cap="flat" cmpd="sng" w="28575">
            <a:solidFill>
              <a:srgbClr val="12B4B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iw-IL" sz="1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השפעתו של ויטמין C  על הצטננות נבדקה במחקרים רבים, אך לא הוכח כי היא עוזרת במניעה או בטיפול בה, להוציא מקרים ספציפיים (בייחוד, אנשים המתאמנים בסביבה קרה).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"/>
          <p:cNvSpPr txBox="1"/>
          <p:nvPr>
            <p:ph type="ctrTitle"/>
          </p:nvPr>
        </p:nvSpPr>
        <p:spPr>
          <a:xfrm>
            <a:off x="0" y="186258"/>
            <a:ext cx="1195493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הטלת ספק מתוך ידע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3536769" y="1086359"/>
            <a:ext cx="4843463" cy="1703543"/>
          </a:xfrm>
          <a:prstGeom prst="rect">
            <a:avLst/>
          </a:prstGeom>
          <a:solidFill>
            <a:srgbClr val="12B4BC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מי פרסם את הכתבה?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היכן ההמלצה מפורסמת?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האם כל השיקולים אובייקטיבים?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/>
          <p:nvPr/>
        </p:nvSpPr>
        <p:spPr>
          <a:xfrm>
            <a:off x="5429863" y="2789902"/>
            <a:ext cx="1343025" cy="1357312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0"/>
          <p:cNvSpPr txBox="1"/>
          <p:nvPr/>
        </p:nvSpPr>
        <p:spPr>
          <a:xfrm>
            <a:off x="3311741" y="4347239"/>
            <a:ext cx="5579268" cy="595548"/>
          </a:xfrm>
          <a:prstGeom prst="rect">
            <a:avLst/>
          </a:prstGeom>
          <a:solidFill>
            <a:srgbClr val="192A72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iw-IL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קבלת החלטה - לצרוך ויטמין C או לא?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2020-04-24T07:33:12Z</dcterms:created>
  <dc:creator>lesley salamon</dc:creator>
</cp:coreProperties>
</file>