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Varela Round" panose="020B0604020202020204" charset="-79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1" roundtripDataSignature="AMtx7mhiwats4uyj7x15GlzXh+4JdNFNn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6"/>
      </p:cViewPr>
      <p:guideLst>
        <p:guide orient="horz" pos="216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יעור שכבה ושם המורה">
  <p:cSld name="השיעור שכבה ושם המורה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7"/>
          <p:cNvSpPr/>
          <p:nvPr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sz="6601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/>
          <p:nvPr/>
        </p:nvSpPr>
        <p:spPr>
          <a:xfrm>
            <a:off x="7329949" y="6155858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17"/>
          <p:cNvSpPr/>
          <p:nvPr/>
        </p:nvSpPr>
        <p:spPr>
          <a:xfrm>
            <a:off x="9501144" y="5870968"/>
            <a:ext cx="3049656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17"/>
          <p:cNvSpPr/>
          <p:nvPr/>
        </p:nvSpPr>
        <p:spPr>
          <a:xfrm>
            <a:off x="-501113" y="1636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17"/>
          <p:cNvSpPr txBox="1">
            <a:spLocks noGrp="1"/>
          </p:cNvSpPr>
          <p:nvPr>
            <p:ph type="subTitle" idx="1"/>
          </p:nvPr>
        </p:nvSpPr>
        <p:spPr>
          <a:xfrm>
            <a:off x="1" y="2918492"/>
            <a:ext cx="1219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sz="36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body" idx="2"/>
          </p:nvPr>
        </p:nvSpPr>
        <p:spPr>
          <a:xfrm>
            <a:off x="0" y="373482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28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7"/>
          <p:cNvSpPr/>
          <p:nvPr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ארבע תמונות">
  <p:cSld name="כותרת וארבע תמונות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7"/>
          <p:cNvSpPr txBox="1"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7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7"/>
          <p:cNvSpPr/>
          <p:nvPr/>
        </p:nvSpPr>
        <p:spPr>
          <a:xfrm>
            <a:off x="10171544" y="938558"/>
            <a:ext cx="2190882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98" name="Google Shape;98;p27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7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7"/>
          <p:cNvSpPr>
            <a:spLocks noGrp="1"/>
          </p:cNvSpPr>
          <p:nvPr>
            <p:ph type="pic" idx="2"/>
          </p:nvPr>
        </p:nvSpPr>
        <p:spPr>
          <a:xfrm>
            <a:off x="154519" y="1073695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27"/>
          <p:cNvSpPr>
            <a:spLocks noGrp="1"/>
          </p:cNvSpPr>
          <p:nvPr>
            <p:ph type="pic" idx="3"/>
          </p:nvPr>
        </p:nvSpPr>
        <p:spPr>
          <a:xfrm>
            <a:off x="154519" y="3976095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27"/>
          <p:cNvSpPr>
            <a:spLocks noGrp="1"/>
          </p:cNvSpPr>
          <p:nvPr>
            <p:ph type="pic" idx="4"/>
          </p:nvPr>
        </p:nvSpPr>
        <p:spPr>
          <a:xfrm>
            <a:off x="4414862" y="1073695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p27"/>
          <p:cNvSpPr>
            <a:spLocks noGrp="1"/>
          </p:cNvSpPr>
          <p:nvPr>
            <p:ph type="pic" idx="5"/>
          </p:nvPr>
        </p:nvSpPr>
        <p:spPr>
          <a:xfrm>
            <a:off x="4414862" y="3976095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כותרות ותוכן">
  <p:cSld name="2 כותרות ותוכן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8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body" idx="1"/>
          </p:nvPr>
        </p:nvSpPr>
        <p:spPr>
          <a:xfrm>
            <a:off x="515275" y="1185681"/>
            <a:ext cx="8306992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 rtl="1"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  <a:defRPr sz="2800" b="1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body" idx="2"/>
          </p:nvPr>
        </p:nvSpPr>
        <p:spPr>
          <a:xfrm>
            <a:off x="515273" y="1725682"/>
            <a:ext cx="8031963" cy="415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42900" algn="r" rtl="1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5" name="Google Shape;35;p18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18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18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18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פרק חדש">
  <p:cSld name="פרק חדש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9"/>
          <p:cNvSpPr/>
          <p:nvPr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rgbClr val="192A72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ctrTitle"/>
          </p:nvPr>
        </p:nvSpPr>
        <p:spPr>
          <a:xfrm>
            <a:off x="1" y="166694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sz="6601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subTitle" idx="1"/>
          </p:nvPr>
        </p:nvSpPr>
        <p:spPr>
          <a:xfrm>
            <a:off x="1" y="2918493"/>
            <a:ext cx="12192000" cy="642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None/>
              <a:defRPr sz="3200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43" name="Google Shape;43;p19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19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19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19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כותרת ושתי תמונות">
  <p:cSld name="1_כותרת ושתי תמונות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0"/>
          <p:cNvSpPr>
            <a:spLocks noGrp="1"/>
          </p:cNvSpPr>
          <p:nvPr>
            <p:ph type="pic" idx="2"/>
          </p:nvPr>
        </p:nvSpPr>
        <p:spPr>
          <a:xfrm>
            <a:off x="6444696" y="978201"/>
            <a:ext cx="5395321" cy="3638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ctrTitle"/>
          </p:nvPr>
        </p:nvSpPr>
        <p:spPr>
          <a:xfrm>
            <a:off x="1733910" y="186258"/>
            <a:ext cx="10221024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0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20"/>
          <p:cNvSpPr/>
          <p:nvPr/>
        </p:nvSpPr>
        <p:spPr>
          <a:xfrm>
            <a:off x="-413012" y="764744"/>
            <a:ext cx="1159099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52" name="Google Shape;52;p20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20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20"/>
          <p:cNvSpPr>
            <a:spLocks noGrp="1"/>
          </p:cNvSpPr>
          <p:nvPr>
            <p:ph type="pic" idx="3"/>
          </p:nvPr>
        </p:nvSpPr>
        <p:spPr>
          <a:xfrm>
            <a:off x="843274" y="978201"/>
            <a:ext cx="5395321" cy="3638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מונה">
  <p:cSld name="כותרת ותמונה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1"/>
          <p:cNvSpPr>
            <a:spLocks noGrp="1"/>
          </p:cNvSpPr>
          <p:nvPr>
            <p:ph type="pic" idx="2"/>
          </p:nvPr>
        </p:nvSpPr>
        <p:spPr>
          <a:xfrm>
            <a:off x="161147" y="964351"/>
            <a:ext cx="8483175" cy="5721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1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21"/>
          <p:cNvSpPr/>
          <p:nvPr/>
        </p:nvSpPr>
        <p:spPr>
          <a:xfrm>
            <a:off x="11032901" y="950191"/>
            <a:ext cx="1159099" cy="34737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60" name="Google Shape;60;p21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21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OBJEC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3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  <a:defRPr sz="48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body" idx="1"/>
          </p:nvPr>
        </p:nvSpPr>
        <p:spPr>
          <a:xfrm>
            <a:off x="515274" y="1195757"/>
            <a:ext cx="8031962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1" name="Google Shape;71;p23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2" name="Google Shape;72;p23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טקסט גדול-X2">
  <p:cSld name="5_טקסט גדול-X2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4"/>
          <p:cNvSpPr txBox="1">
            <a:spLocks noGrp="1"/>
          </p:cNvSpPr>
          <p:nvPr>
            <p:ph type="ctrTitle"/>
          </p:nvPr>
        </p:nvSpPr>
        <p:spPr>
          <a:xfrm>
            <a:off x="234416" y="1312990"/>
            <a:ext cx="7910518" cy="5224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3200"/>
              <a:buFont typeface="Varela Round"/>
              <a:buNone/>
              <a:defRPr sz="32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/>
          <p:nvPr/>
        </p:nvSpPr>
        <p:spPr>
          <a:xfrm>
            <a:off x="-910416" y="6189198"/>
            <a:ext cx="3068595" cy="1189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24"/>
          <p:cNvSpPr/>
          <p:nvPr/>
        </p:nvSpPr>
        <p:spPr>
          <a:xfrm>
            <a:off x="10082352" y="8172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24"/>
          <p:cNvSpPr/>
          <p:nvPr/>
        </p:nvSpPr>
        <p:spPr>
          <a:xfrm>
            <a:off x="-2155687" y="6347804"/>
            <a:ext cx="5559136" cy="47051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24"/>
          <p:cNvSpPr txBox="1">
            <a:spLocks noGrp="1"/>
          </p:cNvSpPr>
          <p:nvPr>
            <p:ph type="body" idx="1"/>
          </p:nvPr>
        </p:nvSpPr>
        <p:spPr>
          <a:xfrm>
            <a:off x="0" y="192531"/>
            <a:ext cx="12192000" cy="100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 rtl="1">
              <a:spcBef>
                <a:spcPts val="960"/>
              </a:spcBef>
              <a:spcAft>
                <a:spcPts val="0"/>
              </a:spcAft>
              <a:buClr>
                <a:srgbClr val="192A72"/>
              </a:buClr>
              <a:buSzPts val="4800"/>
              <a:buNone/>
              <a:defRPr sz="48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וידאו על מסך מלא">
  <p:cSld name="וידאו על מסך מלא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5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81" name="Google Shape;81;p25"/>
          <p:cNvSpPr/>
          <p:nvPr/>
        </p:nvSpPr>
        <p:spPr>
          <a:xfrm>
            <a:off x="8667715" y="66849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82" name="Google Shape;82;p25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83" name="Google Shape;83;p25"/>
          <p:cNvSpPr>
            <a:spLocks noGrp="1"/>
          </p:cNvSpPr>
          <p:nvPr>
            <p:ph type="media" idx="2"/>
          </p:nvPr>
        </p:nvSpPr>
        <p:spPr>
          <a:xfrm>
            <a:off x="363416" y="639717"/>
            <a:ext cx="11465168" cy="6122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rgbClr val="192A72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25"/>
          <p:cNvSpPr txBox="1">
            <a:spLocks noGrp="1"/>
          </p:cNvSpPr>
          <p:nvPr>
            <p:ph type="body" idx="1"/>
          </p:nvPr>
        </p:nvSpPr>
        <p:spPr>
          <a:xfrm>
            <a:off x="363416" y="95349"/>
            <a:ext cx="8074879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 rtl="1">
              <a:spcBef>
                <a:spcPts val="480"/>
              </a:spcBef>
              <a:spcAft>
                <a:spcPts val="0"/>
              </a:spcAft>
              <a:buClr>
                <a:srgbClr val="192A72"/>
              </a:buClr>
              <a:buSzPts val="2400"/>
              <a:buFont typeface="Varela Round"/>
              <a:buNone/>
              <a:defRPr sz="24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שלוש תמונות">
  <p:cSld name="כותרת ושלוש תמונות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6"/>
          <p:cNvSpPr>
            <a:spLocks noGrp="1"/>
          </p:cNvSpPr>
          <p:nvPr>
            <p:ph type="pic" idx="2"/>
          </p:nvPr>
        </p:nvSpPr>
        <p:spPr>
          <a:xfrm>
            <a:off x="5513040" y="1030562"/>
            <a:ext cx="5395321" cy="3638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26"/>
          <p:cNvSpPr txBox="1"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6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26"/>
          <p:cNvSpPr/>
          <p:nvPr/>
        </p:nvSpPr>
        <p:spPr>
          <a:xfrm>
            <a:off x="-413012" y="764744"/>
            <a:ext cx="1159099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90" name="Google Shape;90;p26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26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26"/>
          <p:cNvSpPr>
            <a:spLocks noGrp="1"/>
          </p:cNvSpPr>
          <p:nvPr>
            <p:ph type="pic" idx="3"/>
          </p:nvPr>
        </p:nvSpPr>
        <p:spPr>
          <a:xfrm>
            <a:off x="1241442" y="1030562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6"/>
          <p:cNvSpPr>
            <a:spLocks noGrp="1"/>
          </p:cNvSpPr>
          <p:nvPr>
            <p:ph type="pic" idx="4"/>
          </p:nvPr>
        </p:nvSpPr>
        <p:spPr>
          <a:xfrm>
            <a:off x="1241442" y="3932962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 txBox="1"/>
          <p:nvPr/>
        </p:nvSpPr>
        <p:spPr>
          <a:xfrm>
            <a:off x="1629534" y="2695671"/>
            <a:ext cx="9208400" cy="1924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60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>
            <a:spLocks noGrp="1"/>
          </p:cNvSpPr>
          <p:nvPr>
            <p:ph type="ctrTitle"/>
          </p:nvPr>
        </p:nvSpPr>
        <p:spPr>
          <a:xfrm>
            <a:off x="1" y="1640677"/>
            <a:ext cx="12192000" cy="126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6600"/>
            </a:pPr>
            <a:r>
              <a:rPr lang="iw-IL" dirty="0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חשיבה ביקורתית</a:t>
            </a:r>
            <a:r>
              <a:rPr lang="en-US" dirty="0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ar-SA" dirty="0">
                <a:latin typeface="Arial"/>
                <a:ea typeface="Arial"/>
                <a:cs typeface="Arial"/>
                <a:sym typeface="Arial"/>
              </a:rPr>
              <a:t>التفكير النقدي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"/>
          <p:cNvSpPr txBox="1">
            <a:spLocks noGrp="1"/>
          </p:cNvSpPr>
          <p:nvPr>
            <p:ph type="subTitle" idx="1"/>
          </p:nvPr>
        </p:nvSpPr>
        <p:spPr>
          <a:xfrm>
            <a:off x="1" y="2826050"/>
            <a:ext cx="12192000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מקצוע: ניתוח ואיתור מידע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"/>
          <p:cNvSpPr txBox="1">
            <a:spLocks noGrp="1"/>
          </p:cNvSpPr>
          <p:nvPr>
            <p:ph type="body" idx="2"/>
          </p:nvPr>
        </p:nvSpPr>
        <p:spPr>
          <a:xfrm>
            <a:off x="1" y="3655861"/>
            <a:ext cx="12192000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שם המורה: לזלי סלומון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עריכה: רונית נחמיה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1"/>
          <p:cNvSpPr txBox="1">
            <a:spLocks noGrp="1"/>
          </p:cNvSpPr>
          <p:nvPr>
            <p:ph type="ctrTitle"/>
          </p:nvPr>
        </p:nvSpPr>
        <p:spPr>
          <a:xfrm>
            <a:off x="0" y="186258"/>
            <a:ext cx="11954934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ar-SA" b="1" dirty="0">
                <a:latin typeface="Arial"/>
                <a:ea typeface="Arial"/>
                <a:cs typeface="Arial"/>
                <a:sym typeface="Arial"/>
              </a:rPr>
              <a:t>الاحتباس الحرارى؟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" name="Google Shape;18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058655"/>
            <a:ext cx="5470145" cy="4269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45909" y="2139771"/>
            <a:ext cx="5053100" cy="4188542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11"/>
          <p:cNvSpPr txBox="1"/>
          <p:nvPr/>
        </p:nvSpPr>
        <p:spPr>
          <a:xfrm>
            <a:off x="904568" y="917934"/>
            <a:ext cx="10552549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200" dirty="0">
                <a:solidFill>
                  <a:schemeClr val="dk1"/>
                </a:solidFill>
              </a:rPr>
              <a:t>في ديسمبر 2015 ، نشرت مجلة </a:t>
            </a:r>
            <a:r>
              <a:rPr lang="en-US" sz="2200" dirty="0">
                <a:solidFill>
                  <a:schemeClr val="dk1"/>
                </a:solidFill>
              </a:rPr>
              <a:t>National Review </a:t>
            </a:r>
            <a:r>
              <a:rPr lang="ar-SA" sz="2200" dirty="0">
                <a:solidFill>
                  <a:schemeClr val="dk1"/>
                </a:solidFill>
              </a:rPr>
              <a:t> رسمًا بيانيًا "يثبت" عدم وجود ظاهرة الاحتباس الحراري</a:t>
            </a:r>
            <a:endParaRPr sz="2200" dirty="0">
              <a:solidFill>
                <a:schemeClr val="dk1"/>
              </a:solidFill>
            </a:endParaRPr>
          </a:p>
        </p:txBody>
      </p:sp>
      <p:sp>
        <p:nvSpPr>
          <p:cNvPr id="185" name="Google Shape;185;p11"/>
          <p:cNvSpPr txBox="1"/>
          <p:nvPr/>
        </p:nvSpPr>
        <p:spPr>
          <a:xfrm>
            <a:off x="2363123" y="1468630"/>
            <a:ext cx="9093994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 rtl="1"/>
            <a:r>
              <a:rPr lang="ar-SA" sz="2200" dirty="0">
                <a:solidFill>
                  <a:schemeClr val="dk1"/>
                </a:solidFill>
              </a:rPr>
              <a:t>عند فحص البيانات يبدو أن البيانات صحيحة لكن انتبه للمقياس !!!</a:t>
            </a:r>
            <a:endParaRPr sz="22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2"/>
          <p:cNvSpPr txBox="1">
            <a:spLocks noGrp="1"/>
          </p:cNvSpPr>
          <p:nvPr>
            <p:ph type="ctrTitle"/>
          </p:nvPr>
        </p:nvSpPr>
        <p:spPr>
          <a:xfrm>
            <a:off x="0" y="225586"/>
            <a:ext cx="11954934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ar-SA" b="1" dirty="0">
                <a:latin typeface="Arial"/>
                <a:ea typeface="Arial"/>
                <a:cs typeface="Arial"/>
                <a:sym typeface="Arial"/>
              </a:rPr>
              <a:t>التفكير النقدي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12"/>
          <p:cNvSpPr txBox="1"/>
          <p:nvPr/>
        </p:nvSpPr>
        <p:spPr>
          <a:xfrm>
            <a:off x="2058260" y="950152"/>
            <a:ext cx="6800850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 b="1" dirty="0">
                <a:solidFill>
                  <a:schemeClr val="dk1"/>
                </a:solidFill>
              </a:rPr>
              <a:t>لا تتلقى المعلومات كما هي</a:t>
            </a:r>
          </a:p>
          <a:p>
            <a:pPr marL="0" marR="0" lvl="0" indent="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 b="1" dirty="0">
                <a:solidFill>
                  <a:schemeClr val="dk1"/>
                </a:solidFill>
              </a:rPr>
              <a:t>لا تكتف بقراءة نص أو مشاهدة فيديو وتقديسه</a:t>
            </a:r>
          </a:p>
          <a:p>
            <a:pPr marL="0" marR="0" lvl="0" indent="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 b="1" dirty="0">
                <a:solidFill>
                  <a:schemeClr val="dk1"/>
                </a:solidFill>
              </a:rPr>
              <a:t>من المهم طرح الأسئلة</a:t>
            </a:r>
          </a:p>
          <a:p>
            <a:pPr marL="0" marR="0" lvl="0" indent="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 b="1" dirty="0">
                <a:solidFill>
                  <a:schemeClr val="dk1"/>
                </a:solidFill>
              </a:rPr>
              <a:t>حاول أن تفهم من / ما وراء المعلومات</a:t>
            </a:r>
            <a:r>
              <a:rPr lang="iw-IL" sz="1800" dirty="0">
                <a:solidFill>
                  <a:schemeClr val="dk1"/>
                </a:solidFill>
              </a:rPr>
              <a:t>  </a:t>
            </a:r>
            <a:endParaRPr sz="1800" dirty="0">
              <a:solidFill>
                <a:schemeClr val="dk1"/>
              </a:solidFill>
            </a:endParaRPr>
          </a:p>
        </p:txBody>
      </p:sp>
      <p:sp>
        <p:nvSpPr>
          <p:cNvPr id="192" name="Google Shape;192;p12"/>
          <p:cNvSpPr txBox="1"/>
          <p:nvPr/>
        </p:nvSpPr>
        <p:spPr>
          <a:xfrm>
            <a:off x="319430" y="3781696"/>
            <a:ext cx="11316073" cy="111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 rtl="1">
              <a:buClr>
                <a:srgbClr val="12B4BC"/>
              </a:buClr>
              <a:buSzPts val="4000"/>
            </a:pPr>
            <a:r>
              <a:rPr lang="ar-SA" sz="4000" b="1" dirty="0">
                <a:solidFill>
                  <a:srgbClr val="12B4BC"/>
                </a:solidFill>
              </a:rPr>
              <a:t>"إذا كان الجميع يفكر في نفس الشيء ، فعندئذ لا يفكر أحد" </a:t>
            </a:r>
          </a:p>
          <a:p>
            <a:pPr lvl="0" algn="ctr" rtl="1">
              <a:buClr>
                <a:srgbClr val="12B4BC"/>
              </a:buClr>
              <a:buSzPts val="4000"/>
            </a:pPr>
            <a:r>
              <a:rPr lang="ar-SA" sz="4000" b="1" dirty="0">
                <a:solidFill>
                  <a:srgbClr val="12B4BC"/>
                </a:solidFill>
              </a:rPr>
              <a:t>جورج باتون</a:t>
            </a:r>
            <a:endParaRPr sz="4000" dirty="0">
              <a:solidFill>
                <a:srgbClr val="12B4B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3"/>
          <p:cNvSpPr txBox="1">
            <a:spLocks noGrp="1"/>
          </p:cNvSpPr>
          <p:nvPr>
            <p:ph type="ctrTitle"/>
          </p:nvPr>
        </p:nvSpPr>
        <p:spPr>
          <a:xfrm>
            <a:off x="0" y="284580"/>
            <a:ext cx="12192000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ar-SA" sz="4400" b="1" dirty="0">
                <a:latin typeface="Arial"/>
                <a:ea typeface="Arial"/>
                <a:cs typeface="Arial"/>
                <a:sym typeface="Arial"/>
              </a:rPr>
              <a:t>تدريب</a:t>
            </a:r>
            <a:endParaRPr sz="4400" b="1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8" name="Google Shape;198;p13" descr="תמונה שמכילה שחור, שעון&#10;&#10;התיאור נוצר באופן אוטומטי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8250" y="1734164"/>
            <a:ext cx="2466668" cy="2466668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13"/>
          <p:cNvSpPr txBox="1"/>
          <p:nvPr/>
        </p:nvSpPr>
        <p:spPr>
          <a:xfrm>
            <a:off x="1769806" y="1531372"/>
            <a:ext cx="9183944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400" dirty="0">
                <a:solidFill>
                  <a:schemeClr val="dk1"/>
                </a:solidFill>
              </a:rPr>
              <a:t>סרקו את ה </a:t>
            </a:r>
            <a:r>
              <a:rPr lang="en-US" sz="2400" dirty="0">
                <a:solidFill>
                  <a:schemeClr val="dk1"/>
                </a:solidFill>
              </a:rPr>
              <a:t>QR code.</a:t>
            </a:r>
            <a:endParaRPr lang="en-US" dirty="0"/>
          </a:p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 dirty="0">
                <a:solidFill>
                  <a:schemeClr val="dk1"/>
                </a:solidFill>
              </a:rPr>
              <a:t>تتناول المقالة تأثير استخدام الشاشات.</a:t>
            </a:r>
          </a:p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ar-SA" sz="2400" dirty="0">
              <a:solidFill>
                <a:schemeClr val="dk1"/>
              </a:solidFill>
            </a:endParaRPr>
          </a:p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 dirty="0">
                <a:solidFill>
                  <a:schemeClr val="dk1"/>
                </a:solidFill>
              </a:rPr>
              <a:t>حلل المقال بالأسئلة والتفكير النقدي.</a:t>
            </a:r>
          </a:p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 dirty="0">
                <a:solidFill>
                  <a:schemeClr val="dk1"/>
                </a:solidFill>
              </a:rPr>
              <a:t>هل يؤثر استخدام الشاشات على صحة المشاهدين؟</a:t>
            </a:r>
          </a:p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 dirty="0">
                <a:solidFill>
                  <a:schemeClr val="dk1"/>
                </a:solidFill>
              </a:rPr>
              <a:t>في إجابتك ، استخدم ثلاث حجج لإثبات قرارك.</a:t>
            </a:r>
            <a:r>
              <a:rPr lang="he-IL" sz="2400" dirty="0">
                <a:solidFill>
                  <a:schemeClr val="dk1"/>
                </a:solidFill>
              </a:rPr>
              <a:t> </a:t>
            </a:r>
            <a:endParaRPr lang="he-IL" dirty="0"/>
          </a:p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he-IL" sz="24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iw-IL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מה נלמד היום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3"/>
          <p:cNvSpPr txBox="1">
            <a:spLocks noGrp="1"/>
          </p:cNvSpPr>
          <p:nvPr>
            <p:ph type="body" idx="1"/>
          </p:nvPr>
        </p:nvSpPr>
        <p:spPr>
          <a:xfrm>
            <a:off x="515274" y="2209495"/>
            <a:ext cx="10105834" cy="719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42957" lvl="0" indent="-457200">
              <a:lnSpc>
                <a:spcPct val="200000"/>
              </a:lnSpc>
              <a:spcBef>
                <a:spcPts val="0"/>
              </a:spcBef>
              <a:buChar char="•"/>
            </a:pPr>
            <a:r>
              <a:rPr lang="iw-IL" dirty="0">
                <a:latin typeface="Arial"/>
                <a:ea typeface="Arial"/>
                <a:cs typeface="Arial"/>
                <a:sym typeface="Arial"/>
              </a:rPr>
              <a:t>האם להאמין לכל מה שנאמר לנו?</a:t>
            </a:r>
            <a:r>
              <a:rPr lang="ar-SA" dirty="0">
                <a:latin typeface="Arial"/>
                <a:ea typeface="Arial"/>
                <a:cs typeface="Arial"/>
                <a:sym typeface="Arial"/>
              </a:rPr>
              <a:t> هل نصدق كل شيء يقال لنا؟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642957" lvl="0" indent="-457200">
              <a:lnSpc>
                <a:spcPct val="200000"/>
              </a:lnSpc>
              <a:buChar char="•"/>
            </a:pPr>
            <a:r>
              <a:rPr lang="iw-IL" dirty="0">
                <a:latin typeface="Arial"/>
                <a:ea typeface="Arial"/>
                <a:cs typeface="Arial"/>
                <a:sym typeface="Arial"/>
              </a:rPr>
              <a:t>אילו שאלות חשוב לשאול?</a:t>
            </a:r>
            <a:r>
              <a:rPr lang="ar-SA" dirty="0">
                <a:latin typeface="Arial"/>
                <a:ea typeface="Arial"/>
                <a:cs typeface="Arial"/>
                <a:sym typeface="Arial"/>
              </a:rPr>
              <a:t> ما الأسئلة التي يجب طرحها؟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642957" lvl="0" indent="-457200">
              <a:lnSpc>
                <a:spcPct val="200000"/>
              </a:lnSpc>
              <a:buChar char="•"/>
            </a:pPr>
            <a:r>
              <a:rPr lang="iw-IL" dirty="0">
                <a:latin typeface="Arial"/>
                <a:ea typeface="Arial"/>
                <a:cs typeface="Arial"/>
                <a:sym typeface="Arial"/>
              </a:rPr>
              <a:t>כיצד לפתח את החשיבה הביקורתית</a:t>
            </a:r>
            <a:r>
              <a:rPr lang="ar-SA" dirty="0">
                <a:latin typeface="Arial"/>
                <a:ea typeface="Arial"/>
                <a:cs typeface="Arial"/>
                <a:sym typeface="Arial"/>
              </a:rPr>
              <a:t> كيف نطور التفكير النقدي؟</a:t>
            </a:r>
            <a:r>
              <a:rPr lang="iw-IL" dirty="0">
                <a:latin typeface="Arial"/>
                <a:ea typeface="Arial"/>
                <a:cs typeface="Arial"/>
                <a:sym typeface="Arial"/>
              </a:rPr>
              <a:t>?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"/>
          <p:cNvSpPr txBox="1">
            <a:spLocks noGrp="1"/>
          </p:cNvSpPr>
          <p:nvPr>
            <p:ph type="ctrTitle"/>
          </p:nvPr>
        </p:nvSpPr>
        <p:spPr>
          <a:xfrm>
            <a:off x="275305" y="2168836"/>
            <a:ext cx="12192000" cy="126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iw-IL" dirty="0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חשיבה ביקורתית</a:t>
            </a:r>
            <a:br>
              <a:rPr lang="en-US" dirty="0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ar-SA" dirty="0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التفكير النقدي</a:t>
            </a:r>
            <a:br>
              <a:rPr lang="iw-IL" dirty="0">
                <a:latin typeface="Arial"/>
                <a:ea typeface="Arial"/>
                <a:cs typeface="Arial"/>
                <a:sym typeface="Arial"/>
              </a:rPr>
            </a:br>
            <a:r>
              <a:rPr lang="iw-IL" dirty="0">
                <a:latin typeface="Arial"/>
                <a:ea typeface="Arial"/>
                <a:cs typeface="Arial"/>
                <a:sym typeface="Arial"/>
              </a:rPr>
              <a:t>Critical  Thinking</a:t>
            </a:r>
            <a:endParaRPr dirty="0"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"/>
          <p:cNvSpPr txBox="1">
            <a:spLocks noGrp="1"/>
          </p:cNvSpPr>
          <p:nvPr>
            <p:ph type="ctrTitle"/>
          </p:nvPr>
        </p:nvSpPr>
        <p:spPr>
          <a:xfrm>
            <a:off x="1378634" y="-52780"/>
            <a:ext cx="12192000" cy="1412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iw-IL" b="1" dirty="0">
                <a:latin typeface="Arial"/>
                <a:ea typeface="Arial"/>
                <a:cs typeface="Arial"/>
                <a:sym typeface="Arial"/>
              </a:rPr>
              <a:t>איזה שמפו כדאי לקנות?</a:t>
            </a:r>
            <a:r>
              <a:rPr lang="ar-SA" b="1" dirty="0"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ar-SA" b="1" dirty="0">
                <a:latin typeface="Arial"/>
                <a:ea typeface="Arial"/>
                <a:cs typeface="Arial"/>
                <a:sym typeface="Arial"/>
              </a:rPr>
            </a:br>
            <a:r>
              <a:rPr lang="ar-SA" b="1" dirty="0">
                <a:latin typeface="Arial"/>
                <a:ea typeface="Arial"/>
                <a:cs typeface="Arial"/>
                <a:sym typeface="Arial"/>
              </a:rPr>
              <a:t>أي شامبو محبذ ان تشتري؟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p5" descr="Shampoo 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87950" y="2043061"/>
            <a:ext cx="1466850" cy="311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4226" y="1626394"/>
            <a:ext cx="1771650" cy="258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5" descr="Shampoo 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52193" y="1724458"/>
            <a:ext cx="2019300" cy="226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5" descr="Shampoo 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91631" y="1125946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52104" y="4564366"/>
            <a:ext cx="3207544" cy="1850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868886" y="1660735"/>
            <a:ext cx="2414552" cy="1897473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5"/>
          <p:cNvSpPr txBox="1"/>
          <p:nvPr/>
        </p:nvSpPr>
        <p:spPr>
          <a:xfrm>
            <a:off x="3081854" y="5067033"/>
            <a:ext cx="5596783" cy="1848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r" rtl="1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iw-IL" sz="2400" i="0" u="none" strike="noStrike" cap="none" dirty="0">
                <a:solidFill>
                  <a:schemeClr val="dk1"/>
                </a:solidFill>
              </a:rPr>
              <a:t>מי המליץ?</a:t>
            </a:r>
            <a:endParaRPr dirty="0"/>
          </a:p>
          <a:p>
            <a:pPr marL="285750" marR="0" lvl="0" indent="-285750" algn="r" rtl="1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iw-IL" sz="2400" i="0" u="none" strike="noStrike" cap="none" dirty="0">
                <a:solidFill>
                  <a:schemeClr val="dk1"/>
                </a:solidFill>
              </a:rPr>
              <a:t>האם הסיבה אובייקטיבית?</a:t>
            </a:r>
            <a:endParaRPr dirty="0"/>
          </a:p>
          <a:p>
            <a:pPr marL="285750" marR="0" lvl="0" indent="-285750" algn="r" rtl="1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iw-IL" sz="2400" i="0" u="none" strike="noStrike" cap="none" dirty="0">
                <a:solidFill>
                  <a:schemeClr val="dk1"/>
                </a:solidFill>
              </a:rPr>
              <a:t>מהם השיקולים להמלצה?</a:t>
            </a:r>
            <a:endParaRPr dirty="0"/>
          </a:p>
          <a:p>
            <a:pPr marL="285750" marR="0" lvl="0" indent="-158750" algn="r" rtl="1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0FBE6ABF-B594-46FA-AD3B-C92E4DD17F02}"/>
              </a:ext>
            </a:extLst>
          </p:cNvPr>
          <p:cNvSpPr txBox="1"/>
          <p:nvPr/>
        </p:nvSpPr>
        <p:spPr>
          <a:xfrm>
            <a:off x="8868886" y="4207669"/>
            <a:ext cx="294797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2000" b="1" dirty="0">
                <a:solidFill>
                  <a:schemeClr val="tx1"/>
                </a:solidFill>
              </a:rPr>
              <a:t>من أوصى؟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2000" b="1" dirty="0">
                <a:solidFill>
                  <a:schemeClr val="tx1"/>
                </a:solidFill>
              </a:rPr>
              <a:t>هل السبب موضوعي؟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2000" b="1" dirty="0">
                <a:solidFill>
                  <a:schemeClr val="tx1"/>
                </a:solidFill>
              </a:rPr>
              <a:t>ما هي اعتبارات التوصية</a:t>
            </a:r>
            <a:endParaRPr lang="he-IL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"/>
          <p:cNvSpPr txBox="1">
            <a:spLocks noGrp="1"/>
          </p:cNvSpPr>
          <p:nvPr>
            <p:ph type="ctrTitle"/>
          </p:nvPr>
        </p:nvSpPr>
        <p:spPr>
          <a:xfrm>
            <a:off x="0" y="206940"/>
            <a:ext cx="12192000" cy="1047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iw-IL" b="1" dirty="0">
                <a:latin typeface="Arial"/>
                <a:ea typeface="Arial"/>
                <a:cs typeface="Arial"/>
                <a:sym typeface="Arial"/>
              </a:rPr>
              <a:t>מסעדה מצויינת?</a:t>
            </a:r>
            <a:br>
              <a:rPr lang="ar-SA" b="1" dirty="0">
                <a:latin typeface="Arial"/>
                <a:ea typeface="Arial"/>
                <a:cs typeface="Arial"/>
                <a:sym typeface="Arial"/>
              </a:rPr>
            </a:br>
            <a:r>
              <a:rPr lang="ar-SA" b="1" dirty="0">
                <a:latin typeface="Arial"/>
                <a:ea typeface="Arial"/>
                <a:cs typeface="Arial"/>
                <a:sym typeface="Arial"/>
              </a:rPr>
              <a:t>مطعم ممتاز؟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Google Shape;145;p6" descr="Popular | The fantastic Magpie Cafe in the seaside port of W… | Flick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766" y="1554956"/>
            <a:ext cx="6122194" cy="4294673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6"/>
          <p:cNvSpPr txBox="1"/>
          <p:nvPr/>
        </p:nvSpPr>
        <p:spPr>
          <a:xfrm>
            <a:off x="7133126" y="1070822"/>
            <a:ext cx="4525108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i="0" u="none" strike="noStrike" cap="none" dirty="0">
                <a:solidFill>
                  <a:schemeClr val="dk1"/>
                </a:solidFill>
              </a:rPr>
              <a:t>מתי נפתחה המסעדה?</a:t>
            </a:r>
            <a:endParaRPr dirty="0"/>
          </a:p>
          <a:p>
            <a:pPr marL="0" marR="0" lvl="0" indent="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i="0" u="none" strike="noStrike" cap="none" dirty="0">
                <a:solidFill>
                  <a:schemeClr val="dk1"/>
                </a:solidFill>
              </a:rPr>
              <a:t>מי ממליץ עליה?</a:t>
            </a:r>
            <a:endParaRPr dirty="0"/>
          </a:p>
          <a:p>
            <a:pPr lvl="0" algn="r" rtl="1">
              <a:lnSpc>
                <a:spcPct val="200000"/>
              </a:lnSpc>
            </a:pPr>
            <a:r>
              <a:rPr lang="iw-IL" sz="2400" i="0" u="none" strike="noStrike" cap="none" dirty="0">
                <a:solidFill>
                  <a:schemeClr val="dk1"/>
                </a:solidFill>
              </a:rPr>
              <a:t>האם יש גם ביקורות </a:t>
            </a:r>
            <a:r>
              <a:rPr lang="iw-IL" sz="2400" dirty="0">
                <a:solidFill>
                  <a:schemeClr val="dk1"/>
                </a:solidFill>
              </a:rPr>
              <a:t>שליליות ?</a:t>
            </a:r>
            <a:endParaRPr lang="ar-SA" sz="2400" i="0" u="none" strike="noStrike" cap="none" dirty="0">
              <a:solidFill>
                <a:schemeClr val="dk1"/>
              </a:solidFill>
            </a:endParaRPr>
          </a:p>
          <a:p>
            <a:pPr lvl="0" algn="r" rtl="1">
              <a:lnSpc>
                <a:spcPct val="200000"/>
              </a:lnSpc>
            </a:pPr>
            <a:r>
              <a:rPr lang="ar-SA" sz="2400" b="1" dirty="0">
                <a:solidFill>
                  <a:schemeClr val="dk1"/>
                </a:solidFill>
              </a:rPr>
              <a:t>متى افتتح المطعم؟</a:t>
            </a:r>
          </a:p>
          <a:p>
            <a:pPr lvl="0" algn="r" rtl="1">
              <a:lnSpc>
                <a:spcPct val="200000"/>
              </a:lnSpc>
            </a:pPr>
            <a:r>
              <a:rPr lang="ar-SA" sz="2400" b="1" dirty="0">
                <a:solidFill>
                  <a:schemeClr val="dk1"/>
                </a:solidFill>
              </a:rPr>
              <a:t>من يوصي به؟</a:t>
            </a:r>
          </a:p>
          <a:p>
            <a:pPr lvl="0" algn="r" rtl="1">
              <a:lnSpc>
                <a:spcPct val="200000"/>
              </a:lnSpc>
            </a:pPr>
            <a:r>
              <a:rPr lang="ar-SA" sz="2400" b="1" dirty="0">
                <a:solidFill>
                  <a:schemeClr val="dk1"/>
                </a:solidFill>
              </a:rPr>
              <a:t>هل هناك مراجعات سلبية أيضًا؟</a:t>
            </a:r>
            <a:endParaRPr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"/>
          <p:cNvSpPr txBox="1">
            <a:spLocks noGrp="1"/>
          </p:cNvSpPr>
          <p:nvPr>
            <p:ph type="ctrTitle"/>
          </p:nvPr>
        </p:nvSpPr>
        <p:spPr>
          <a:xfrm>
            <a:off x="0" y="343575"/>
            <a:ext cx="12192000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iw-IL" b="1" dirty="0">
                <a:latin typeface="Arial"/>
                <a:ea typeface="Arial"/>
                <a:cs typeface="Arial"/>
                <a:sym typeface="Arial"/>
              </a:rPr>
              <a:t>מחאה גדולה</a:t>
            </a:r>
            <a:r>
              <a:rPr lang="ar-SA" b="1" dirty="0">
                <a:latin typeface="Arial"/>
                <a:ea typeface="Arial"/>
                <a:cs typeface="Arial"/>
                <a:sym typeface="Arial"/>
              </a:rPr>
              <a:t> - احتجاج كبير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" name="Google Shape;152;p7" descr="Free Images : protest, demonstration, crowd, product, public event 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14802" y="1305360"/>
            <a:ext cx="5998369" cy="39916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BB4EE4-F30D-4853-BB7F-C364EAF29FF4}"/>
              </a:ext>
            </a:extLst>
          </p:cNvPr>
          <p:cNvSpPr txBox="1"/>
          <p:nvPr/>
        </p:nvSpPr>
        <p:spPr>
          <a:xfrm>
            <a:off x="9706708" y="1702191"/>
            <a:ext cx="208201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b="1" dirty="0"/>
              <a:t>קהל ממומן – </a:t>
            </a:r>
            <a:r>
              <a:rPr lang="ar-SA" sz="2800" b="1" dirty="0"/>
              <a:t>الجمهور المموّل</a:t>
            </a:r>
            <a:endParaRPr lang="he-IL" sz="28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"/>
          <p:cNvSpPr txBox="1">
            <a:spLocks noGrp="1"/>
          </p:cNvSpPr>
          <p:nvPr>
            <p:ph type="ctrTitle"/>
          </p:nvPr>
        </p:nvSpPr>
        <p:spPr>
          <a:xfrm>
            <a:off x="188175" y="278431"/>
            <a:ext cx="12290322" cy="674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iw-IL" b="1" dirty="0">
                <a:latin typeface="Arial"/>
                <a:ea typeface="Arial"/>
                <a:cs typeface="Arial"/>
                <a:sym typeface="Arial"/>
              </a:rPr>
              <a:t>על מה ההבנות והאמונות שלנו מבוססות?</a:t>
            </a:r>
            <a:br>
              <a:rPr lang="ar-SA" b="1" dirty="0">
                <a:latin typeface="Arial"/>
                <a:ea typeface="Arial"/>
                <a:cs typeface="Arial"/>
                <a:sym typeface="Arial"/>
              </a:rPr>
            </a:br>
            <a:r>
              <a:rPr lang="ar-SA" b="1" dirty="0">
                <a:latin typeface="Arial"/>
                <a:ea typeface="Arial"/>
                <a:cs typeface="Arial"/>
                <a:sym typeface="Arial"/>
              </a:rPr>
              <a:t>على ماذا تعتمد مفاهيمنا ومعتقداتنا؟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8"/>
          <p:cNvSpPr txBox="1"/>
          <p:nvPr/>
        </p:nvSpPr>
        <p:spPr>
          <a:xfrm>
            <a:off x="319323" y="2500406"/>
            <a:ext cx="8559758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800" dirty="0">
                <a:solidFill>
                  <a:schemeClr val="dk1"/>
                </a:solidFill>
              </a:rPr>
              <a:t>لماذا تم المطالبة؟</a:t>
            </a: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800" dirty="0">
                <a:solidFill>
                  <a:schemeClr val="dk1"/>
                </a:solidFill>
              </a:rPr>
              <a:t>هل الافتراضات مبررة وتؤدي إلى الادعاء؟</a:t>
            </a: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ar-SA" sz="2800" dirty="0">
              <a:solidFill>
                <a:schemeClr val="dk1"/>
              </a:solidFill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800" dirty="0">
                <a:solidFill>
                  <a:schemeClr val="dk1"/>
                </a:solidFill>
              </a:rPr>
              <a:t>من الذي يكتب؟</a:t>
            </a: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800" dirty="0">
                <a:solidFill>
                  <a:schemeClr val="dk1"/>
                </a:solidFill>
              </a:rPr>
              <a:t>متى تم نشرها؟</a:t>
            </a: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800" dirty="0">
                <a:solidFill>
                  <a:schemeClr val="dk1"/>
                </a:solidFill>
              </a:rPr>
              <a:t>هل الموقع مموّل؟</a:t>
            </a: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800" dirty="0">
                <a:solidFill>
                  <a:schemeClr val="dk1"/>
                </a:solidFill>
              </a:rPr>
              <a:t>هل المعلومات هادفة؟</a:t>
            </a: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800" dirty="0">
                <a:solidFill>
                  <a:schemeClr val="dk1"/>
                </a:solidFill>
              </a:rPr>
              <a:t>ما الذي لم يذكر في المقال؟</a:t>
            </a:r>
            <a:endParaRPr dirty="0"/>
          </a:p>
        </p:txBody>
      </p:sp>
      <p:sp>
        <p:nvSpPr>
          <p:cNvPr id="159" name="Google Shape;159;p8"/>
          <p:cNvSpPr/>
          <p:nvPr/>
        </p:nvSpPr>
        <p:spPr>
          <a:xfrm>
            <a:off x="4376615" y="1334695"/>
            <a:ext cx="3438769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600" b="1" dirty="0">
                <a:solidFill>
                  <a:srgbClr val="12B4BC"/>
                </a:solidFill>
              </a:rPr>
              <a:t>اسال اسئلة!</a:t>
            </a: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600" b="1" dirty="0">
                <a:solidFill>
                  <a:srgbClr val="12B4BC"/>
                </a:solidFill>
              </a:rPr>
              <a:t> افحص الأدلة!</a:t>
            </a:r>
            <a:endParaRPr sz="36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69000" y="882655"/>
            <a:ext cx="8706337" cy="2045989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9"/>
          <p:cNvSpPr txBox="1">
            <a:spLocks noGrp="1"/>
          </p:cNvSpPr>
          <p:nvPr>
            <p:ph type="ctrTitle"/>
          </p:nvPr>
        </p:nvSpPr>
        <p:spPr>
          <a:xfrm>
            <a:off x="1" y="166594"/>
            <a:ext cx="11981598" cy="905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ar-SA" b="1" dirty="0">
                <a:latin typeface="Arial"/>
                <a:ea typeface="Arial"/>
                <a:cs typeface="Arial"/>
                <a:sym typeface="Arial"/>
              </a:rPr>
              <a:t>فيتامينات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" name="Google Shape;166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1809" y="882655"/>
            <a:ext cx="2517491" cy="3305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87460" y="2948867"/>
            <a:ext cx="5857403" cy="2557124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9"/>
          <p:cNvSpPr/>
          <p:nvPr/>
        </p:nvSpPr>
        <p:spPr>
          <a:xfrm>
            <a:off x="328791" y="4378302"/>
            <a:ext cx="4095726" cy="1754286"/>
          </a:xfrm>
          <a:prstGeom prst="rect">
            <a:avLst/>
          </a:prstGeom>
          <a:noFill/>
          <a:ln w="28575" cap="flat" cmpd="sng">
            <a:solidFill>
              <a:srgbClr val="12B4B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 rtl="1">
              <a:lnSpc>
                <a:spcPct val="150000"/>
              </a:lnSpc>
            </a:pPr>
            <a:r>
              <a:rPr lang="ar-SA" sz="1800" b="1" dirty="0">
                <a:solidFill>
                  <a:srgbClr val="192A72"/>
                </a:solidFill>
              </a:rPr>
              <a:t>تم اختبار تأثير فيتامين </a:t>
            </a:r>
            <a:r>
              <a:rPr lang="en-US" sz="1800" b="1" dirty="0">
                <a:solidFill>
                  <a:srgbClr val="192A72"/>
                </a:solidFill>
              </a:rPr>
              <a:t>C</a:t>
            </a:r>
            <a:r>
              <a:rPr lang="ar-SA" sz="1800" b="1" dirty="0">
                <a:solidFill>
                  <a:srgbClr val="192A72"/>
                </a:solidFill>
              </a:rPr>
              <a:t> على نزلات البرد في العديد من الدراسات ، ولكن لم يثبت أنه يساعد في الوقاية منه أو علاجه ، إلا في حالات محددة (خاصة ، الأشخاص الذين يمارسون الرياضة في بيئة باردة).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"/>
          <p:cNvSpPr txBox="1">
            <a:spLocks noGrp="1"/>
          </p:cNvSpPr>
          <p:nvPr>
            <p:ph type="ctrTitle"/>
          </p:nvPr>
        </p:nvSpPr>
        <p:spPr>
          <a:xfrm>
            <a:off x="0" y="186258"/>
            <a:ext cx="11954934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ar-SA" b="1" dirty="0">
                <a:latin typeface="Arial"/>
                <a:ea typeface="Arial"/>
                <a:cs typeface="Arial"/>
                <a:sym typeface="Arial"/>
              </a:rPr>
              <a:t>ابداء الشك نابع من المعرفة</a:t>
            </a:r>
            <a:endParaRPr lang="he-IL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0"/>
          <p:cNvSpPr txBox="1"/>
          <p:nvPr/>
        </p:nvSpPr>
        <p:spPr>
          <a:xfrm>
            <a:off x="3536769" y="1086359"/>
            <a:ext cx="4843463" cy="1754286"/>
          </a:xfrm>
          <a:prstGeom prst="rect">
            <a:avLst/>
          </a:prstGeom>
          <a:solidFill>
            <a:srgbClr val="12B4B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 b="1" dirty="0">
                <a:solidFill>
                  <a:schemeClr val="lt1"/>
                </a:solidFill>
              </a:rPr>
              <a:t>من نشر المقال؟</a:t>
            </a:r>
          </a:p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 b="1" dirty="0">
                <a:solidFill>
                  <a:schemeClr val="lt1"/>
                </a:solidFill>
              </a:rPr>
              <a:t>أين التوصية مشهورة؟</a:t>
            </a:r>
          </a:p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 b="1" dirty="0">
                <a:solidFill>
                  <a:schemeClr val="lt1"/>
                </a:solidFill>
              </a:rPr>
              <a:t>هل كل الاعتبارات موضوعية؟</a:t>
            </a:r>
            <a:endParaRPr sz="2400" b="1" dirty="0">
              <a:solidFill>
                <a:schemeClr val="lt1"/>
              </a:solidFill>
            </a:endParaRPr>
          </a:p>
        </p:txBody>
      </p:sp>
      <p:sp>
        <p:nvSpPr>
          <p:cNvPr id="175" name="Google Shape;175;p10"/>
          <p:cNvSpPr/>
          <p:nvPr/>
        </p:nvSpPr>
        <p:spPr>
          <a:xfrm>
            <a:off x="5429863" y="2789902"/>
            <a:ext cx="1343025" cy="135731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12B4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</a:endParaRPr>
          </a:p>
        </p:txBody>
      </p:sp>
      <p:sp>
        <p:nvSpPr>
          <p:cNvPr id="176" name="Google Shape;176;p10"/>
          <p:cNvSpPr txBox="1"/>
          <p:nvPr/>
        </p:nvSpPr>
        <p:spPr>
          <a:xfrm>
            <a:off x="3311741" y="4347239"/>
            <a:ext cx="5579268" cy="646290"/>
          </a:xfrm>
          <a:prstGeom prst="rect">
            <a:avLst/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 rtl="1">
              <a:lnSpc>
                <a:spcPct val="150000"/>
              </a:lnSpc>
            </a:pPr>
            <a:r>
              <a:rPr lang="ar-SA" sz="2400" b="1" dirty="0">
                <a:solidFill>
                  <a:schemeClr val="lt1"/>
                </a:solidFill>
              </a:rPr>
              <a:t>اتخاذ قرار - استهلاك فيتامين </a:t>
            </a:r>
            <a:r>
              <a:rPr lang="en-US" sz="2400" b="1" dirty="0">
                <a:solidFill>
                  <a:schemeClr val="lt1"/>
                </a:solidFill>
              </a:rPr>
              <a:t>C</a:t>
            </a:r>
            <a:r>
              <a:rPr lang="ar-SA" sz="2400" b="1" dirty="0">
                <a:solidFill>
                  <a:schemeClr val="lt1"/>
                </a:solidFill>
              </a:rPr>
              <a:t> أم لا؟</a:t>
            </a:r>
            <a:endParaRPr sz="2400"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מערכת שידורים">
      <a:dk1>
        <a:srgbClr val="002060"/>
      </a:dk1>
      <a:lt1>
        <a:srgbClr val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378</Words>
  <Application>Microsoft Office PowerPoint</Application>
  <PresentationFormat>מסך רחב</PresentationFormat>
  <Paragraphs>61</Paragraphs>
  <Slides>12</Slides>
  <Notes>12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12</vt:i4>
      </vt:variant>
    </vt:vector>
  </HeadingPairs>
  <TitlesOfParts>
    <vt:vector size="16" baseType="lpstr">
      <vt:lpstr>Varela Round</vt:lpstr>
      <vt:lpstr>Calibri</vt:lpstr>
      <vt:lpstr>Arial</vt:lpstr>
      <vt:lpstr>ערכת נושא Office</vt:lpstr>
      <vt:lpstr>חשיבה ביקורתית - التفكير النقدي</vt:lpstr>
      <vt:lpstr>מה נלמד היום </vt:lpstr>
      <vt:lpstr>חשיבה ביקורתית التفكير النقدي Critical  Thinking</vt:lpstr>
      <vt:lpstr>איזה שמפו כדאי לקנות?  أي شامبو محبذ ان تشتري؟</vt:lpstr>
      <vt:lpstr>מסעדה מצויינת? مطعم ممتاز؟</vt:lpstr>
      <vt:lpstr>מחאה גדולה - احتجاج كبير</vt:lpstr>
      <vt:lpstr>על מה ההבנות והאמונות שלנו מבוססות? على ماذا تعتمد مفاهيمنا ومعتقداتنا؟</vt:lpstr>
      <vt:lpstr>فيتامينات</vt:lpstr>
      <vt:lpstr>ابداء الشك نابع من المعرفة</vt:lpstr>
      <vt:lpstr>الاحتباس الحرارى؟</vt:lpstr>
      <vt:lpstr>التفكير النقدي</vt:lpstr>
      <vt:lpstr>تدريب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חשיבה ביקורתית - التفكير النقدي</dc:title>
  <dc:creator>lesley salamon</dc:creator>
  <cp:lastModifiedBy>דאהש  חביבאללה</cp:lastModifiedBy>
  <cp:revision>9</cp:revision>
  <dcterms:created xsi:type="dcterms:W3CDTF">2020-04-24T07:33:12Z</dcterms:created>
  <dcterms:modified xsi:type="dcterms:W3CDTF">2021-02-07T10:04:51Z</dcterms:modified>
</cp:coreProperties>
</file>