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5" r:id="rId5"/>
    <p:sldId id="266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1FC5D-3F2D-4709-996F-24A06E2FD088}" v="71" dt="2023-12-22T15:32:3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7CB2-1755-D4B8-AFA2-2E37EEB91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72EBA-5A1F-70E5-9936-CC1E68E23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546C-9212-76A8-2F34-E13195E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D5724-C61A-093D-708A-8583E0B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EB8C-FB26-C488-86A5-6DD2893A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669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DF8C-F213-686C-56D3-A1592419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219E3-5AAE-2FCB-D16F-E10C70707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247E-9BAA-6322-DCB3-C40B607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90C4-6CEB-187D-2888-4014558F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5269-128A-D538-1444-A585119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423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D1F6B-33AC-758D-6FA2-AF75842EB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198A3-4909-A58B-3B77-15C19B1F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DEA60-C1C0-29E2-F333-00025C37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C6024-922F-8229-5B78-94ED68D6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3243E-2E44-CC27-F6C5-52285F1C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41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4D8C-3880-4C18-B3B6-D541B6F3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58E1-48A0-A961-77D3-8E602FDC7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387C-91BF-7FA8-5F8C-EBED1FE7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AF04A-0F46-63BC-9016-E84A083A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B2FC-968D-ED34-52C4-607E3ED6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08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90D1-BC01-7EAC-E959-27AB5107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4482-2B03-7CC4-02DB-290A85109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3420-E160-2B61-3FB7-29166CF5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9B3A-FA61-86C1-4131-BF197D9D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2694-8459-F634-6B0D-3226D921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5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26D5-FD9D-66A0-FCFA-3CEE9BFC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C25-4E4A-8B90-4A17-BC4FEB6BF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D65A7-264E-5D21-9DBC-2EC62B4CD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1B04-B9E9-0A63-DE90-0B0A8417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C7788-6F49-CFE9-C8BC-55EEDE6D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38997-B587-8E88-F357-517665A8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05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887F-BB06-37E6-A57D-2E47C396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50F2-72E0-5BBF-146F-6FD789E81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40A2B-06D3-1C53-C05D-0DB91678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6738B-03C5-0EF7-BC4C-97D124EB7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FD5CE-5D7D-EFAA-C188-F935509F9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CA783-D960-3398-F9A5-2BE53A16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FF667-BF05-CEC2-2247-7449AA58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952BE-B6D9-5078-0803-B519C420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928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2A4-EC2B-F585-5548-E1F12E46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4C585-40C9-C88E-B502-6F3698B5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FD81-9E25-E649-CA3E-A6701B03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D4328-FF4A-BD43-8E05-0D65D47C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88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6B5EE-175D-2020-EED2-1FA3B0F2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46C01-F09B-8E49-9B0F-9544DA19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7B022-7CDE-7AA0-8C71-9993EAC8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175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FABC-89BB-8A3E-49A0-55D991CF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EF1E9-A63F-8A2E-AC29-85CE7415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043BB-1404-79D1-6221-C51199571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46C37-84A8-12FE-FD65-E1E80CE4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DD724-AF8E-8B2C-8C2F-84AED90B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0A1A-4E39-3CEC-7002-AB2929D1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291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F33B-C291-79EE-4479-EB98F39A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B9ECA-2CD7-3B90-F03C-12C6FEFF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49CB7-0E41-7CDD-A8D8-3ABE7F81E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CD3D-089B-3389-5A37-729ACBBE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D5F6B-951E-DF63-34BB-7907F05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B4BF-922C-3DCA-97B8-EA54A42D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19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B4C12-3CA4-DF2A-A150-ACA20BC3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3D02-FE98-DA09-045E-67C3459C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0889-6ECB-FA62-7110-01FBEAB4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FD71-8650-4833-9FEB-46248EAAF9D9}" type="datetimeFigureOut">
              <a:rPr lang="en-IL" smtClean="0"/>
              <a:t>09/16/2024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3A635-2683-89E7-8945-A035A93D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B5E0-24F8-7B26-F5CC-AC300C6A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EDFF-4F2C-43F0-B220-7F18CB3A20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05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tunbarosh.co.il/%d7%94%d7%98%d7%95%d7%98%d7%90%d7%9c-%d7%91%d7%a1%d7%9a-%d7%94%d7%9b%d7%95%d7%9c-%d7%94%d7%95%d7%a8%d7%a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tunbarosh.co.il/%d7%90%d7%a9%d7%9c%d7%99%d7%95%d7%aa-%d7%a9%d7%9c-%d7%90%d7%97%d7%95%d7%96%d7%99%d7%9d-%d7%91%d7%a2%d7%a8%d7%95%d7%a5-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arts.strawjackal.org/2012/01/95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tunbarosh.co.il/%d7%92%d7%a8%d7%a3-%d7%a2%d7%95%d7%92%d7%94-%d7%91%d7%a9%d7%9c%d7%95%d7%a9%d7%94-%d7%9e%d7%99%d7%9e%d7%93%d7%99%d7%9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tunbarosh.co.il/%d7%94%d7%98%d7%99%d7%95%d7%aa-%d7%91%d7%a6%d7%99%d7%a8-%d7%94-y-%d7%9e%d7%a8%d7%95%d7%95%d7%97%d7%99%d7%9d-%d7%9c%d7%90-%d7%a9%d7%95%d7%95%d7%99%d7%9d-%d7%91%d7%99%d7%9f-%d7%a2%d7%a8%d7%9b%d7%9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זכוכית מגדלת המציגה ירידה בביצועים">
            <a:extLst>
              <a:ext uri="{FF2B5EF4-FFF2-40B4-BE49-F238E27FC236}">
                <a16:creationId xmlns:a16="http://schemas.microsoft.com/office/drawing/2014/main" id="{6AFA09A2-590B-7565-E9AC-6B171149B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E697-2745-29F7-4159-19B7CE10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621280"/>
            <a:ext cx="10058400" cy="1279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e-IL" sz="8000" dirty="0">
                <a:solidFill>
                  <a:srgbClr val="FFFFFF"/>
                </a:solidFill>
              </a:rPr>
              <a:t>קריאה ביקורתית של גרפים</a:t>
            </a:r>
            <a:endParaRPr lang="en-IL" sz="80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D2718-E244-4674-9615-FFAA694B0E1D}"/>
              </a:ext>
            </a:extLst>
          </p:cNvPr>
          <p:cNvSpPr txBox="1">
            <a:spLocks/>
          </p:cNvSpPr>
          <p:nvPr/>
        </p:nvSpPr>
        <p:spPr>
          <a:xfrm>
            <a:off x="1920240" y="4834826"/>
            <a:ext cx="10058400" cy="1279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dirty="0">
                <a:solidFill>
                  <a:srgbClr val="FFFFFF"/>
                </a:solidFill>
              </a:rPr>
              <a:t>יוצרת: ימית ליבנה</a:t>
            </a:r>
            <a:endParaRPr lang="en-IL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7D7A49C5-83D9-9283-5980-C9ED576F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8072"/>
            <a:ext cx="5294716" cy="34018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with numbers and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FB72E3A9-ABF9-C2DD-F1DC-84740CE4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33866"/>
            <a:ext cx="5294715" cy="4990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5D537-3318-7309-825E-D40AE20FADBB}"/>
              </a:ext>
            </a:extLst>
          </p:cNvPr>
          <p:cNvSpPr txBox="1"/>
          <p:nvPr/>
        </p:nvSpPr>
        <p:spPr>
          <a:xfrm>
            <a:off x="518666" y="58257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4"/>
              </a:rPr>
              <a:t>הטוטאל בסך הכול הורס | נתון בראש (</a:t>
            </a:r>
            <a:r>
              <a:rPr lang="en-US" dirty="0">
                <a:hlinkClick r:id="rId4"/>
              </a:rPr>
              <a:t>natunbarosh.co.il)</a:t>
            </a:r>
            <a:endParaRPr lang="en-I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02069A-7370-83D1-4700-DCD3BC3E2A76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different colored rectangles&#10;&#10;Description automatically generated">
            <a:extLst>
              <a:ext uri="{FF2B5EF4-FFF2-40B4-BE49-F238E27FC236}">
                <a16:creationId xmlns:a16="http://schemas.microsoft.com/office/drawing/2014/main" id="{9C6D86CB-1F44-4EEF-2751-8EC0CB02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4979"/>
            <a:ext cx="5294716" cy="34680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E61DDB0-4D8E-94BE-E0B5-E5D7D725E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033142"/>
            <a:ext cx="5294715" cy="4791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ADC872-276D-B1E9-DA78-C234F557D213}"/>
              </a:ext>
            </a:extLst>
          </p:cNvPr>
          <p:cNvSpPr txBox="1"/>
          <p:nvPr/>
        </p:nvSpPr>
        <p:spPr>
          <a:xfrm>
            <a:off x="643467" y="58618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4"/>
              </a:rPr>
              <a:t>אשליות של אחוזים בערוץ 20 | נתון בראש (</a:t>
            </a:r>
            <a:r>
              <a:rPr lang="en-US" dirty="0">
                <a:hlinkClick r:id="rId4"/>
              </a:rPr>
              <a:t>natunbarosh.co.il)</a:t>
            </a:r>
            <a:endParaRPr lang="en-I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35C10D-E1C4-9C1B-52C6-C578E4E2F03F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040A-5921-5DEA-916E-752D6C2E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עבודה עצמית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47EF-8856-8C7F-D975-C8979BFA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עבור כל אחד מהגרפים, נסו להבין לבד מה "לא בסדר" בגרף, נסו לחשוב מה הסיבה לכך, ומה היה אפשר לעשות אחרת</a:t>
            </a:r>
          </a:p>
          <a:p>
            <a:pPr algn="r" rtl="1"/>
            <a:r>
              <a:rPr lang="he-IL" dirty="0"/>
              <a:t>הכנסו ללינק בתחתית כל שקף כדי לקרוא הסבר מלא על המניפולציה שנעשתה בגרף (בין אם בכוונה ובין אם לא)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182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E89536-BCC8-452C-D1BF-B3C5A3075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591" t="5470"/>
          <a:stretch/>
        </p:blipFill>
        <p:spPr>
          <a:xfrm>
            <a:off x="618786" y="1268902"/>
            <a:ext cx="5294716" cy="38121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2AE9AC-BD22-0A48-6F08-CAD5B162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817" y="1423627"/>
            <a:ext cx="5294715" cy="4010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913EA1-E7C5-3EA4-3F35-755573AB18F6}"/>
              </a:ext>
            </a:extLst>
          </p:cNvPr>
          <p:cNvSpPr txBox="1"/>
          <p:nvPr/>
        </p:nvSpPr>
        <p:spPr>
          <a:xfrm>
            <a:off x="1087120" y="56327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https://charts.strawjackal.org/2013/04/1108/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741D0B-137A-8883-9F05-AC0EE5902B0B}"/>
              </a:ext>
            </a:extLst>
          </p:cNvPr>
          <p:cNvSpPr/>
          <p:nvPr/>
        </p:nvSpPr>
        <p:spPr>
          <a:xfrm>
            <a:off x="643468" y="1291733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00E39-C757-CB20-89FF-B36B79CC5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9682" y="1393207"/>
            <a:ext cx="5294716" cy="37553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9EB9EB8-A171-50FB-1A17-B78022808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37" y="1457733"/>
            <a:ext cx="5294715" cy="386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66394-389B-891B-1179-84D486D3596B}"/>
              </a:ext>
            </a:extLst>
          </p:cNvPr>
          <p:cNvSpPr txBox="1"/>
          <p:nvPr/>
        </p:nvSpPr>
        <p:spPr>
          <a:xfrm>
            <a:off x="1087120" y="56327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https://charts.strawjackal.org/2013/04/1108/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DC2C1-3430-9256-790B-2C42030A4BCD}"/>
              </a:ext>
            </a:extLst>
          </p:cNvPr>
          <p:cNvSpPr/>
          <p:nvPr/>
        </p:nvSpPr>
        <p:spPr>
          <a:xfrm>
            <a:off x="708031" y="1298090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F37B4DE4-1F8F-691E-FCCF-49EC6FDF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2178"/>
            <a:ext cx="5294716" cy="36136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with a red line and a blue line&#10;&#10;Description automatically generated">
            <a:extLst>
              <a:ext uri="{FF2B5EF4-FFF2-40B4-BE49-F238E27FC236}">
                <a16:creationId xmlns:a16="http://schemas.microsoft.com/office/drawing/2014/main" id="{F37C6C7D-0298-03B1-8F83-E5A33A62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589087"/>
            <a:ext cx="5294715" cy="3679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BB5DD5-A758-849C-F5BB-E1E816695ACA}"/>
              </a:ext>
            </a:extLst>
          </p:cNvPr>
          <p:cNvSpPr txBox="1"/>
          <p:nvPr/>
        </p:nvSpPr>
        <p:spPr>
          <a:xfrm>
            <a:off x="822960" y="57320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https://charts.strawjackal.org/2018/10/1309/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AA39D6-EDF2-3B0A-C6D0-D7642FEA15FC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5AD47779-CF62-9D6D-3B14-3247F519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1019"/>
            <a:ext cx="5294716" cy="32959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5625DF3C-8FA1-DAD9-1457-5889717A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69955"/>
            <a:ext cx="5294715" cy="3918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10F8F-88E9-4181-E0D1-98C2EFE09692}"/>
              </a:ext>
            </a:extLst>
          </p:cNvPr>
          <p:cNvSpPr txBox="1"/>
          <p:nvPr/>
        </p:nvSpPr>
        <p:spPr>
          <a:xfrm>
            <a:off x="812800" y="5715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https://charts.strawjackal.org/2020/05/1378/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0F38BB-CCAE-94AC-8A80-28BFD7D33088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7A859-2DCB-9A4F-C374-CEA6EB48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43" y="2415169"/>
            <a:ext cx="5294716" cy="28061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F2E34D5-CDCA-83C6-7A95-2F5CD33D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2" y="1819513"/>
            <a:ext cx="5294715" cy="3401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F19594-1406-8370-0EC2-5A5E49A3E0A4}"/>
              </a:ext>
            </a:extLst>
          </p:cNvPr>
          <p:cNvSpPr txBox="1"/>
          <p:nvPr/>
        </p:nvSpPr>
        <p:spPr>
          <a:xfrm>
            <a:off x="612012" y="5889148"/>
            <a:ext cx="10137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4"/>
              </a:rPr>
              <a:t>ביבי פחוס | שקרים יפים (</a:t>
            </a:r>
            <a:r>
              <a:rPr lang="en-US" dirty="0">
                <a:hlinkClick r:id="rId4"/>
              </a:rPr>
              <a:t>strawjackal.org)</a:t>
            </a:r>
            <a:endParaRPr lang="en-I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8E99C-E333-3EF5-6620-5D6E640830F0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8B8E2B8-EF8D-3D6B-4C4C-122275D1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365258"/>
            <a:ext cx="4777188" cy="5571066"/>
          </a:xfrm>
          <a:prstGeom prst="rect">
            <a:avLst/>
          </a:prstGeom>
        </p:spPr>
      </p:pic>
      <p:pic>
        <p:nvPicPr>
          <p:cNvPr id="3" name="Picture 2" descr="A screenshot of a television show&#10;&#10;Description automatically generated">
            <a:extLst>
              <a:ext uri="{FF2B5EF4-FFF2-40B4-BE49-F238E27FC236}">
                <a16:creationId xmlns:a16="http://schemas.microsoft.com/office/drawing/2014/main" id="{55111DC7-C9FF-139E-119B-928D652A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199886"/>
            <a:ext cx="5291667" cy="4458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93901-408A-F03E-5910-B724C2CAF1CB}"/>
              </a:ext>
            </a:extLst>
          </p:cNvPr>
          <p:cNvSpPr txBox="1"/>
          <p:nvPr/>
        </p:nvSpPr>
        <p:spPr>
          <a:xfrm>
            <a:off x="325120" y="62145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4"/>
              </a:rPr>
              <a:t>על מערכת הבחירות בישראל, שני מתמודדים וגרף עוגה אחד בשלושה </a:t>
            </a:r>
            <a:r>
              <a:rPr lang="he-IL" dirty="0" err="1">
                <a:hlinkClick r:id="rId4"/>
              </a:rPr>
              <a:t>מימדים</a:t>
            </a:r>
            <a:r>
              <a:rPr lang="he-IL" dirty="0">
                <a:hlinkClick r:id="rId4"/>
              </a:rPr>
              <a:t> | נתון בראש (</a:t>
            </a:r>
            <a:r>
              <a:rPr lang="en-US" dirty="0">
                <a:hlinkClick r:id="rId4"/>
              </a:rPr>
              <a:t>natunbarosh.co.il)</a:t>
            </a:r>
            <a:endParaRPr lang="en-I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267258-919F-31C9-9768-67462E3C9E5E}"/>
              </a:ext>
            </a:extLst>
          </p:cNvPr>
          <p:cNvSpPr/>
          <p:nvPr/>
        </p:nvSpPr>
        <p:spPr>
          <a:xfrm>
            <a:off x="544045" y="184071"/>
            <a:ext cx="5294716" cy="593343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8E68D-241D-6790-77BF-2824DD27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0585"/>
            <a:ext cx="5294716" cy="31768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D9A9870-0557-96EE-AADD-C99CC1B4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383917"/>
            <a:ext cx="5294715" cy="4090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6D30D-BC41-DA1B-2FA6-956D95196FFD}"/>
              </a:ext>
            </a:extLst>
          </p:cNvPr>
          <p:cNvSpPr txBox="1"/>
          <p:nvPr/>
        </p:nvSpPr>
        <p:spPr>
          <a:xfrm>
            <a:off x="548640" y="554872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4"/>
              </a:rPr>
              <a:t>הטיות בציר ה-</a:t>
            </a:r>
            <a:r>
              <a:rPr lang="en-US" dirty="0">
                <a:hlinkClick r:id="rId4"/>
              </a:rPr>
              <a:t>Y: </a:t>
            </a:r>
            <a:r>
              <a:rPr lang="he-IL" dirty="0">
                <a:hlinkClick r:id="rId4"/>
              </a:rPr>
              <a:t>מרווחים לא שווים בין ערכי הציר | נתון בראש (</a:t>
            </a:r>
            <a:r>
              <a:rPr lang="en-US" dirty="0">
                <a:hlinkClick r:id="rId4"/>
              </a:rPr>
              <a:t>natunbarosh.co.il)</a:t>
            </a:r>
            <a:endParaRPr lang="en-I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842998-D2E1-E30D-98A8-F59728E2BA9E}"/>
              </a:ext>
            </a:extLst>
          </p:cNvPr>
          <p:cNvSpPr/>
          <p:nvPr/>
        </p:nvSpPr>
        <p:spPr>
          <a:xfrm>
            <a:off x="643467" y="1589087"/>
            <a:ext cx="5294716" cy="402939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התבוננו בגרף מימין, נסו להבין מה הבעיה עם עיצוב הגרף ומה יכולה להיות המטרה שלה</a:t>
            </a:r>
          </a:p>
          <a:p>
            <a:pPr algn="ctr"/>
            <a:r>
              <a:rPr lang="he-IL" sz="2000" dirty="0">
                <a:solidFill>
                  <a:schemeClr val="tx1"/>
                </a:solidFill>
              </a:rPr>
              <a:t>אחרי שתחשבו לבד, לחצו כאן כדי לראות את הגרף המתוקן, והכנסו ללינק למידע נוסף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467</Words>
  <Application>Microsoft Office PowerPoint</Application>
  <PresentationFormat>מסך רחב</PresentationFormat>
  <Paragraphs>32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קריאה ביקורתית של גרפים</vt:lpstr>
      <vt:lpstr>עבודה עצמית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Yamit Livneh</dc:creator>
  <cp:lastModifiedBy>Avi Marzuk</cp:lastModifiedBy>
  <cp:revision>2</cp:revision>
  <dcterms:created xsi:type="dcterms:W3CDTF">2023-12-22T14:43:28Z</dcterms:created>
  <dcterms:modified xsi:type="dcterms:W3CDTF">2024-09-16T18:14:31Z</dcterms:modified>
</cp:coreProperties>
</file>