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ssistant SemiBold"/>
      <p:regular r:id="rId29"/>
      <p:bold r:id="rId30"/>
    </p:embeddedFont>
    <p:embeddedFont>
      <p:font typeface="Assistant"/>
      <p:regular r:id="rId31"/>
      <p:bold r:id="rId32"/>
    </p:embeddedFont>
    <p:embeddedFont>
      <p:font typeface="Quattrocento Sans"/>
      <p:regular r:id="rId33"/>
      <p:bold r:id="rId34"/>
      <p:italic r:id="rId35"/>
      <p:boldItalic r:id="rId36"/>
    </p:embeddedFont>
    <p:embeddedFont>
      <p:font typeface="Assistant ExtraBold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8" roundtripDataSignature="AMtx7mgqwI8DssdQXSGc0JFDq2UqOM+p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FAC313-D91E-40C0-9433-DCF482716370}">
  <a:tblStyle styleId="{22FAC313-D91E-40C0-9433-DCF48271637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ssistant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ssistant-regular.fntdata"/><Relationship Id="rId30" Type="http://schemas.openxmlformats.org/officeDocument/2006/relationships/font" Target="fonts/AssistantSemiBold-bold.fntdata"/><Relationship Id="rId11" Type="http://schemas.openxmlformats.org/officeDocument/2006/relationships/slide" Target="slides/slide6.xml"/><Relationship Id="rId33" Type="http://schemas.openxmlformats.org/officeDocument/2006/relationships/font" Target="fonts/QuattrocentoSans-regular.fntdata"/><Relationship Id="rId10" Type="http://schemas.openxmlformats.org/officeDocument/2006/relationships/slide" Target="slides/slide5.xml"/><Relationship Id="rId32" Type="http://schemas.openxmlformats.org/officeDocument/2006/relationships/font" Target="fonts/Assistant-bold.fntdata"/><Relationship Id="rId13" Type="http://schemas.openxmlformats.org/officeDocument/2006/relationships/slide" Target="slides/slide8.xml"/><Relationship Id="rId35" Type="http://schemas.openxmlformats.org/officeDocument/2006/relationships/font" Target="fonts/QuattrocentoSans-italic.fntdata"/><Relationship Id="rId12" Type="http://schemas.openxmlformats.org/officeDocument/2006/relationships/slide" Target="slides/slide7.xml"/><Relationship Id="rId34" Type="http://schemas.openxmlformats.org/officeDocument/2006/relationships/font" Target="fonts/QuattrocentoSans-bold.fntdata"/><Relationship Id="rId15" Type="http://schemas.openxmlformats.org/officeDocument/2006/relationships/slide" Target="slides/slide10.xml"/><Relationship Id="rId37" Type="http://schemas.openxmlformats.org/officeDocument/2006/relationships/font" Target="fonts/AssistantExtraBold-bold.fntdata"/><Relationship Id="rId14" Type="http://schemas.openxmlformats.org/officeDocument/2006/relationships/slide" Target="slides/slide9.xml"/><Relationship Id="rId36" Type="http://schemas.openxmlformats.org/officeDocument/2006/relationships/font" Target="fonts/Quattrocento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AutoNum type="arabicPeriod"/>
            </a:pPr>
            <a: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מציאת מקורות עם נתונים אמינים </a:t>
            </a:r>
            <a:b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אתרי משרדי ממשלה, אתרי חדשות אמינים, מידע רשמי של עיריות וגורמים רשמיים אחרים</a:t>
            </a:r>
            <a:endParaRPr/>
          </a:p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AutoNum type="arabicPeriod"/>
            </a:pPr>
            <a: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טיוב, סדר ועיבוד המידע כדי שיהיה נגיש לשימוש</a:t>
            </a:r>
            <a:b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פעמים רבות המידע לא מגיע בצורה נוחה לניתוח, ויש לסדר אותו לפני השימוש. ניתן להשתמש באקסל, או ב power query ב PBI</a:t>
            </a:r>
            <a:endParaRPr b="1" i="0" sz="9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AutoNum type="arabicPeriod"/>
            </a:pPr>
            <a:r>
              <a:rPr b="1"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ניתוח המידע והנגשתו בצורה ויזואלית שתאפשר להפיק תובנות וידע </a:t>
            </a:r>
            <a:br>
              <a:rPr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הנגשת מידע ויצירת ויזואליזציה צריכה להיות מועילה וברורה. גרף לא צריך להיות מגניב, אלא ברור ומסביר.</a:t>
            </a:r>
            <a:endParaRPr b="0" i="0" sz="9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מציאת מקורות עם נתונים אמינים </a:t>
            </a:r>
            <a:b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אתרי משרדי ממשלה, אתרי חדשות אמינים, מידע רשמי של עיריות וגורמים רשמיים אחרים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טיוב, סדר ועיבוד המידע כדי שיהיה נגיש לשימוש</a:t>
            </a:r>
            <a:br>
              <a:rPr b="1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b="0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פעמים רבות המידע לא מגיע בצורה נוחה לניתוח, ויש לסדר אותו לפני השימוש. ניתן להשתמש באקסל, או ב power query ב PBI</a:t>
            </a:r>
            <a:endParaRPr b="1" i="0" sz="9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AutoNum type="arabicPeriod"/>
            </a:pPr>
            <a:r>
              <a:rPr b="1"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ניתוח המידע והנגשתו בצורה ויזואלית שתאפשר להפיק תובנות וידע </a:t>
            </a:r>
            <a:br>
              <a:rPr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הנגשת מידע ויצירת ויזואליזציה צריכה להיות מועילה וברורה. גרף לא צריך להיות מגניב, אלא ברור ומסביר.</a:t>
            </a:r>
            <a:endParaRPr b="0" i="0" sz="9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rPr b="1"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ניתוח המידע והנגשתו בצורה ויזואלית שתאפשר להפיק תובנות וידע </a:t>
            </a:r>
            <a:br>
              <a:rPr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</a:br>
            <a:r>
              <a:rPr lang="iw-IL" sz="9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הנגשת מידע ויצירת ויזואליזציה צריכה להיות מועילה וברורה. גרף לא צריך להיות מגניב, אלא ברור ומסביר.</a:t>
            </a:r>
            <a:endParaRPr/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rPr b="0" i="0" lang="iw-IL" sz="9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קווים מנחים לחשיבה: מה, למה, איך?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rPr b="0" lang="iw-IL"/>
              <a:t>כללי אצבע שחשוב להקפיד: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עד 5 תצוגות במסך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צבעים – שימוש בצבעים המתאימים לנתונים, עקביות בצבעים (אם כחול הוא גברים וורוד נשים, נקפיד על שימוש עקבי בכל הגרפים)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מקרא והסבר – נוסיף מקרא אם נדרש, והסבר לגבי אופן שימוש אם יש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בחירת גרפים מתאימים לנתונים</a:t>
            </a:r>
            <a:endParaRPr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None/>
            </a:pPr>
            <a:r>
              <a:rPr b="0" lang="iw-IL"/>
              <a:t>כללי אצבע שחשוב להקפיד: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עד 5 תצוגות במסך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צבעים – שימוש בצבעים המתאימים לנתונים, עקביות בצבעים (אם כחול הוא גברים וורוד נשים, נקפיד על שימוש עקבי בכל הגרפים)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מקרא והסבר – נוסיף מקרא אם נדרש, והסבר לגבי אופן שימוש אם יש</a:t>
            </a:r>
            <a:endParaRPr/>
          </a:p>
          <a:p>
            <a:pPr indent="-171450" lvl="0" marL="1714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1350"/>
              <a:buFont typeface="Arial"/>
              <a:buChar char="•"/>
            </a:pPr>
            <a:r>
              <a:rPr b="0" lang="iw-IL"/>
              <a:t>בחירת גרפים מתאימים לנתונים</a:t>
            </a:r>
            <a:endParaRPr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דשבורד לדוגמא המציג את סיפור נתוני הפינוי הישובים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Google Shape;172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Google Shape;18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דשבורד לדוגמא המציג את סיפור נתוני הפינוי הישובים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" name="Google Shape;3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9bd36723cf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8" name="Google Shape;198;g29bd36723cf_2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/>
              <a:t>נעבור לתרגול, בהצלחה!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" name="Google Shape;217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/>
              <a:t>נעבור לתרגול, בהצלחה!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" name="Google Shape;47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ההבחנה החשובה היא בין מידע ונתונים גולמיים לבין ידע ותובנות שניתן להפיק וללמוד מהנתונים.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דוגמאות לנתונים חשובים במלחמה ואיך אפשר לעזור אם נדע אותם:</a:t>
            </a:r>
            <a:br>
              <a:rPr lang="iw-IL"/>
            </a:br>
            <a:r>
              <a:rPr lang="iw-IL"/>
              <a:t>* מלון אליו פונו ישובים – מה גילאי המפונים? יש ילדים? אנשים מבוגרים? משפחות?</a:t>
            </a:r>
            <a:br>
              <a:rPr lang="iw-IL"/>
            </a:br>
            <a:r>
              <a:rPr lang="iw-IL"/>
              <a:t>מה חסר? מה הצרכים?</a:t>
            </a:r>
            <a:br>
              <a:rPr lang="iw-IL"/>
            </a:br>
            <a:r>
              <a:rPr lang="iw-IL"/>
              <a:t>* חיילים בבסיסים – כמה אפודים קרמיים חסרים בפלוגה? למי חסר כפפות? מעיל?</a:t>
            </a:r>
            <a:br>
              <a:rPr lang="iw-IL"/>
            </a:br>
            <a:r>
              <a:rPr lang="iw-IL"/>
              <a:t>* מתי יש אזעקות? מתי, סטטיסטית, הכי רגוע?</a:t>
            </a:r>
            <a:br>
              <a:rPr lang="iw-IL"/>
            </a:br>
            <a:r>
              <a:rPr lang="iw-IL"/>
              <a:t>* הסברה – תצוגה נכונה של המספרים והנתונים יכולה לעזור בהסברה עולמית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דוגמאות מהחדשות לניתוח נתונים והסקת מסקנות</a:t>
            </a:r>
            <a:br>
              <a:rPr lang="iw-IL"/>
            </a:br>
            <a:r>
              <a:rPr lang="iw-IL"/>
              <a:t>* עלויות כלכליות</a:t>
            </a:r>
            <a:br>
              <a:rPr lang="iw-IL"/>
            </a:br>
            <a:r>
              <a:rPr lang="iw-IL"/>
              <a:t>* מיקומי מרכזי מפונים </a:t>
            </a:r>
            <a:br>
              <a:rPr lang="iw-IL"/>
            </a:br>
            <a:r>
              <a:rPr lang="iw-IL"/>
              <a:t>* ניתוח סטטיסטי של נתוני אזעקות</a:t>
            </a:r>
            <a:br>
              <a:rPr lang="iw-IL"/>
            </a:br>
            <a:r>
              <a:rPr lang="iw-IL"/>
              <a:t>* שינוי הרגלים</a:t>
            </a:r>
            <a:endParaRPr/>
          </a:p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דוגמאות לנתונים חשובים במלחמה ואיך אפשר לעזור אם נדע אותם:</a:t>
            </a:r>
            <a:br>
              <a:rPr lang="iw-IL"/>
            </a:br>
            <a:r>
              <a:rPr lang="iw-IL"/>
              <a:t>* מלון אליו פונו ישובים – מה גילאי המפונים? יש ילדים? אנשים מבוגרים? משפחות?</a:t>
            </a:r>
            <a:br>
              <a:rPr lang="iw-IL"/>
            </a:br>
            <a:r>
              <a:rPr lang="iw-IL"/>
              <a:t>מה חסר? מה הצרכים?</a:t>
            </a:r>
            <a:br>
              <a:rPr lang="iw-IL"/>
            </a:br>
            <a:r>
              <a:rPr lang="iw-IL"/>
              <a:t>* חיילים בבסיסים – כמה אפודים קרמיים חסרים בפלוגה? למי חסר כפפות? מעיל?</a:t>
            </a:r>
            <a:br>
              <a:rPr lang="iw-IL"/>
            </a:br>
            <a:r>
              <a:rPr lang="iw-IL"/>
              <a:t>* מתי יש אזעקות? מתי, סטטיסטית, הכי רגוע?</a:t>
            </a:r>
            <a:br>
              <a:rPr lang="iw-IL"/>
            </a:br>
            <a:r>
              <a:rPr lang="iw-IL"/>
              <a:t>* הסברה – תצוגה נכונה של המספרים והנתונים יכולה לעזור בהסברה עולמית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דוגמאות לנתונים חשובים במלחמה ואיך אפשר לעזור אם נדע אותם:</a:t>
            </a:r>
            <a:br>
              <a:rPr lang="iw-IL"/>
            </a:br>
            <a:r>
              <a:rPr lang="iw-IL"/>
              <a:t>* מלון אליו פונו ישובים – מה גילאי המפונים? יש ילדים? אנשים מבוגרים? משפחות?</a:t>
            </a:r>
            <a:br>
              <a:rPr lang="iw-IL"/>
            </a:br>
            <a:r>
              <a:rPr lang="iw-IL"/>
              <a:t>מה חסר? מה הצרכים?</a:t>
            </a:r>
            <a:br>
              <a:rPr lang="iw-IL"/>
            </a:br>
            <a:r>
              <a:rPr lang="iw-IL"/>
              <a:t>* חיילים בבסיסים – כמה אפודים קרמיים חסרים בפלוגה? למי חסר כפפות? מעיל?</a:t>
            </a:r>
            <a:br>
              <a:rPr lang="iw-IL"/>
            </a:br>
            <a:r>
              <a:rPr lang="iw-IL"/>
              <a:t>* מתי יש אזעקות? מתי, סטטיסטית, הכי רגוע?</a:t>
            </a:r>
            <a:br>
              <a:rPr lang="iw-IL"/>
            </a:br>
            <a:r>
              <a:rPr lang="iw-IL"/>
              <a:t>* הסברה – תצוגה נכונה של המספרים והנתונים יכולה לעזור בהסברה עולמית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דוגמאות לנתונים חשובים במלחמה ואיך אפשר לעזור אם נדע אותם:</a:t>
            </a:r>
            <a:br>
              <a:rPr lang="iw-IL"/>
            </a:br>
            <a:r>
              <a:rPr lang="iw-IL"/>
              <a:t>* מלון אליו פונו ישובים – מה גילאי המפונים? יש ילדים? אנשים מבוגרים? משפחות?</a:t>
            </a:r>
            <a:br>
              <a:rPr lang="iw-IL"/>
            </a:br>
            <a:r>
              <a:rPr lang="iw-IL"/>
              <a:t>מה חסר? מה הצרכים?</a:t>
            </a:r>
            <a:br>
              <a:rPr lang="iw-IL"/>
            </a:br>
            <a:r>
              <a:rPr lang="iw-IL"/>
              <a:t>* חיילים בבסיסים – כמה אפודים קרמיים חסרים בפלוגה? למי חסר כפפות? מעיל?</a:t>
            </a:r>
            <a:br>
              <a:rPr lang="iw-IL"/>
            </a:br>
            <a:r>
              <a:rPr lang="iw-IL"/>
              <a:t>* מתי יש אזעקות? מתי, סטטיסטית, הכי רגוע?</a:t>
            </a:r>
            <a:br>
              <a:rPr lang="iw-IL"/>
            </a:br>
            <a:r>
              <a:rPr lang="iw-IL"/>
              <a:t>* הסברה – תצוגה נכונה של המספרים והנתונים יכולה לעזור בהסברה עולמית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את הפירוט על השקופית עבור המציג, יש להוסיף בהערות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6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6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5" name="Google Shape;15;p16"/>
          <p:cNvCxnSpPr/>
          <p:nvPr/>
        </p:nvCxnSpPr>
        <p:spPr>
          <a:xfrm>
            <a:off x="6790660" y="445209"/>
            <a:ext cx="2157965" cy="0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7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7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0" name="Google Shape;20;p17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1" name="Google Shape;2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Relationship Id="rId4" Type="http://schemas.openxmlformats.org/officeDocument/2006/relationships/image" Target="../media/image30.png"/><Relationship Id="rId5" Type="http://schemas.openxmlformats.org/officeDocument/2006/relationships/image" Target="../media/image28.jpg"/><Relationship Id="rId6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jpg"/><Relationship Id="rId4" Type="http://schemas.openxmlformats.org/officeDocument/2006/relationships/image" Target="../media/image25.png"/><Relationship Id="rId5" Type="http://schemas.openxmlformats.org/officeDocument/2006/relationships/image" Target="../media/image31.jpg"/><Relationship Id="rId6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hyperlink" Target="https://ft-interactive.github.io/visual-vocabulary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oct7map.com/" TargetMode="External"/><Relationship Id="rId4" Type="http://schemas.openxmlformats.org/officeDocument/2006/relationships/hyperlink" Target="https://www.inss.org.il/he/publication/war-data/" TargetMode="External"/><Relationship Id="rId5" Type="http://schemas.openxmlformats.org/officeDocument/2006/relationships/hyperlink" Target="https://github.com/yuval-harpaz/alarms" TargetMode="External"/><Relationship Id="rId6" Type="http://schemas.openxmlformats.org/officeDocument/2006/relationships/hyperlink" Target="http://rocketalert.live/" TargetMode="External"/><Relationship Id="rId7" Type="http://schemas.openxmlformats.org/officeDocument/2006/relationships/hyperlink" Target="https://www.cbs.gov.il/he/subjects/Pages/%D7%9E%D7%9C%D7%97%D7%9E%D7%AA-%D7%97%D7%A8%D7%91%D7%95%D7%AA-%D7%91%D7%A8%D7%96%D7%9C%E2%80%93%D7%91%D7%99%D7%97%D7%93-%D7%A0%D7%A0%D7%A6%D7%97.aspx" TargetMode="External"/><Relationship Id="rId8" Type="http://schemas.openxmlformats.org/officeDocument/2006/relationships/hyperlink" Target="https://data.gov.il/dataset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net.co.il/economy/article/r19oqpr116" TargetMode="External"/><Relationship Id="rId4" Type="http://schemas.openxmlformats.org/officeDocument/2006/relationships/image" Target="../media/image16.png"/><Relationship Id="rId11" Type="http://schemas.openxmlformats.org/officeDocument/2006/relationships/hyperlink" Target="https://www.globes.co.il/news/article.aspx?did=1001460723" TargetMode="External"/><Relationship Id="rId10" Type="http://schemas.openxmlformats.org/officeDocument/2006/relationships/image" Target="../media/image17.png"/><Relationship Id="rId12" Type="http://schemas.openxmlformats.org/officeDocument/2006/relationships/image" Target="../media/image13.png"/><Relationship Id="rId9" Type="http://schemas.openxmlformats.org/officeDocument/2006/relationships/hyperlink" Target="https://www.calcalist.co.il/local_news/article/h13ii5szt" TargetMode="External"/><Relationship Id="rId5" Type="http://schemas.openxmlformats.org/officeDocument/2006/relationships/hyperlink" Target="https://www.ynet.co.il/news/article/rjuo2kjf6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www.ynet.co.il/digital/technews/article/bjb7te00zt" TargetMode="External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infogram.com/1p9y2l3j2l2vj2t75zmgg9d11pb3q31pw0x" TargetMode="External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jpg"/><Relationship Id="rId4" Type="http://schemas.openxmlformats.org/officeDocument/2006/relationships/hyperlink" Target="https://infogram.com/1p9y2l3j2l2vj2t75zmgg9d11pb3q31pw0x" TargetMode="External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app.powerbi.com/view?r=eyJrIjoiM2FjOWJhNjYtZDU3ZS00OWJkLWFjODEtY2QxOTNhOTBjOTY2IiwidCI6ImUzNTFkNzNmLTE3MjQtNDM2ZC04M2Y3LTEzMjM4NjE0M2ExNSIsImMiOjl9&amp;fbclid=IwAR2Ewf3pdVilOMWxsO9SsHvPHDUlUuKhAjpmiK7hcp9XxX7TVdq_WMU__pU&amp;pageName=ReportSection5911471b6521ae2adb8c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s://infogram.com/1py110qe0r9dq2h39d6g0v3r56cyx1nm1xw" TargetMode="External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477" y="884183"/>
            <a:ext cx="4241330" cy="34660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"/>
          <p:cNvSpPr txBox="1"/>
          <p:nvPr/>
        </p:nvSpPr>
        <p:spPr>
          <a:xfrm>
            <a:off x="3363686" y="2053027"/>
            <a:ext cx="5082247" cy="118487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מספרים נתונים?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ssistant ExtraBold"/>
              <a:buNone/>
            </a:pPr>
            <a:r>
              <a:rPr b="0" i="0" lang="iw-IL" sz="3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סיפור נתוני מלחמה</a:t>
            </a:r>
            <a:endParaRPr b="0" i="0" sz="1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0" name="Google Shape;3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8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"/>
          <p:cNvSpPr txBox="1"/>
          <p:nvPr/>
        </p:nvSpPr>
        <p:spPr>
          <a:xfrm>
            <a:off x="3363687" y="3935990"/>
            <a:ext cx="5284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b="0" i="0" lang="iw-IL" sz="24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בניית דשבורד מועיל</a:t>
            </a:r>
            <a:endParaRPr b="0" i="0" sz="24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  <a:p>
            <a:pPr indent="0" lvl="0" marL="0" marR="0" rtl="1" algn="r">
              <a:lnSpc>
                <a:spcPct val="154166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ssistant SemiBold"/>
              <a:buNone/>
            </a:pPr>
            <a:r>
              <a:rPr b="0" i="0" lang="iw-IL" sz="1600" u="none" cap="none" strike="noStrike">
                <a:solidFill>
                  <a:srgbClr val="00B0F0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תהילה כהן, מפתחת BI</a:t>
            </a:r>
            <a:endParaRPr b="0" i="0" sz="1600" u="none" cap="none" strike="noStrike">
              <a:solidFill>
                <a:srgbClr val="00B0F0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6248400" y="62345"/>
            <a:ext cx="2833255" cy="415327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34275" spcFirstLastPara="1" rIns="34275" wrap="square" tIns="3427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55;p13" id="33" name="Google Shape;33;p1"/>
          <p:cNvPicPr preferRelativeResize="0"/>
          <p:nvPr/>
        </p:nvPicPr>
        <p:blipFill rotWithShape="1">
          <a:blip r:embed="rId6">
            <a:alphaModFix/>
          </a:blip>
          <a:srcRect b="25722" l="4362" r="4571" t="19277"/>
          <a:stretch/>
        </p:blipFill>
        <p:spPr>
          <a:xfrm>
            <a:off x="8046419" y="62345"/>
            <a:ext cx="984418" cy="53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6990" y="77389"/>
            <a:ext cx="1642313" cy="53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06087" y="76475"/>
            <a:ext cx="1642313" cy="45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שלבים בבניית דשבורד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08" name="Google Shape;108;p9"/>
          <p:cNvSpPr txBox="1"/>
          <p:nvPr/>
        </p:nvSpPr>
        <p:spPr>
          <a:xfrm>
            <a:off x="2654487" y="1519359"/>
            <a:ext cx="5919858" cy="1569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מציאת מקורות עם נתונים אמינים</a:t>
            </a:r>
            <a:endParaRPr/>
          </a:p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טיוב, סדר ועיבוד המידע כדי שיהיה נגיש לשימוש</a:t>
            </a:r>
            <a:endParaRPr/>
          </a:p>
          <a:p>
            <a:pPr indent="-342900" lvl="0" marL="34290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Arial"/>
              <a:buAutoNum type="arabicPeriod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ניתוח המידע והנגשתו בצורה ויזואלית שתאפשר להפיק תובנות וידע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1. מציאת נתונים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2654487" y="1215316"/>
            <a:ext cx="5919858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2857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Courier New"/>
              <a:buChar char="o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מקורות מידע אמינים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לוגו" id="115" name="Google Shape;11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7983" y="1866419"/>
            <a:ext cx="1918215" cy="584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76201" y="1922921"/>
            <a:ext cx="1746302" cy="5843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5 ד' ייעוץ ותמיכה - מעין פולג - אקסל למתקדמים" id="117" name="Google Shape;11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26994" y="3565278"/>
            <a:ext cx="899204" cy="791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0"/>
          <p:cNvSpPr txBox="1"/>
          <p:nvPr/>
        </p:nvSpPr>
        <p:spPr>
          <a:xfrm>
            <a:off x="2654487" y="2912027"/>
            <a:ext cx="5919858" cy="584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Courier New"/>
              <a:buChar char="o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איסוף נתונים </a:t>
            </a:r>
            <a:endParaRPr/>
          </a:p>
        </p:txBody>
      </p:sp>
      <p:pic>
        <p:nvPicPr>
          <p:cNvPr descr="ארץ, עיר, צבע ||| אופטימיות צבעונית במיתוג הערים בישראל | קווים ונקודות" id="119" name="Google Shape;119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4844" y="1711661"/>
            <a:ext cx="1583348" cy="10498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0" name="Google Shape;120;p10"/>
          <p:cNvGraphicFramePr/>
          <p:nvPr/>
        </p:nvGraphicFramePr>
        <p:xfrm>
          <a:off x="4507992" y="34717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{22FAC313-D91E-40C0-9433-DCF482716370}</a:tableStyleId>
              </a:tblPr>
              <a:tblGrid>
                <a:gridCol w="1126225"/>
                <a:gridCol w="1126225"/>
              </a:tblGrid>
              <a:tr h="21240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  <a:tr h="21240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  <a:tr h="21240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  <a:tr h="21240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  <a:tr h="212400"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1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2. טיוב ועיבוד המידע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15 ד' ייעוץ ותמיכה - מעין פולג - אקסל למתקדמים" id="126" name="Google Shape;1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5212" y="3101959"/>
            <a:ext cx="1216976" cy="10707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QL Database (generic) | Microsoft Azure Color" id="127" name="Google Shape;12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868" y="3022687"/>
            <a:ext cx="925515" cy="1229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 rotWithShape="1">
          <a:blip r:embed="rId5">
            <a:alphaModFix/>
          </a:blip>
          <a:srcRect b="16444" l="30200" r="25699" t="7823"/>
          <a:stretch/>
        </p:blipFill>
        <p:spPr>
          <a:xfrm>
            <a:off x="3816045" y="1099351"/>
            <a:ext cx="1764788" cy="1704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7309" y="3101959"/>
            <a:ext cx="1070730" cy="1070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3. ניתוח נתונים והצגה ויזואלית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5" name="Google Shape;135;p12"/>
          <p:cNvSpPr txBox="1"/>
          <p:nvPr/>
        </p:nvSpPr>
        <p:spPr>
          <a:xfrm>
            <a:off x="2663631" y="1297612"/>
            <a:ext cx="59198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2857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ourier New"/>
              <a:buChar char="o"/>
            </a:pPr>
            <a:r>
              <a:rPr b="1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מה?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מהם הנתונים?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36" name="Google Shape;136;p12"/>
          <p:cNvSpPr txBox="1"/>
          <p:nvPr/>
        </p:nvSpPr>
        <p:spPr>
          <a:xfrm>
            <a:off x="2663631" y="2966546"/>
            <a:ext cx="59198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2857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ourier New"/>
              <a:buChar char="o"/>
            </a:pPr>
            <a:r>
              <a:rPr b="1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איך?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יצירת תצוגות יעילות ונכונות</a:t>
            </a:r>
            <a:endParaRPr/>
          </a:p>
        </p:txBody>
      </p:sp>
      <p:sp>
        <p:nvSpPr>
          <p:cNvPr id="137" name="Google Shape;137;p12"/>
          <p:cNvSpPr txBox="1"/>
          <p:nvPr/>
        </p:nvSpPr>
        <p:spPr>
          <a:xfrm>
            <a:off x="2663631" y="2132079"/>
            <a:ext cx="59198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3" marL="28575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700"/>
              <a:buFont typeface="Courier New"/>
              <a:buChar char="o"/>
            </a:pPr>
            <a:r>
              <a:rPr b="1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למה?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כותרת ברורה המחדדת את הנושא והבעיה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כלים לתצוגה נכונה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חמישה טיפים לשימוש נכון עם צבעים • פונטים וכו'" id="143" name="Google Shape;1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4365" y="1530430"/>
            <a:ext cx="1732026" cy="173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3"/>
          <p:cNvSpPr txBox="1"/>
          <p:nvPr/>
        </p:nvSpPr>
        <p:spPr>
          <a:xfrm>
            <a:off x="3898071" y="3155793"/>
            <a:ext cx="1347858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צבעים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5" name="Google Shape;145;p13"/>
          <p:cNvSpPr txBox="1"/>
          <p:nvPr/>
        </p:nvSpPr>
        <p:spPr>
          <a:xfrm>
            <a:off x="6292448" y="3155793"/>
            <a:ext cx="1941576" cy="6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עד 5 תצוגות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6978543" y="1586133"/>
            <a:ext cx="125548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9600" u="none" cap="none" strike="noStrike">
                <a:solidFill>
                  <a:srgbClr val="4A86E8"/>
                </a:solidFill>
              </a:rPr>
              <a:t>5</a:t>
            </a:r>
            <a:endParaRPr b="1">
              <a:solidFill>
                <a:srgbClr val="4A86E8"/>
              </a:solidFill>
            </a:endParaRPr>
          </a:p>
        </p:txBody>
      </p:sp>
      <p:sp>
        <p:nvSpPr>
          <p:cNvPr id="147" name="Google Shape;147;p13"/>
          <p:cNvSpPr txBox="1"/>
          <p:nvPr/>
        </p:nvSpPr>
        <p:spPr>
          <a:xfrm>
            <a:off x="362712" y="3155793"/>
            <a:ext cx="194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3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מקרא והסבר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48" name="Google Shape;14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950" y="1412725"/>
            <a:ext cx="200025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3634302" y="366365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בחירת גרפים מתאימים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9699" y="1315574"/>
            <a:ext cx="2305741" cy="150589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 txBox="1"/>
          <p:nvPr/>
        </p:nvSpPr>
        <p:spPr>
          <a:xfrm>
            <a:off x="7050175" y="988750"/>
            <a:ext cx="8162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השוואה</a:t>
            </a:r>
            <a:endParaRPr/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465" y="1169501"/>
            <a:ext cx="3899535" cy="165196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3634302" y="2901678"/>
            <a:ext cx="10246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לאורך</a:t>
            </a: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זמן</a:t>
            </a:r>
            <a:endParaRPr/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465" y="3251381"/>
            <a:ext cx="3899535" cy="165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9699" y="3229110"/>
            <a:ext cx="2305742" cy="150702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0"/>
          <p:cNvSpPr txBox="1"/>
          <p:nvPr/>
        </p:nvSpPr>
        <p:spPr>
          <a:xfrm>
            <a:off x="7179835" y="2901678"/>
            <a:ext cx="6880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מיקום</a:t>
            </a:r>
            <a:endParaRPr/>
          </a:p>
        </p:txBody>
      </p:sp>
      <p:sp>
        <p:nvSpPr>
          <p:cNvPr id="161" name="Google Shape;161;p20"/>
          <p:cNvSpPr txBox="1"/>
          <p:nvPr/>
        </p:nvSpPr>
        <p:spPr>
          <a:xfrm>
            <a:off x="3526900" y="760063"/>
            <a:ext cx="1132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חלק</a:t>
            </a:r>
            <a:r>
              <a:rPr b="0" i="0" lang="iw-I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iw-IL" sz="18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משלם</a:t>
            </a:r>
            <a:endParaRPr/>
          </a:p>
        </p:txBody>
      </p:sp>
      <p:sp>
        <p:nvSpPr>
          <p:cNvPr id="162" name="Google Shape;162;p20"/>
          <p:cNvSpPr txBox="1"/>
          <p:nvPr/>
        </p:nvSpPr>
        <p:spPr>
          <a:xfrm>
            <a:off x="482211" y="255971"/>
            <a:ext cx="23591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מקור: </a:t>
            </a:r>
            <a:r>
              <a:rPr b="0" i="0" lang="iw-IL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מילון תצוגות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/>
        </p:nvSpPr>
        <p:spPr>
          <a:xfrm>
            <a:off x="2286000" y="2420148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565" y="352198"/>
            <a:ext cx="6739128" cy="379076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/>
          <p:nvPr/>
        </p:nvSpPr>
        <p:spPr>
          <a:xfrm>
            <a:off x="3451903" y="1000542"/>
            <a:ext cx="1705313" cy="753654"/>
          </a:xfrm>
          <a:prstGeom prst="wedgeRoundRectCallout">
            <a:avLst>
              <a:gd fmla="val -41266" name="adj1"/>
              <a:gd fmla="val 83672" name="adj2"/>
              <a:gd fmla="val 16667" name="adj3"/>
            </a:avLst>
          </a:prstGeom>
          <a:solidFill>
            <a:srgbClr val="E6E6FF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chemeClr val="lt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בואו נבנה יחד דשבורד ☺</a:t>
            </a:r>
            <a:endParaRPr b="0" i="0" sz="1600" u="none" cap="none" strike="noStrike">
              <a:solidFill>
                <a:schemeClr val="lt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בניית דשבורד ב  Power BI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2513157" y="1652394"/>
            <a:ext cx="5027487" cy="919356"/>
          </a:xfrm>
          <a:prstGeom prst="bracketPair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Power BI הוא כלי של Microsoft להצגת נתונים ויזואלית. בשימוש נפוץ בתחום ניתוח הנתונים בעולם ובישראל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6137" y="1754726"/>
            <a:ext cx="867202" cy="867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סיפורה של תוכנית "משב רוח"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60397" y="1215316"/>
            <a:ext cx="7886246" cy="919356"/>
          </a:xfrm>
          <a:prstGeom prst="bracketPair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בעקבות הלחימה, המדינה הפעילה תוכנית פינוי ישובים הקרובים לגבולות הלחימה בצפון ובדרום הארץ. הישובים פונו לבתי מלון ובתי הארחה ברחבי הארץ.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1001027" y="2353026"/>
            <a:ext cx="6864365" cy="15696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כמה ישובים פונו? 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כמה תושבים פונו? </a:t>
            </a:r>
            <a:endParaRPr/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מי האוכלוסיה ביישובים הללו – כמה תלמידים בבתי ספר? כמה ילדי גן? כמה מבוגרים (מעל 65)? 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7865392" y="2574163"/>
            <a:ext cx="791272" cy="9193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3401"/>
                </a:moveTo>
                <a:cubicBezTo>
                  <a:pt x="34286" y="31178"/>
                  <a:pt x="45798" y="21269"/>
                  <a:pt x="60000" y="21269"/>
                </a:cubicBezTo>
                <a:cubicBezTo>
                  <a:pt x="74202" y="21269"/>
                  <a:pt x="85714" y="31178"/>
                  <a:pt x="85714" y="43401"/>
                </a:cubicBezTo>
                <a:lnTo>
                  <a:pt x="85714" y="43401"/>
                </a:lnTo>
                <a:cubicBezTo>
                  <a:pt x="85714" y="52568"/>
                  <a:pt x="79958" y="60000"/>
                  <a:pt x="72857" y="60000"/>
                </a:cubicBezTo>
                <a:cubicBezTo>
                  <a:pt x="69307" y="60000"/>
                  <a:pt x="66429" y="63716"/>
                  <a:pt x="66429" y="68299"/>
                </a:cubicBezTo>
                <a:lnTo>
                  <a:pt x="66429" y="79365"/>
                </a:lnTo>
                <a:lnTo>
                  <a:pt x="53571" y="79365"/>
                </a:lnTo>
                <a:lnTo>
                  <a:pt x="53571" y="68299"/>
                </a:lnTo>
                <a:lnTo>
                  <a:pt x="53571" y="68299"/>
                </a:lnTo>
                <a:cubicBezTo>
                  <a:pt x="53571" y="59132"/>
                  <a:pt x="59328" y="51701"/>
                  <a:pt x="66429" y="51701"/>
                </a:cubicBezTo>
                <a:cubicBezTo>
                  <a:pt x="69979" y="51701"/>
                  <a:pt x="72857" y="47985"/>
                  <a:pt x="72857" y="43401"/>
                </a:cubicBezTo>
                <a:cubicBezTo>
                  <a:pt x="72857" y="37290"/>
                  <a:pt x="67101" y="32335"/>
                  <a:pt x="60000" y="32335"/>
                </a:cubicBezTo>
                <a:cubicBezTo>
                  <a:pt x="52899" y="32335"/>
                  <a:pt x="47143" y="37290"/>
                  <a:pt x="47143" y="43401"/>
                </a:cubicBezTo>
                <a:close/>
                <a:moveTo>
                  <a:pt x="60000" y="82132"/>
                </a:moveTo>
                <a:lnTo>
                  <a:pt x="60000" y="82132"/>
                </a:lnTo>
                <a:cubicBezTo>
                  <a:pt x="65326" y="82132"/>
                  <a:pt x="69643" y="85848"/>
                  <a:pt x="69643" y="90431"/>
                </a:cubicBezTo>
                <a:cubicBezTo>
                  <a:pt x="69643" y="95015"/>
                  <a:pt x="65326" y="98731"/>
                  <a:pt x="60000" y="98731"/>
                </a:cubicBezTo>
                <a:cubicBezTo>
                  <a:pt x="54674" y="98731"/>
                  <a:pt x="50357" y="95015"/>
                  <a:pt x="50357" y="90431"/>
                </a:cubicBezTo>
                <a:cubicBezTo>
                  <a:pt x="50357" y="85848"/>
                  <a:pt x="54674" y="82132"/>
                  <a:pt x="60000" y="82132"/>
                </a:cubicBezTo>
                <a:close/>
              </a:path>
              <a:path extrusionOk="0" fill="darken" h="120000" w="120000">
                <a:moveTo>
                  <a:pt x="34286" y="43401"/>
                </a:moveTo>
                <a:cubicBezTo>
                  <a:pt x="34286" y="31178"/>
                  <a:pt x="45798" y="21269"/>
                  <a:pt x="60000" y="21269"/>
                </a:cubicBezTo>
                <a:cubicBezTo>
                  <a:pt x="74202" y="21269"/>
                  <a:pt x="85714" y="31178"/>
                  <a:pt x="85714" y="43401"/>
                </a:cubicBezTo>
                <a:lnTo>
                  <a:pt x="85714" y="43401"/>
                </a:lnTo>
                <a:cubicBezTo>
                  <a:pt x="85714" y="52568"/>
                  <a:pt x="79958" y="60000"/>
                  <a:pt x="72857" y="60000"/>
                </a:cubicBezTo>
                <a:cubicBezTo>
                  <a:pt x="69307" y="60000"/>
                  <a:pt x="66429" y="63716"/>
                  <a:pt x="66429" y="68299"/>
                </a:cubicBezTo>
                <a:lnTo>
                  <a:pt x="66429" y="79365"/>
                </a:lnTo>
                <a:lnTo>
                  <a:pt x="53571" y="79365"/>
                </a:lnTo>
                <a:lnTo>
                  <a:pt x="53571" y="68299"/>
                </a:lnTo>
                <a:lnTo>
                  <a:pt x="53571" y="68299"/>
                </a:lnTo>
                <a:cubicBezTo>
                  <a:pt x="53571" y="59132"/>
                  <a:pt x="59328" y="51701"/>
                  <a:pt x="66429" y="51701"/>
                </a:cubicBezTo>
                <a:cubicBezTo>
                  <a:pt x="69979" y="51701"/>
                  <a:pt x="72857" y="47985"/>
                  <a:pt x="72857" y="43401"/>
                </a:cubicBezTo>
                <a:cubicBezTo>
                  <a:pt x="72857" y="37290"/>
                  <a:pt x="67101" y="32335"/>
                  <a:pt x="60000" y="32335"/>
                </a:cubicBezTo>
                <a:cubicBezTo>
                  <a:pt x="52899" y="32335"/>
                  <a:pt x="47143" y="37290"/>
                  <a:pt x="47143" y="43401"/>
                </a:cubicBezTo>
                <a:close/>
                <a:moveTo>
                  <a:pt x="60000" y="82132"/>
                </a:moveTo>
                <a:lnTo>
                  <a:pt x="60000" y="82132"/>
                </a:lnTo>
                <a:cubicBezTo>
                  <a:pt x="65326" y="82132"/>
                  <a:pt x="69643" y="85848"/>
                  <a:pt x="69643" y="90431"/>
                </a:cubicBezTo>
                <a:cubicBezTo>
                  <a:pt x="69643" y="95015"/>
                  <a:pt x="65326" y="98731"/>
                  <a:pt x="60000" y="98731"/>
                </a:cubicBezTo>
                <a:cubicBezTo>
                  <a:pt x="54674" y="98731"/>
                  <a:pt x="50357" y="95015"/>
                  <a:pt x="50357" y="90431"/>
                </a:cubicBezTo>
                <a:cubicBezTo>
                  <a:pt x="50357" y="85848"/>
                  <a:pt x="54674" y="82132"/>
                  <a:pt x="60000" y="82132"/>
                </a:cubicBezTo>
                <a:close/>
              </a:path>
              <a:path extrusionOk="0" fill="none" h="120000" w="120000">
                <a:moveTo>
                  <a:pt x="34286" y="43401"/>
                </a:moveTo>
                <a:cubicBezTo>
                  <a:pt x="34286" y="31178"/>
                  <a:pt x="45798" y="21269"/>
                  <a:pt x="60000" y="21269"/>
                </a:cubicBezTo>
                <a:cubicBezTo>
                  <a:pt x="74202" y="21269"/>
                  <a:pt x="85714" y="31178"/>
                  <a:pt x="85714" y="43401"/>
                </a:cubicBezTo>
                <a:lnTo>
                  <a:pt x="85714" y="43401"/>
                </a:lnTo>
                <a:cubicBezTo>
                  <a:pt x="85714" y="52568"/>
                  <a:pt x="79958" y="60000"/>
                  <a:pt x="72857" y="60000"/>
                </a:cubicBezTo>
                <a:cubicBezTo>
                  <a:pt x="69307" y="60000"/>
                  <a:pt x="66429" y="63716"/>
                  <a:pt x="66429" y="68299"/>
                </a:cubicBezTo>
                <a:lnTo>
                  <a:pt x="66429" y="79365"/>
                </a:lnTo>
                <a:lnTo>
                  <a:pt x="53571" y="79365"/>
                </a:lnTo>
                <a:lnTo>
                  <a:pt x="53571" y="68299"/>
                </a:lnTo>
                <a:lnTo>
                  <a:pt x="53571" y="68299"/>
                </a:lnTo>
                <a:cubicBezTo>
                  <a:pt x="53571" y="59132"/>
                  <a:pt x="59328" y="51701"/>
                  <a:pt x="66429" y="51701"/>
                </a:cubicBezTo>
                <a:cubicBezTo>
                  <a:pt x="69979" y="51701"/>
                  <a:pt x="72857" y="47985"/>
                  <a:pt x="72857" y="43401"/>
                </a:cubicBezTo>
                <a:cubicBezTo>
                  <a:pt x="72857" y="37290"/>
                  <a:pt x="67101" y="32335"/>
                  <a:pt x="60000" y="32335"/>
                </a:cubicBezTo>
                <a:cubicBezTo>
                  <a:pt x="52899" y="32335"/>
                  <a:pt x="47143" y="37290"/>
                  <a:pt x="47143" y="43401"/>
                </a:cubicBezTo>
                <a:close/>
                <a:moveTo>
                  <a:pt x="60000" y="82132"/>
                </a:moveTo>
                <a:lnTo>
                  <a:pt x="60000" y="82132"/>
                </a:lnTo>
                <a:cubicBezTo>
                  <a:pt x="65326" y="82132"/>
                  <a:pt x="69643" y="85848"/>
                  <a:pt x="69643" y="90431"/>
                </a:cubicBezTo>
                <a:cubicBezTo>
                  <a:pt x="69643" y="95015"/>
                  <a:pt x="65326" y="98731"/>
                  <a:pt x="60000" y="98731"/>
                </a:cubicBezTo>
                <a:cubicBezTo>
                  <a:pt x="54674" y="98731"/>
                  <a:pt x="50357" y="95015"/>
                  <a:pt x="50357" y="90431"/>
                </a:cubicBezTo>
                <a:cubicBezTo>
                  <a:pt x="50357" y="85848"/>
                  <a:pt x="54674" y="82132"/>
                  <a:pt x="60000" y="82132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"/>
          <p:cNvSpPr txBox="1"/>
          <p:nvPr/>
        </p:nvSpPr>
        <p:spPr>
          <a:xfrm>
            <a:off x="5952564" y="508132"/>
            <a:ext cx="276139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נלמד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Image" id="41" name="Google Shape;4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72" y="1626016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2" name="Google Shape;4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72" y="1989988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"/>
          <p:cNvSpPr txBox="1"/>
          <p:nvPr/>
        </p:nvSpPr>
        <p:spPr>
          <a:xfrm>
            <a:off x="2221114" y="1489595"/>
            <a:ext cx="5919858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חשיבות הנתונים, בשגרה ובחירום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הנגשת מידע והפקת תובנות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בניית דשבורד יעיל וברור</a:t>
            </a:r>
            <a:endParaRPr/>
          </a:p>
        </p:txBody>
      </p:sp>
      <p:pic>
        <p:nvPicPr>
          <p:cNvPr descr="Image" id="44" name="Google Shape;4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72" y="2353960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/>
        </p:nvSpPr>
        <p:spPr>
          <a:xfrm>
            <a:off x="1700784" y="508132"/>
            <a:ext cx="701317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קישורים לדוגמאות נוספות ומקורות מידע: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95" name="Google Shape;195;p25"/>
          <p:cNvSpPr txBox="1"/>
          <p:nvPr/>
        </p:nvSpPr>
        <p:spPr>
          <a:xfrm>
            <a:off x="283465" y="1301466"/>
            <a:ext cx="8103028" cy="329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אתר אינטראקטיבי המספר את הסיפור של 7.10 </a:t>
            </a:r>
            <a:r>
              <a:rPr b="0" i="0" lang="iw-IL" sz="14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https://oct7map.com/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דשבורדים של המכון למחקרי ביטחון לאומי במגוון היבטים הקשורים למלחמה </a:t>
            </a:r>
            <a:r>
              <a:rPr b="0" i="0" lang="iw-IL" sz="14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https://www.inss.org.il/he/publication/war-data/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קישור לנתונים רלוונטים (מתעדכנים כל הזמן) </a:t>
            </a:r>
            <a:r>
              <a:rPr b="0" i="0" lang="iw-IL" sz="14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https://github.com/yuval-harpaz/alarms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סיפור רקטות לישראל </a:t>
            </a:r>
            <a:r>
              <a:rPr b="0" i="0" lang="iw-IL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http://rocketalert.live/</a:t>
            </a:r>
            <a:endParaRPr b="0" i="0" sz="1400" u="sng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4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למ"ס (לשכה מרכזית לסטטיסטיקה) 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Char char="❑"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Data Gov – אתר רשמי של מאגרי מידע ממשלתיים </a:t>
            </a:r>
            <a:r>
              <a:rPr b="0" i="0" lang="iw-IL" sz="14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https://data.gov.il/dataset/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1841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1841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1841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bd36723cf_2_0"/>
          <p:cNvSpPr txBox="1"/>
          <p:nvPr/>
        </p:nvSpPr>
        <p:spPr>
          <a:xfrm>
            <a:off x="5952564" y="508132"/>
            <a:ext cx="276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lang="iw-IL" sz="2800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לסיכום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Image" id="201" name="Google Shape;201;g29bd36723cf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72" y="1626016"/>
            <a:ext cx="201121" cy="199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2" name="Google Shape;202;g29bd36723cf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72" y="1989988"/>
            <a:ext cx="201121" cy="1995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29bd36723cf_2_0"/>
          <p:cNvSpPr txBox="1"/>
          <p:nvPr/>
        </p:nvSpPr>
        <p:spPr>
          <a:xfrm>
            <a:off x="2221114" y="1489595"/>
            <a:ext cx="5919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מהם נתונים, חשיבות נתונים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הנגשת מידע והפקת תובנות</a:t>
            </a:r>
            <a:endParaRPr/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lang="iw-IL" sz="1600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כלים ל</a:t>
            </a: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בניית דשבורד </a:t>
            </a:r>
            <a:endParaRPr/>
          </a:p>
        </p:txBody>
      </p:sp>
      <p:pic>
        <p:nvPicPr>
          <p:cNvPr descr="Image" id="204" name="Google Shape;204;g29bd36723cf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0972" y="2353960"/>
            <a:ext cx="201121" cy="199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439;p23" id="210" name="Google Shape;2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211" name="Google Shape;21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4"/>
          <p:cNvSpPr txBox="1"/>
          <p:nvPr/>
        </p:nvSpPr>
        <p:spPr>
          <a:xfrm>
            <a:off x="1267672" y="1736106"/>
            <a:ext cx="6873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lang="iw-IL" sz="5400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?</a:t>
            </a: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שאלות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8659" y="4429719"/>
            <a:ext cx="1642313" cy="53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6541" y="4472503"/>
            <a:ext cx="1642313" cy="45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1023610" y="1502311"/>
            <a:ext cx="709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lang="iw-IL" sz="4000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!</a:t>
            </a: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ביחד ננצח</a:t>
            </a:r>
            <a:endParaRPr b="0" i="0" sz="4000" u="none" cap="none" strike="noStrike">
              <a:solidFill>
                <a:srgbClr val="00ACE6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439;p23" id="221" name="Google Shape;22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222" name="Google Shape;22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1130225" y="2436616"/>
            <a:ext cx="6873300" cy="10155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תודה רבה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98659" y="4429719"/>
            <a:ext cx="1642313" cy="537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86541" y="4472503"/>
            <a:ext cx="1642313" cy="451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/>
        </p:nvSpPr>
        <p:spPr>
          <a:xfrm>
            <a:off x="430036" y="508132"/>
            <a:ext cx="8283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זה דאטה? מי צריך עכשיו נתונים?</a:t>
            </a:r>
            <a:endParaRPr/>
          </a:p>
        </p:txBody>
      </p:sp>
      <p:sp>
        <p:nvSpPr>
          <p:cNvPr id="50" name="Google Shape;50;p18"/>
          <p:cNvSpPr txBox="1"/>
          <p:nvPr/>
        </p:nvSpPr>
        <p:spPr>
          <a:xfrm>
            <a:off x="1899980" y="3517617"/>
            <a:ext cx="53440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המטרה היא להפיק </a:t>
            </a: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ידע</a:t>
            </a: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ותובנות מה</a:t>
            </a: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מידע</a:t>
            </a: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הקיים</a:t>
            </a:r>
            <a:endParaRPr/>
          </a:p>
        </p:txBody>
      </p:sp>
      <p:sp>
        <p:nvSpPr>
          <p:cNvPr id="51" name="Google Shape;51;p18"/>
          <p:cNvSpPr/>
          <p:nvPr/>
        </p:nvSpPr>
        <p:spPr>
          <a:xfrm>
            <a:off x="4297679" y="1323937"/>
            <a:ext cx="4360495" cy="1726883"/>
          </a:xfrm>
          <a:prstGeom prst="bracePair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מידע</a:t>
            </a:r>
            <a: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אוסף של עובדות ונתונים, לעיתים מלווים בהסברים ובדוגמאות, שאפשר למסור אותם לאחר או לשמור אותם במערכת ממוחשבת (בלועזית: אִינְפוֹרְמַצְיָה)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8"/>
          <p:cNvSpPr/>
          <p:nvPr/>
        </p:nvSpPr>
        <p:spPr>
          <a:xfrm>
            <a:off x="430036" y="1831432"/>
            <a:ext cx="3058625" cy="775335"/>
          </a:xfrm>
          <a:prstGeom prst="bracePair">
            <a:avLst/>
          </a:prstGeom>
          <a:noFill/>
          <a:ln cap="flat" cmpd="sng" w="9525">
            <a:solidFill>
              <a:srgbClr val="92D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w-IL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ידע</a:t>
            </a: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כלל הידיעות בתחום מסוים</a:t>
            </a:r>
            <a:endParaRPr/>
          </a:p>
        </p:txBody>
      </p:sp>
      <p:sp>
        <p:nvSpPr>
          <p:cNvPr id="53" name="Google Shape;53;p18"/>
          <p:cNvSpPr/>
          <p:nvPr/>
        </p:nvSpPr>
        <p:spPr>
          <a:xfrm>
            <a:off x="3687893" y="2082223"/>
            <a:ext cx="410554" cy="235782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FFD300"/>
              </a:gs>
              <a:gs pos="100000">
                <a:srgbClr val="FFEF63"/>
              </a:gs>
            </a:gsLst>
            <a:lin ang="16200000" scaled="0"/>
          </a:gradFill>
          <a:ln cap="flat" cmpd="sng" w="9525">
            <a:solidFill>
              <a:srgbClr val="FFBE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 txBox="1"/>
          <p:nvPr/>
        </p:nvSpPr>
        <p:spPr>
          <a:xfrm>
            <a:off x="430036" y="508132"/>
            <a:ext cx="828392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זה דאטה? מי צריך עכשיו נתונים?</a:t>
            </a:r>
            <a:endParaRPr/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1415" y="1282210"/>
            <a:ext cx="3868688" cy="2723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 rot="-925180">
            <a:off x="1232441" y="1595797"/>
            <a:ext cx="2800350" cy="2007632"/>
            <a:chOff x="3981393" y="2216199"/>
            <a:chExt cx="2800350" cy="2007632"/>
          </a:xfrm>
        </p:grpSpPr>
        <p:sp>
          <p:nvSpPr>
            <p:cNvPr id="61" name="Google Shape;61;p3"/>
            <p:cNvSpPr txBox="1"/>
            <p:nvPr/>
          </p:nvSpPr>
          <p:spPr>
            <a:xfrm>
              <a:off x="4113938" y="2216199"/>
              <a:ext cx="1785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iw-IL" sz="1800" u="none" cap="none" strike="noStrik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ידע הוא כח</a:t>
              </a:r>
              <a:endParaRPr b="0" i="1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2" name="Google Shape;62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981393" y="2585531"/>
              <a:ext cx="2800350" cy="1638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/>
        </p:nvSpPr>
        <p:spPr>
          <a:xfrm>
            <a:off x="506046" y="381097"/>
            <a:ext cx="828392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מי צריך עכשיו נתונים?</a:t>
            </a:r>
            <a:endParaRPr/>
          </a:p>
        </p:txBody>
      </p:sp>
      <p:pic>
        <p:nvPicPr>
          <p:cNvPr id="68" name="Google Shape;68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21402" y="2983121"/>
            <a:ext cx="3392561" cy="10075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69" name="Google Shape;69;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036" y="1215315"/>
            <a:ext cx="5043389" cy="1489383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pic>
        <p:nvPicPr>
          <p:cNvPr id="70" name="Google Shape;70;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15720" y="3698915"/>
            <a:ext cx="3821949" cy="99112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71" name="Google Shape;71;p4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255449" y="2621922"/>
            <a:ext cx="3392561" cy="9666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72" name="Google Shape;72;p4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919522" y="1836366"/>
            <a:ext cx="3954443" cy="100754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"/>
          <p:cNvSpPr txBox="1"/>
          <p:nvPr/>
        </p:nvSpPr>
        <p:spPr>
          <a:xfrm>
            <a:off x="430036" y="382295"/>
            <a:ext cx="828392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חרבות ברזל – נתונים מספרים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78" name="Google Shape;78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2956" y="1242747"/>
            <a:ext cx="5547014" cy="320930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/>
          <p:nvPr/>
        </p:nvSpPr>
        <p:spPr>
          <a:xfrm>
            <a:off x="430036" y="382295"/>
            <a:ext cx="828392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חרבות ברזל – נתונים מספרים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84" name="Google Shape;8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271" y="297800"/>
            <a:ext cx="3537921" cy="265344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85" name="Google Shape;85;p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8380" y="1819656"/>
            <a:ext cx="5408460" cy="306107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 txBox="1"/>
          <p:nvPr/>
        </p:nvSpPr>
        <p:spPr>
          <a:xfrm>
            <a:off x="430036" y="382295"/>
            <a:ext cx="828392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חרבות ברזל – נתונים מספרים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id="91" name="Google Shape;91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1999" y="1089479"/>
            <a:ext cx="4353496" cy="24342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2" name="Google Shape;92;p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1762" y="1562788"/>
            <a:ext cx="4220293" cy="278061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 txBox="1"/>
          <p:nvPr/>
        </p:nvSpPr>
        <p:spPr>
          <a:xfrm>
            <a:off x="3686476" y="508132"/>
            <a:ext cx="5027487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איך הופכים נתונים לסיפור?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4177365" y="2705333"/>
            <a:ext cx="4501198" cy="11619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תצוגה המארגנת את המידע החשוב ביותר הנחוץ להשגת מטרה אחת או יותר. התצוגה מגובשת ומאורגנת במסך יחיד, באופן המאפשר "לקלוט" אותה </a:t>
            </a:r>
            <a:r>
              <a:rPr b="0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בחטף</a:t>
            </a:r>
            <a:endParaRPr/>
          </a:p>
        </p:txBody>
      </p:sp>
      <p:sp>
        <p:nvSpPr>
          <p:cNvPr id="99" name="Google Shape;99;p8"/>
          <p:cNvSpPr txBox="1"/>
          <p:nvPr/>
        </p:nvSpPr>
        <p:spPr>
          <a:xfrm>
            <a:off x="4471223" y="1304929"/>
            <a:ext cx="4242740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שימוש בוויזואליזציה ותצוגה של הנתונים מאפשרת לספר את הסיפור בצורה קלה ופשוטה להבנה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2286000" y="2416057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551" y="861724"/>
            <a:ext cx="3605184" cy="202791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8"/>
          <p:cNvSpPr txBox="1"/>
          <p:nvPr/>
        </p:nvSpPr>
        <p:spPr>
          <a:xfrm>
            <a:off x="3651076" y="2181684"/>
            <a:ext cx="5027487" cy="5447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0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דשבורד </a:t>
            </a:r>
            <a:r>
              <a:rPr b="0" i="0" lang="iw-IL" sz="1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– הגדרה:</a:t>
            </a:r>
            <a:endParaRPr b="0" i="0" sz="20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