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59" r:id="rId4"/>
    <p:sldId id="262" r:id="rId5"/>
    <p:sldId id="265" r:id="rId6"/>
    <p:sldId id="264" r:id="rId7"/>
    <p:sldId id="267" r:id="rId8"/>
    <p:sldId id="263" r:id="rId9"/>
    <p:sldId id="261" r:id="rId10"/>
    <p:sldId id="257" r:id="rId11"/>
    <p:sldId id="266" r:id="rId12"/>
  </p:sldIdLst>
  <p:sldSz cx="12192000" cy="6858000"/>
  <p:notesSz cx="6858000" cy="9144000"/>
  <p:defaultTextStyle>
    <a:defPPr>
      <a:defRPr lang="en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96CED1-9F48-4E74-BBDE-25EDAB4BC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8F1A09-B587-4259-9413-2725619E7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5017A6-7F20-4DFF-95E5-8CF98513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6AD68C-4E7B-4BBD-B44B-3B2C24D0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B3BD59-AD0F-4AA4-8C60-605B3E04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271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180BA2-8C32-4926-80FA-7FA82C99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2D46474-D96E-44A0-BACA-C3AF43D9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E31B12-734C-4572-9BC8-B7F3B315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31C1E6-0038-4607-8193-4A795443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AE2F1FC-F88F-4DA1-9015-83795C08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260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02ECA27-49EF-4F88-A7E7-438F9F93D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6DBAFB3-F01D-42F6-BED8-FB3354435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3770145-28F4-4DD4-905E-CD876503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62D75C-10D8-4042-B831-B9FF11E0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B3ED6E-D66E-48CF-8252-64CE42E4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43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DB0214-DF94-427E-BCC4-A97CA9BD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2A2D0D-871D-4486-88D3-315EBF78A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1C127D7-62C7-421D-A94E-224EA31D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276A4F-C691-46CA-AEB1-440D8882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D78B29-E45D-410A-AA80-41141206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77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93E5A4-09BB-41B0-AA04-315932B2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4B5473F-7951-4613-A536-65583C611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BCFE096-0DDA-46AA-B20B-EA8F9B72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E6D9FA-A58E-4C46-9FA4-CD04703A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FE8A11-0D2C-4DC3-ACEB-CAE7A26B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07D979-CA88-4646-93B5-2BC89605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0FE3AE7-CB77-4CA0-BA03-6433B7C66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4D27F8E-F51F-477C-A36B-83EBD9249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DDC720B-DC7E-4501-BD2E-9A3D4CD9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9F5FE9F-93D6-4BB0-B08B-15238B72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7B6EA08-0278-44A3-BCDD-7D81D065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594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1BCD91-21D3-4DC7-B7C1-1AD5C496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A1ED486-B661-487F-B062-8223BC33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6D7A23-8893-49C5-8524-435DB5144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D7F8EA2-6132-41F8-894F-E55242B48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D49D165-4A07-480A-8461-64D3152F3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372B0EC-4009-44D6-9F83-1D17023C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E8CFF83-7088-483E-9FDD-D7DDFA26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7752E4F-6769-4386-9F89-DE37FFE8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544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3A2453-B94F-43F4-BB79-EC8BF7AB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6BC7D25-2054-4BFB-B408-76846402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008C18E-A9E3-460D-BB89-29D7C92B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0497412-118A-4FC2-9BAA-EFBA00B0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533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964E21E-CAF4-4BD3-8DB7-A68CB11D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A337162-0E2D-4840-BD60-E32B852B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7DA851A-0463-44AE-86B2-1F14D342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3162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AAE21E-F074-4DEB-9942-604A3A4E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A787C7-6188-4974-AAB2-EA438F43B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8E9A2BD-F4F7-43AC-96A5-A74048395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0AE36A5-EA3E-4C3F-A637-54E8311B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2CFDBE4-095E-47BC-B4F6-B1488948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4056B4C-D3DA-4900-ABFE-EB3C311A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3303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1E94E3-3042-4B13-9EE1-E5CFEB83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A1CD813-1363-430A-9938-3695A4341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72EFF2-D029-451C-8CD7-2000C9BDF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E702CB7-3DD5-41B9-BE73-F573C5FE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97D1D28-0EE9-4791-AEF4-7BDE7BBA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7B0114-3811-4CA9-A74D-A11DA82F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179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53F0D55-A7BF-453B-8665-3E5230FD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86A7B15-E4DA-4444-9387-AC497B9DE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997C1B6-51FD-4347-BEF0-36A1395C1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552C-A0F9-4851-BEAE-4A86CD0605F1}" type="datetimeFigureOut">
              <a:rPr lang="en-IL" smtClean="0"/>
              <a:t>10/09/2022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EDC9863-E1AC-44B3-99DD-4E0D5B302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F50A1C2-173A-4FAD-BAA3-098DDDF3F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A119-C835-4A6D-95E2-A5F1CC078DF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684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mbeo.com/cost-of-liv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ualcapitalist.com/creators/victor-depr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9CF3FB-9288-4691-BFAA-917FA7073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Cost of living</a:t>
            </a:r>
            <a:endParaRPr lang="en-IL" b="1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38E3044-B586-4722-B7B1-61693EBED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96" y="314043"/>
            <a:ext cx="5095608" cy="1616639"/>
          </a:xfrm>
          <a:prstGeom prst="rect">
            <a:avLst/>
          </a:prstGeom>
        </p:spPr>
      </p:pic>
      <p:sp>
        <p:nvSpPr>
          <p:cNvPr id="6" name="כותרת משנה 5">
            <a:extLst>
              <a:ext uri="{FF2B5EF4-FFF2-40B4-BE49-F238E27FC236}">
                <a16:creationId xmlns:a16="http://schemas.microsoft.com/office/drawing/2014/main" id="{FE60D8DF-1B60-4625-AAB8-27CCE85E7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תרגול</a:t>
            </a:r>
            <a:endParaRPr lang="en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13C0B52-F70C-481C-BE52-858C5DF6D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74" t="36211" r="23421" b="37033"/>
          <a:stretch/>
        </p:blipFill>
        <p:spPr>
          <a:xfrm>
            <a:off x="4657023" y="4629752"/>
            <a:ext cx="2877953" cy="1834965"/>
          </a:xfrm>
          <a:prstGeom prst="rect">
            <a:avLst/>
          </a:prstGeom>
        </p:spPr>
      </p:pic>
      <p:sp>
        <p:nvSpPr>
          <p:cNvPr id="7" name="כותרת משנה 5">
            <a:extLst>
              <a:ext uri="{FF2B5EF4-FFF2-40B4-BE49-F238E27FC236}">
                <a16:creationId xmlns:a16="http://schemas.microsoft.com/office/drawing/2014/main" id="{2C3FB4DB-E04D-4E9E-A402-5DD4751F10AB}"/>
              </a:ext>
            </a:extLst>
          </p:cNvPr>
          <p:cNvSpPr txBox="1">
            <a:spLocks/>
          </p:cNvSpPr>
          <p:nvPr/>
        </p:nvSpPr>
        <p:spPr>
          <a:xfrm>
            <a:off x="673769" y="5257800"/>
            <a:ext cx="2704700" cy="711684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err="1"/>
              <a:t>גיורית</a:t>
            </a:r>
            <a:r>
              <a:rPr lang="he-IL" dirty="0"/>
              <a:t> כרמי</a:t>
            </a:r>
          </a:p>
          <a:p>
            <a:r>
              <a:rPr lang="he-IL" dirty="0"/>
              <a:t>מקורות: דר' אלון הסגל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3704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E39BA4-9A78-47E5-A0FC-3FF3CEF1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השוואה</a:t>
            </a:r>
            <a:endParaRPr lang="en-IL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AF7D7F-DBA4-43F6-857B-AA9ED342B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בדקו את מצבן של הערים ביירות ויוסטון. </a:t>
            </a:r>
          </a:p>
          <a:p>
            <a:r>
              <a:rPr lang="he-IL" dirty="0"/>
              <a:t>מה עלות המחייה? ומה כוח הקניה? בכל אחת מהערים</a:t>
            </a:r>
          </a:p>
          <a:p>
            <a:r>
              <a:rPr lang="he-IL" dirty="0"/>
              <a:t>באיזה עיר כדאי יותר לחיות? הציגו הנתונים והסבירו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מיומנויות השוואה - אמיתי&quot;ם לתנך">
            <a:extLst>
              <a:ext uri="{FF2B5EF4-FFF2-40B4-BE49-F238E27FC236}">
                <a16:creationId xmlns:a16="http://schemas.microsoft.com/office/drawing/2014/main" id="{AB7DF845-69CC-48AA-B62C-0EE000AE0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0"/>
          <a:stretch/>
        </p:blipFill>
        <p:spPr bwMode="auto">
          <a:xfrm>
            <a:off x="289560" y="2745740"/>
            <a:ext cx="4843376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תל אביב-יפו – ויקיפדיה">
            <a:extLst>
              <a:ext uri="{FF2B5EF4-FFF2-40B4-BE49-F238E27FC236}">
                <a16:creationId xmlns:a16="http://schemas.microsoft.com/office/drawing/2014/main" id="{D666ED9A-3593-4616-B2FD-5E8B3A02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" y="2340618"/>
            <a:ext cx="12188792" cy="45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7E39BA4-9A78-47E5-A0FC-3FF3CEF1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תל אביב</a:t>
            </a:r>
            <a:endParaRPr lang="en-IL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AF7D7F-DBA4-43F6-857B-AA9ED342B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אז איפה אנחנו בסיפור הזה? </a:t>
            </a:r>
          </a:p>
          <a:p>
            <a:pPr marL="0" indent="0">
              <a:buNone/>
            </a:pPr>
            <a:r>
              <a:rPr lang="he-IL" dirty="0"/>
              <a:t>מה עלות המחיה בתל אביב? ומה כוח הקניה המקומי?  </a:t>
            </a:r>
          </a:p>
          <a:p>
            <a:pPr marL="0" indent="0">
              <a:buNone/>
            </a:pPr>
            <a:r>
              <a:rPr lang="he-IL" dirty="0"/>
              <a:t>מה זה אומר על החיים בתל אביב?</a:t>
            </a:r>
          </a:p>
        </p:txBody>
      </p:sp>
    </p:spTree>
    <p:extLst>
      <p:ext uri="{BB962C8B-B14F-4D97-AF65-F5344CB8AC3E}">
        <p14:creationId xmlns:p14="http://schemas.microsoft.com/office/powerpoint/2010/main" val="283749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E39BA4-9A78-47E5-A0FC-3FF3CEF1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הנחיות</a:t>
            </a:r>
            <a:endParaRPr lang="en-IL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AF7D7F-DBA4-43F6-857B-AA9ED342B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dirty="0"/>
          </a:p>
          <a:p>
            <a:r>
              <a:rPr lang="he-IL" dirty="0"/>
              <a:t>לפניכם מצגת המשלבת למידה ותרגול. </a:t>
            </a:r>
          </a:p>
          <a:p>
            <a:r>
              <a:rPr lang="he-IL" dirty="0"/>
              <a:t>עברו על ההנחיות וענו על השאלות בתוך המצגת.</a:t>
            </a:r>
          </a:p>
          <a:p>
            <a:r>
              <a:rPr lang="he-IL" dirty="0"/>
              <a:t>לרשותכם, 45 דקות. </a:t>
            </a:r>
          </a:p>
          <a:p>
            <a:r>
              <a:rPr lang="he-IL" dirty="0"/>
              <a:t>בסיום העבודה, העלו את המצגת </a:t>
            </a:r>
            <a:r>
              <a:rPr lang="he-IL" dirty="0" err="1"/>
              <a:t>לקלאסרום</a:t>
            </a:r>
            <a:r>
              <a:rPr lang="he-IL" dirty="0"/>
              <a:t>.</a:t>
            </a:r>
          </a:p>
          <a:p>
            <a:endParaRPr lang="he-I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היי הגעתם לאתר נצץ תרשמו כנסו כל יום ושמרו במועדפים!, חנות כובעים">
            <a:extLst>
              <a:ext uri="{FF2B5EF4-FFF2-40B4-BE49-F238E27FC236}">
                <a16:creationId xmlns:a16="http://schemas.microsoft.com/office/drawing/2014/main" id="{64F9C78E-B6F2-4182-8941-4495486F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15" y="5067872"/>
            <a:ext cx="2608446" cy="12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7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BBFE00-E91A-4A45-B953-94B79FD6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1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https://www.numbeo.com/cost-of-living</a:t>
            </a:r>
            <a:br>
              <a:rPr lang="he-IL" dirty="0"/>
            </a:br>
            <a:br>
              <a:rPr lang="he-IL" dirty="0"/>
            </a:b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2736EB-E029-4B7C-B5B5-4A0ADC764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מה מהות האתר? </a:t>
            </a:r>
          </a:p>
          <a:p>
            <a:pPr marL="0" indent="0">
              <a:buNone/>
            </a:pPr>
            <a:r>
              <a:rPr lang="he-IL" dirty="0"/>
              <a:t>איזה מידע ניתן לקבל מהאתר? </a:t>
            </a:r>
          </a:p>
          <a:p>
            <a:pPr marL="0" indent="0">
              <a:buNone/>
            </a:pPr>
            <a:r>
              <a:rPr lang="he-IL" dirty="0"/>
              <a:t>וודאו כי אתם מבקרים במספר קטגוריות המופיעות בסרגל הראשי והתייחסו לכך בתשובתכם</a:t>
            </a:r>
          </a:p>
          <a:p>
            <a:pPr marL="0" indent="0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7366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חזית טכנולוגית חדשה בצה&quot;ל: הביג דאטה מגיע לצבא | כלכליסט">
            <a:extLst>
              <a:ext uri="{FF2B5EF4-FFF2-40B4-BE49-F238E27FC236}">
                <a16:creationId xmlns:a16="http://schemas.microsoft.com/office/drawing/2014/main" id="{0DD864C2-87D2-4FE8-A008-1B836C8F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9200" y="-97434"/>
            <a:ext cx="8920480" cy="68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2736EB-E029-4B7C-B5B5-4A0ADC764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185" y="1348105"/>
            <a:ext cx="4996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r>
              <a:rPr lang="he-IL" dirty="0"/>
              <a:t>כיצד מתבצע איסוף הנתונים לאתר? מהיכן מגיעים הנתונים?</a:t>
            </a:r>
          </a:p>
          <a:p>
            <a:r>
              <a:rPr lang="he-IL" dirty="0"/>
              <a:t>האם הנתונים אמינים לדעתכם? </a:t>
            </a:r>
          </a:p>
          <a:p>
            <a:r>
              <a:rPr lang="he-IL" dirty="0"/>
              <a:t>איזה מושג מוכר למדנו בהקשר זה?</a:t>
            </a:r>
          </a:p>
          <a:p>
            <a:r>
              <a:rPr lang="he-IL" dirty="0"/>
              <a:t>הנתונים הינם ב </a:t>
            </a:r>
            <a:r>
              <a:rPr lang="en-US" dirty="0"/>
              <a:t>open source</a:t>
            </a:r>
            <a:r>
              <a:rPr lang="he-IL" dirty="0"/>
              <a:t> מה משמעות הדבר?</a:t>
            </a:r>
          </a:p>
          <a:p>
            <a:pPr marL="514350" indent="-514350">
              <a:buAutoNum type="arabicPeriod"/>
            </a:pPr>
            <a:endParaRPr lang="en-IL" dirty="0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F82D5AB5-109F-4F38-8E3F-AF377000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איסוף המידע</a:t>
            </a:r>
            <a:endParaRPr lang="en-IL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81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75AFEA-9CB6-4638-8DFC-83A518B1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e-IL" sz="3700">
                <a:cs typeface="+mn-cs"/>
              </a:rPr>
              <a:t>שימוש באתר - איפה תרצו לגור?</a:t>
            </a:r>
            <a:br>
              <a:rPr lang="he-IL" sz="3700">
                <a:cs typeface="+mn-cs"/>
              </a:rPr>
            </a:br>
            <a:endParaRPr lang="en-IL" sz="370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D00E526-3539-48B3-8684-74CAB6A0F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e-IL" sz="2000"/>
              <a:t>צרו השוואה בין העיר בה אתם מתגוררים לעיר אחרת בארץ או בעולם (אולי עיר שאתם רוצים לגור בה בעתיד? לבחירתכם....)</a:t>
            </a:r>
          </a:p>
          <a:p>
            <a:r>
              <a:rPr lang="he-IL" sz="2000"/>
              <a:t>על פי נתוני האתר, באיזו מהערים יוקר המחיה גבוה יותר? הציגו את ההשוואה</a:t>
            </a:r>
          </a:p>
        </p:txBody>
      </p:sp>
      <p:pic>
        <p:nvPicPr>
          <p:cNvPr id="5" name="Picture 4" descr="מעבר חציה עמוס בעיר">
            <a:extLst>
              <a:ext uri="{FF2B5EF4-FFF2-40B4-BE49-F238E27FC236}">
                <a16:creationId xmlns:a16="http://schemas.microsoft.com/office/drawing/2014/main" id="{2B39BD1C-1949-B3B4-F9C8-D17350B86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1" r="3898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9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7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E2620-BF9D-459C-AC17-2FC5FDD9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B104EA-E7AD-4F68-9816-F73B3EA4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 ויקטור </a:t>
            </a:r>
            <a:r>
              <a:rPr lang="he-IL" dirty="0" err="1"/>
              <a:t>דפרה</a:t>
            </a:r>
            <a:r>
              <a:rPr lang="he-IL" dirty="0"/>
              <a:t>, מהאתר:</a:t>
            </a:r>
          </a:p>
          <a:p>
            <a:r>
              <a:rPr lang="en-US" dirty="0">
                <a:hlinkClick r:id="rId2"/>
              </a:rPr>
              <a:t>https://www.visualcapitalist.com/creators/victor-depre/</a:t>
            </a:r>
            <a:endParaRPr lang="he-IL" dirty="0"/>
          </a:p>
          <a:p>
            <a:r>
              <a:rPr lang="he-IL" dirty="0"/>
              <a:t>יצר גרף תצוגה המבוסס על הנתונים המוצגים באתר </a:t>
            </a:r>
            <a:r>
              <a:rPr lang="en-US" dirty="0" err="1"/>
              <a:t>Numebo</a:t>
            </a:r>
            <a:endParaRPr lang="he-IL" dirty="0"/>
          </a:p>
          <a:p>
            <a:r>
              <a:rPr lang="he-IL" dirty="0"/>
              <a:t>הגרף החדש מאפשר להשוות ערים שונות בעולם שלא רק דרך עלות מחייה אלא עלות מחייה ביחס לכוח קנייה מקומי. </a:t>
            </a:r>
          </a:p>
          <a:p>
            <a:r>
              <a:rPr lang="he-IL" dirty="0"/>
              <a:t>מה מבטא הנתון של "כוח קניה" – איזה נתון בדקו בשביל לציין את כוח הקניה?</a:t>
            </a:r>
          </a:p>
          <a:p>
            <a:r>
              <a:rPr lang="he-IL" dirty="0"/>
              <a:t>הסבירו מדוע זה חשוב? ולמה לא ניתן להסתפק בנתוני יוקר המחיה בלבד.</a:t>
            </a:r>
          </a:p>
          <a:p>
            <a:pPr marL="0" indent="0">
              <a:buNone/>
            </a:pPr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1513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E2620-BF9D-459C-AC17-2FC5FDD9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B104EA-E7AD-4F68-9816-F73B3EA4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התבוננו היטב במפת הנתונים שבאתר (או בשקופית הבאה)</a:t>
            </a:r>
          </a:p>
          <a:p>
            <a:r>
              <a:rPr lang="he-IL" dirty="0"/>
              <a:t>מה מייצג ציר ה </a:t>
            </a:r>
            <a:r>
              <a:rPr lang="en-US" dirty="0"/>
              <a:t>X</a:t>
            </a:r>
            <a:r>
              <a:rPr lang="he-IL" dirty="0"/>
              <a:t> ?</a:t>
            </a:r>
          </a:p>
          <a:p>
            <a:r>
              <a:rPr lang="he-IL" dirty="0"/>
              <a:t>מה מייצג ציר ה </a:t>
            </a:r>
            <a:r>
              <a:rPr lang="en-US" dirty="0"/>
              <a:t>Y</a:t>
            </a:r>
            <a:r>
              <a:rPr lang="he-IL" dirty="0"/>
              <a:t>?</a:t>
            </a:r>
          </a:p>
          <a:p>
            <a:r>
              <a:rPr lang="he-IL" dirty="0"/>
              <a:t>מה מייצגת כל נקודה על הגרף?</a:t>
            </a:r>
          </a:p>
          <a:p>
            <a:r>
              <a:rPr lang="he-IL" dirty="0"/>
              <a:t>מה מייצגים הצבעים של הנקודות?</a:t>
            </a:r>
          </a:p>
          <a:p>
            <a:pPr marL="0" indent="0">
              <a:buNone/>
            </a:pPr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7831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7E5C3B-77CF-4BDF-AD42-AEBA8314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5C18A8-23F3-4947-BD1F-B17A326F0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B6666C-1CD6-477F-9616-4C58C7A1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0"/>
            <a:ext cx="759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0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CF6E-E3BA-442E-95BE-9F61015D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Index 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9F01109-68E3-44AA-8CF0-8D1406FCF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העיר ניו יורק נבחרה לקבוע (אינדקס 100) </a:t>
            </a:r>
          </a:p>
          <a:p>
            <a:r>
              <a:rPr lang="he-IL" dirty="0"/>
              <a:t>הסבירו מה המשמעות של אינדקס 100 ?</a:t>
            </a:r>
          </a:p>
          <a:p>
            <a:endParaRPr lang="he-IL" dirty="0"/>
          </a:p>
          <a:p>
            <a:r>
              <a:rPr lang="he-IL" dirty="0"/>
              <a:t>בהנחה שיוקר המחיה בתל אביב נמוך ב 15% מזה שב </a:t>
            </a:r>
            <a:r>
              <a:rPr lang="en-US" dirty="0"/>
              <a:t>NY</a:t>
            </a:r>
            <a:r>
              <a:rPr lang="he-IL" dirty="0"/>
              <a:t>, מה יהיה ציון האינדקס של תל אביב?</a:t>
            </a:r>
          </a:p>
        </p:txBody>
      </p:sp>
      <p:pic>
        <p:nvPicPr>
          <p:cNvPr id="4098" name="Picture 2" descr="רברס עם פלטפורמה: 100 פרק מאה">
            <a:extLst>
              <a:ext uri="{FF2B5EF4-FFF2-40B4-BE49-F238E27FC236}">
                <a16:creationId xmlns:a16="http://schemas.microsoft.com/office/drawing/2014/main" id="{6694FAEF-30E3-4646-BAC7-596A33F7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" y="666750"/>
            <a:ext cx="37719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5818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361</Words>
  <Application>Microsoft Office PowerPoint</Application>
  <PresentationFormat>מסך רחב</PresentationFormat>
  <Paragraphs>48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Cost of living</vt:lpstr>
      <vt:lpstr>הנחיות</vt:lpstr>
      <vt:lpstr>https://www.numbeo.com/cost-of-living  </vt:lpstr>
      <vt:lpstr>איסוף המידע</vt:lpstr>
      <vt:lpstr>שימוש באתר - איפה תרצו לגור? </vt:lpstr>
      <vt:lpstr>מצגת של PowerPoint‏</vt:lpstr>
      <vt:lpstr>מצגת של PowerPoint‏</vt:lpstr>
      <vt:lpstr>מצגת של PowerPoint‏</vt:lpstr>
      <vt:lpstr>Index </vt:lpstr>
      <vt:lpstr>השוואה</vt:lpstr>
      <vt:lpstr>תל אביב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Giorit Carmi</dc:creator>
  <cp:lastModifiedBy>Giorit Carmi</cp:lastModifiedBy>
  <cp:revision>11</cp:revision>
  <dcterms:created xsi:type="dcterms:W3CDTF">2022-09-10T11:24:12Z</dcterms:created>
  <dcterms:modified xsi:type="dcterms:W3CDTF">2022-09-10T14:51:33Z</dcterms:modified>
</cp:coreProperties>
</file>