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WiiQ8zjCSytUwPiOugfHBop92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זכויות יוצרים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ד"ר אושר שקורי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304800" y="12809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יוצרים-הנעלה והלבשה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2094904" y="94003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אלימלך נ' רנואר אופנה ייצור ושיווק (1993) בע"מ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1" descr="העתקה של שמלת המעצב גדי אלימלך | DW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3699" y="3848591"/>
            <a:ext cx="4119801" cy="229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l="70825" t="33022" r="12165" b="41135"/>
          <a:stretch/>
        </p:blipFill>
        <p:spPr>
          <a:xfrm>
            <a:off x="307197" y="1589914"/>
            <a:ext cx="5237955" cy="223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 descr="וואלה! NEWS"/>
          <p:cNvSpPr/>
          <p:nvPr/>
        </p:nvSpPr>
        <p:spPr>
          <a:xfrm>
            <a:off x="5943600" y="260118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 descr="וואלה! NEWS"/>
          <p:cNvSpPr/>
          <p:nvPr/>
        </p:nvSpPr>
        <p:spPr>
          <a:xfrm>
            <a:off x="6096000" y="275358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4915" y="2944086"/>
            <a:ext cx="1428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6">
            <a:alphaModFix/>
          </a:blip>
          <a:srcRect l="69433" t="45556" r="12010" b="30686"/>
          <a:stretch/>
        </p:blipFill>
        <p:spPr>
          <a:xfrm>
            <a:off x="6646848" y="1665165"/>
            <a:ext cx="5075579" cy="182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 descr="Judge,justice,law,people,person - free image from needpix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083" y="3907674"/>
            <a:ext cx="3508807" cy="275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"האדם הסביר"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 descr="וואלה! NEW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 descr="וואלה! NEWS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381000" y="1185681"/>
            <a:ext cx="5867400" cy="3675879"/>
          </a:xfrm>
          <a:prstGeom prst="cloud">
            <a:avLst/>
          </a:prstGeom>
          <a:gradFill>
            <a:gsLst>
              <a:gs pos="0">
                <a:srgbClr val="C9FF99"/>
              </a:gs>
              <a:gs pos="35000">
                <a:srgbClr val="D7FFB7"/>
              </a:gs>
              <a:gs pos="100000">
                <a:srgbClr val="EEFFE0"/>
              </a:gs>
            </a:gsLst>
            <a:lin ang="16200000" scaled="0"/>
          </a:gradFill>
          <a:ln w="9525" cap="flat" cmpd="sng">
            <a:solidFill>
              <a:srgbClr val="8ECE4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האם האדם הסביר היה מתבלבל בין שני המוצרים? אם כן, השופט יקבל את עמדת התובע </a:t>
            </a:r>
            <a:r>
              <a:rPr lang="iw-IL" sz="1800" u="sng">
                <a:solidFill>
                  <a:schemeClr val="dk1"/>
                </a:solidFill>
              </a:rPr>
              <a:t>גם ללא הוכחת נזק</a:t>
            </a:r>
            <a:r>
              <a:rPr lang="iw-IL" sz="1800">
                <a:solidFill>
                  <a:schemeClr val="dk1"/>
                </a:solidFill>
              </a:rPr>
              <a:t>. כלומר אפילו במקרה שבו לא נגרם נזק אובייקטיבי לתובע, אלא רק הפרה של זכויות היוצרים.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קוד פתוח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835506" y="2039646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lt1"/>
                </a:solidFill>
              </a:rPr>
              <a:t>קוד פתוח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קוד המקור שלה פתוח ונגיש לכל מי שחפץ בו והוא חופשי לשימוש, לצפייה, לעריכת שינויים ולהפצה מחודש.</a:t>
            </a:r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025" y="4029964"/>
            <a:ext cx="1183949" cy="11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4">
            <a:alphaModFix/>
          </a:blip>
          <a:srcRect l="48416"/>
          <a:stretch/>
        </p:blipFill>
        <p:spPr>
          <a:xfrm>
            <a:off x="5412236" y="1889392"/>
            <a:ext cx="1221417" cy="11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6219" y="2787589"/>
            <a:ext cx="238235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/>
          <p:nvPr/>
        </p:nvSpPr>
        <p:spPr>
          <a:xfrm>
            <a:off x="2019924" y="887860"/>
            <a:ext cx="40030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Open-source software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קוד סגור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7664306" y="1138477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למשתמש אין אפשרות פשוטה לצפות בפרטי התהליכים, שמרכיבים את התוכנות שרכש, מכיוון שהם מוסתרים מפניו.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הקוד לא חשוף למשתמש.</a:t>
            </a:r>
            <a:endParaRPr/>
          </a:p>
        </p:txBody>
      </p:sp>
      <p:pic>
        <p:nvPicPr>
          <p:cNvPr id="230" name="Google Shape;230;p14" descr="Internet explorer logo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374" y="1959609"/>
            <a:ext cx="861767" cy="8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DOC file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8029" y="3778516"/>
            <a:ext cx="1243749" cy="12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 descr="App Icon"/>
          <p:cNvPicPr preferRelativeResize="0"/>
          <p:nvPr/>
        </p:nvPicPr>
        <p:blipFill rotWithShape="1">
          <a:blip r:embed="rId5">
            <a:alphaModFix/>
          </a:blip>
          <a:srcRect b="9938"/>
          <a:stretch/>
        </p:blipFill>
        <p:spPr>
          <a:xfrm>
            <a:off x="2124804" y="1724772"/>
            <a:ext cx="1673743" cy="150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הורדות לא חוקיות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4104689" y="1806748"/>
            <a:ext cx="3525624" cy="3053115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הורדת תוכנות, מוסיקה או סרטים באופן פיראטי. מבלי לשלם עבורם. </a:t>
            </a:r>
            <a:endParaRPr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880" y="1535477"/>
            <a:ext cx="2103120" cy="17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l="16500"/>
          <a:stretch/>
        </p:blipFill>
        <p:spPr>
          <a:xfrm>
            <a:off x="586740" y="3929271"/>
            <a:ext cx="254508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" y="2200652"/>
            <a:ext cx="2566987" cy="102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68581" y="1408168"/>
            <a:ext cx="8375794" cy="402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11198" marR="0" lvl="0" indent="-5143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iw-IL" sz="3200">
                <a:solidFill>
                  <a:schemeClr val="dk1"/>
                </a:solidFill>
              </a:rPr>
              <a:t>סרקו את ה- QR CODE וקראו את המאמר: </a:t>
            </a:r>
            <a:endParaRPr/>
          </a:p>
          <a:p>
            <a:pPr marL="96848" marR="0" lvl="0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dk1"/>
                </a:solidFill>
              </a:rPr>
              <a:t>     "זכויות יוצרים בתוכנה – האם בפרסום בקוד פתוח, מאבד    </a:t>
            </a:r>
            <a:endParaRPr/>
          </a:p>
          <a:p>
            <a:pPr marL="96848" marR="0" lvl="0" indent="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dk1"/>
                </a:solidFill>
              </a:rPr>
              <a:t>      היוצר את זכויות היוצרים?" </a:t>
            </a:r>
            <a:r>
              <a:rPr lang="iw-IL" sz="1800">
                <a:solidFill>
                  <a:schemeClr val="dk1"/>
                </a:solidFill>
              </a:rPr>
              <a:t>(מתוך "גיא אופיר: משרד עורכי דין)</a:t>
            </a:r>
            <a:endParaRPr/>
          </a:p>
          <a:p>
            <a:pPr marL="96848" marR="0" lvl="0" indent="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96848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w-IL" sz="3200">
                <a:solidFill>
                  <a:schemeClr val="dk1"/>
                </a:solidFill>
              </a:rPr>
              <a:t>2. האם שחרור של הקוד על ידי היוצר מהווה </a:t>
            </a:r>
            <a:endParaRPr/>
          </a:p>
          <a:p>
            <a:pPr marL="96848" marR="0" lvl="0" indent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w-IL" sz="3200">
                <a:solidFill>
                  <a:schemeClr val="dk1"/>
                </a:solidFill>
              </a:rPr>
              <a:t>     ויתור על זכות היוצרים שלו? באיזה תנאי? </a:t>
            </a:r>
            <a:endParaRPr/>
          </a:p>
          <a:p>
            <a:pPr marL="96848" marR="0" lvl="0" indent="0" algn="just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96848" marR="0" lvl="0" indent="0" algn="just" rtl="1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876" y="185470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2"/>
          </p:nvPr>
        </p:nvSpPr>
        <p:spPr>
          <a:xfrm>
            <a:off x="856291" y="980010"/>
            <a:ext cx="8306994" cy="47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2" lvl="0" indent="-342934" algn="r" rtl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המושגים זכויות ויוצרים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חוק זכויות יוצרים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קניין רוחני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הטעיה וגניבת עין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עיקרון "האדם הסביר"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19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2400"/>
              <a:buChar char="•"/>
            </a:pPr>
            <a:r>
              <a:rPr lang="iw-IL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קוד פתוח וקוד סגור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92469" y="1948900"/>
            <a:ext cx="12192000" cy="277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 sz="6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Copyright</a:t>
            </a:r>
            <a:br>
              <a:rPr lang="iw-IL" sz="6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5262" y="511238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יוצרים-Copyright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915927" y="1214933"/>
            <a:ext cx="8363740" cy="4311859"/>
            <a:chOff x="3595" y="-76047"/>
            <a:chExt cx="8363740" cy="4311859"/>
          </a:xfrm>
        </p:grpSpPr>
        <p:sp>
          <p:nvSpPr>
            <p:cNvPr id="134" name="Google Shape;134;p5"/>
            <p:cNvSpPr/>
            <p:nvPr/>
          </p:nvSpPr>
          <p:spPr>
            <a:xfrm>
              <a:off x="3595" y="-76047"/>
              <a:ext cx="4118298" cy="4311859"/>
            </a:xfrm>
            <a:prstGeom prst="roundRect">
              <a:avLst>
                <a:gd name="adj" fmla="val 10000"/>
              </a:avLst>
            </a:prstGeom>
            <a:solidFill>
              <a:srgbClr val="12B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3595" y="1648696"/>
              <a:ext cx="4118298" cy="1724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2A72"/>
                </a:buClr>
                <a:buSzPts val="2400"/>
                <a:buFont typeface="Varela Round"/>
                <a:buNone/>
              </a:pPr>
              <a:r>
                <a:rPr lang="iw-IL" sz="2400" b="0" i="0" u="none" strike="noStrike" cap="none">
                  <a:solidFill>
                    <a:srgbClr val="192A7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יוצרים - </a:t>
              </a:r>
              <a:r>
                <a:rPr lang="iw-IL" sz="2400" b="0" i="0" u="none" strike="noStrike" cap="none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הביאו לעולם דבר חדש</a:t>
              </a:r>
              <a:endParaRPr sz="24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344819" y="182664"/>
              <a:ext cx="1435849" cy="143584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9999" r="-9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249037" y="-76047"/>
              <a:ext cx="4118298" cy="4311859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4249037" y="1648696"/>
              <a:ext cx="4118298" cy="1724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C89"/>
                </a:buClr>
                <a:buSzPts val="2400"/>
                <a:buFont typeface="Varela Round"/>
                <a:buNone/>
              </a:pPr>
              <a:r>
                <a:rPr lang="iw-IL" sz="2400" b="0" i="0" u="none" strike="noStrike" cap="none">
                  <a:solidFill>
                    <a:srgbClr val="002C89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זכויות - </a:t>
              </a:r>
              <a:r>
                <a:rPr lang="iw-IL" sz="2400" b="0" i="0" u="none" strike="noStrike" cap="none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היתר חוקי או מוסרי לפעולה או הימנעות ממנה</a:t>
              </a:r>
              <a:endParaRPr sz="24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586667" y="182664"/>
              <a:ext cx="1435849" cy="143584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34693" y="2810606"/>
              <a:ext cx="7697949" cy="138215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6E3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5"/>
          <p:cNvSpPr txBox="1"/>
          <p:nvPr/>
        </p:nvSpPr>
        <p:spPr>
          <a:xfrm>
            <a:off x="2890886" y="4489101"/>
            <a:ext cx="64102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זכות יוצרים היא ההגנה, שניתנת ליוצר או לבעלים של יצירה מפני שימוש בלתי מורשה ביצירה, שהיא הקניין הרוחני שלו.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81002" y="17031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חוק זכויות יוצרים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262265" y="1131001"/>
            <a:ext cx="4808613" cy="4142216"/>
          </a:xfrm>
          <a:prstGeom prst="verticalScroll">
            <a:avLst>
              <a:gd name="adj" fmla="val 12500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חוק זכות יוצרים תשס"ח-2007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סעיף 11 לחוק זכויות יוצרים קובע, כי זכות יוצרים ביצירה היא הזכות הבלעדית של היוצר לעשות ביצירה או בחלק מהותי ממנה, פעולה, אחת או יותר. למשל: להעתיק, לשדר, לערוך, לפרסם, להשכיר ועוד. 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1251918" y="1131001"/>
            <a:ext cx="4808613" cy="4142216"/>
          </a:xfrm>
          <a:prstGeom prst="verticalScroll">
            <a:avLst>
              <a:gd name="adj" fmla="val 12500"/>
            </a:avLst>
          </a:prstGeom>
          <a:solidFill>
            <a:srgbClr val="D5E3FF"/>
          </a:soli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תיקון לחוק זכות יוצרים תשע"ט-2019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br>
              <a:rPr lang="iw-IL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200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הפרה עקיפה של זכות יוצרים בדרך של העמדה לרשות הציבור</a:t>
            </a:r>
            <a:endParaRPr/>
          </a:p>
          <a:p>
            <a:pPr marL="0" marR="0" lvl="0" indent="-1270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000"/>
              <a:buFont typeface="Calibri"/>
              <a:buAutoNum type="arabicPeriod"/>
            </a:pPr>
            <a:r>
              <a:rPr lang="iw-IL" sz="200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 צו הגבלת גישה לאתר אינטרנט</a:t>
            </a:r>
            <a:endParaRPr/>
          </a:p>
          <a:p>
            <a:pPr marL="0" marR="0" lvl="0" indent="-127000" algn="r" rtl="1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000"/>
              <a:buFont typeface="Calibri"/>
              <a:buAutoNum type="arabicPeriod"/>
            </a:pPr>
            <a:r>
              <a:rPr lang="iw-IL" sz="200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 חשיפת זהותו של מפר זכות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     יוצרים ברשת האינטרנט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rgbClr val="363636"/>
                </a:solidFill>
                <a:latin typeface="Varela Round"/>
                <a:ea typeface="Varela Round"/>
                <a:cs typeface="Varela Round"/>
                <a:sym typeface="Varela Round"/>
              </a:rPr>
              <a:t>3. שימוש ביצירה, שבעל זכות היוצרים בה לא אותר​​.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 במשפט העברי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61603" y="3034142"/>
            <a:ext cx="9518403" cy="256794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"כי ידענו האיש הזה ואת שיחו כי... חִבר החִבורים, הנזכרים בטורח ובעמל ובאבוד זמנו ימים רבים...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lt1"/>
                </a:solidFill>
              </a:rPr>
              <a:t>וכל המדפיס אותם, או הוא או שלוחו, יהא בכלל פורץ גדר וישכנו נח"ש... וזה יהיה עד זמן עשר שנים". (</a:t>
            </a:r>
            <a:r>
              <a:rPr lang="iw-IL" sz="1800">
                <a:solidFill>
                  <a:schemeClr val="lt1"/>
                </a:solidFill>
              </a:rPr>
              <a:t>מתוך ההסכמה בספר "הבחור")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348740" y="933966"/>
            <a:ext cx="959577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</a:rPr>
              <a:t>ב-1518 נתנו רבני ונציה "הסכמה" לשלושה מספרי רבי אליהו בחור, 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</a:rPr>
              <a:t>ואסרו את הדפסתם למשך 10 שנים.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</a:rPr>
              <a:t>הנימוק שלהם עסק </a:t>
            </a:r>
            <a:r>
              <a:rPr lang="iw-IL" sz="3600">
                <a:solidFill>
                  <a:schemeClr val="dk1"/>
                </a:solidFill>
              </a:rPr>
              <a:t>בזכויות יוצרים</a:t>
            </a:r>
            <a:r>
              <a:rPr lang="iw-IL" sz="2400">
                <a:solidFill>
                  <a:schemeClr val="dk1"/>
                </a:solidFill>
              </a:rPr>
              <a:t>: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קניין רוחני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56" y="1660846"/>
            <a:ext cx="2332820" cy="27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411" y="4461941"/>
            <a:ext cx="1672272" cy="157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9165" y="1773920"/>
            <a:ext cx="1316316" cy="1963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 descr="בין לקוחותינו | mysit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6428" y="3856151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00428" y="1714500"/>
            <a:ext cx="1866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996492" y="1714500"/>
            <a:ext cx="7211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נתן זך</a:t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1883828" y="932769"/>
            <a:ext cx="31678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rgbClr val="002060"/>
                </a:solidFill>
              </a:rPr>
              <a:t>Intellectual Property</a:t>
            </a:r>
            <a:endParaRPr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338628" y="967470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מדוע מגנים על קניין רוחני?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1413164" y="1615873"/>
            <a:ext cx="9179214" cy="3920400"/>
            <a:chOff x="0" y="42527"/>
            <a:chExt cx="9179214" cy="3920400"/>
          </a:xfrm>
        </p:grpSpPr>
        <p:sp>
          <p:nvSpPr>
            <p:cNvPr id="176" name="Google Shape;176;p9"/>
            <p:cNvSpPr/>
            <p:nvPr/>
          </p:nvSpPr>
          <p:spPr>
            <a:xfrm>
              <a:off x="0" y="4853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2294803" y="425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2338034" y="857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>
                  <a:solidFill>
                    <a:schemeClr val="lt1"/>
                  </a:solidFill>
                </a:rPr>
                <a:t>החופש של אדם לממש את עצמו נובע מהזכות לכבוד </a:t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0" y="18461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4B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2294803" y="14033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2338034" y="14465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>
                  <a:solidFill>
                    <a:schemeClr val="lt1"/>
                  </a:solidFill>
                </a:rPr>
                <a:t>המדינה מעודדת את האדם לממש את עצמו על ידי הגנת "זכויות יוצרים" </a:t>
              </a: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0" y="3206927"/>
              <a:ext cx="9179214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FA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2294803" y="2764127"/>
              <a:ext cx="6425449" cy="88560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2338034" y="2807358"/>
              <a:ext cx="6338987" cy="79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2850" tIns="0" rIns="242850" bIns="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Varela Round"/>
                <a:buNone/>
              </a:pPr>
              <a:r>
                <a:rPr lang="iw-IL" sz="2800">
                  <a:solidFill>
                    <a:schemeClr val="lt1"/>
                  </a:solidFill>
                </a:rPr>
                <a:t>הגנה על הצרכנים מפני "הטעיה"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197431" y="160720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זכויות יוצרים- הנעלה והלבשה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166258" y="988252"/>
            <a:ext cx="1151262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ת"א 63707-01-14 River Light V, L.P  נ' טוגו – הנעלה והלבשה בע"מ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l="66880" t="38247" r="17036" b="37559"/>
          <a:stretch/>
        </p:blipFill>
        <p:spPr>
          <a:xfrm>
            <a:off x="4668771" y="2236840"/>
            <a:ext cx="6843860" cy="289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383143" y="1681574"/>
            <a:ext cx="3787768" cy="48320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B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</a:rPr>
              <a:t>השופט גדעון גינת מבית המשפט המחוזי בתל אביב כתב כי </a:t>
            </a:r>
            <a:r>
              <a:rPr lang="iw-IL" sz="2200" u="sng">
                <a:solidFill>
                  <a:schemeClr val="dk1"/>
                </a:solidFill>
              </a:rPr>
              <a:t>"אין דרך להתעלם מהדמיון הרב בין המדליונים המופיעים על גבי הנעליים".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chemeClr val="dk1"/>
                </a:solidFill>
              </a:rPr>
              <a:t>לדבריו, שתי החברות פונות לקהל יעד דומה והפוטנציאל לבלבול והטעייה מתקיים בסבירות גבוהה. הוא ציין כי צופה מן הצד שיבחין באישה נועלת נעליים מהסוג שלגביו התעוררה המחלוקת </a:t>
            </a:r>
            <a:r>
              <a:rPr lang="iw-IL" sz="2200" u="sng">
                <a:solidFill>
                  <a:schemeClr val="dk1"/>
                </a:solidFill>
              </a:rPr>
              <a:t>לא יוכל לקבוע בקלות מי היצרן</a:t>
            </a:r>
            <a:r>
              <a:rPr lang="iw-IL" sz="22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מסך רחב</PresentationFormat>
  <Paragraphs>67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Varela Round</vt:lpstr>
      <vt:lpstr>Arial</vt:lpstr>
      <vt:lpstr>Calibri</vt:lpstr>
      <vt:lpstr>ערכת נושא Office</vt:lpstr>
      <vt:lpstr>זכויות יוצרים</vt:lpstr>
      <vt:lpstr>מה נלמד היום </vt:lpstr>
      <vt:lpstr>זכויות יוצרים Copyright </vt:lpstr>
      <vt:lpstr>זכויות יוצרים-Copyright </vt:lpstr>
      <vt:lpstr>חוק זכויות יוצרים</vt:lpstr>
      <vt:lpstr>זכויות יוצרים במשפט העברי</vt:lpstr>
      <vt:lpstr>קניין רוחני</vt:lpstr>
      <vt:lpstr>זכויות יוצרים</vt:lpstr>
      <vt:lpstr>זכויות יוצרים- הנעלה והלבשה</vt:lpstr>
      <vt:lpstr>זכויות יוצרים-הנעלה והלבשה</vt:lpstr>
      <vt:lpstr>"האדם הסביר"</vt:lpstr>
      <vt:lpstr>קוד פתוח</vt:lpstr>
      <vt:lpstr>קוד סגור</vt:lpstr>
      <vt:lpstr>הורדות לא חוקיות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זכויות יוצרים</dc:title>
  <dc:creator>user</dc:creator>
  <cp:lastModifiedBy>Avi Marzuk</cp:lastModifiedBy>
  <cp:revision>1</cp:revision>
  <dcterms:created xsi:type="dcterms:W3CDTF">2020-03-15T19:13:03Z</dcterms:created>
  <dcterms:modified xsi:type="dcterms:W3CDTF">2023-07-02T10:01:15Z</dcterms:modified>
</cp:coreProperties>
</file>