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Ruehl" panose="020E0503060101010101" pitchFamily="34" charset="-79"/>
      <p:regular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1oaJaveWUG2XfagWxT+p96/C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FrankRuehl"/>
                <a:ea typeface="FrankRuehl"/>
                <a:cs typeface="FrankRuehl"/>
                <a:sym typeface="FrankRuehl"/>
              </a:rPr>
              <a:t>.</a:t>
            </a:r>
            <a:endParaRPr>
              <a:solidFill>
                <a:srgbClr val="000000"/>
              </a:solidFill>
              <a:latin typeface="FrankRuehl"/>
              <a:ea typeface="FrankRuehl"/>
              <a:cs typeface="FrankRuehl"/>
              <a:sym typeface="FrankRueh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"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600"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10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60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8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8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27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27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9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1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2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4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4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4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6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0" y="1380649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5400"/>
              <a:buFont typeface="Varela Round"/>
              <a:buNone/>
            </a:pPr>
            <a:r>
              <a:rPr lang="iw-IL" sz="5400">
                <a:latin typeface="Arial"/>
                <a:ea typeface="Arial"/>
                <a:cs typeface="Arial"/>
                <a:sym typeface="Arial"/>
              </a:rPr>
              <a:t>זכויות יוצרים </a:t>
            </a:r>
            <a:endParaRPr sz="54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0" y="2493604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2"/>
          </p:nvPr>
        </p:nvSpPr>
        <p:spPr>
          <a:xfrm>
            <a:off x="137734" y="3261895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 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עורכות:  אתי שחר ורונית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t="11354" b="10715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297" y="129485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>
            <a:off x="1809750" y="268325"/>
            <a:ext cx="9874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1" i="0" u="none" strike="noStrike" cap="none">
                <a:solidFill>
                  <a:srgbClr val="192A72"/>
                </a:solidFill>
              </a:rPr>
              <a:t>מהו פלגיאט -Plagiarism =גניבה ספרותית?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944350" y="1438200"/>
            <a:ext cx="109986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12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900"/>
              <a:buChar char="◄"/>
            </a:pPr>
            <a:r>
              <a:rPr lang="iw-IL" sz="2900" i="0" u="none" strike="noStrike" cap="none">
                <a:solidFill>
                  <a:srgbClr val="192A72"/>
                </a:solidFill>
              </a:rPr>
              <a:t>תופעה של הפרת זכויות היוצרים.</a:t>
            </a:r>
            <a:endParaRPr sz="2900" i="0" u="none" strike="noStrike" cap="none">
              <a:solidFill>
                <a:srgbClr val="192A72"/>
              </a:solidFill>
            </a:endParaRPr>
          </a:p>
          <a:p>
            <a:pPr marL="457200" marR="0" lvl="0" indent="-412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900"/>
              <a:buChar char="◄"/>
            </a:pPr>
            <a:r>
              <a:rPr lang="iw-IL" sz="2900" i="0" u="none" strike="noStrike" cap="none">
                <a:solidFill>
                  <a:srgbClr val="192A72"/>
                </a:solidFill>
              </a:rPr>
              <a:t>שימוש של משהו קיים כרעיון שלי ללא מתן קרדיט לבעליו</a:t>
            </a:r>
            <a:endParaRPr sz="2900" i="0" u="none" strike="noStrike" cap="none">
              <a:solidFill>
                <a:srgbClr val="192A72"/>
              </a:solidFill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50" y="48079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/>
          <p:nvPr/>
        </p:nvSpPr>
        <p:spPr>
          <a:xfrm>
            <a:off x="9984259" y="3619500"/>
            <a:ext cx="1461591" cy="1254000"/>
          </a:xfrm>
          <a:prstGeom prst="foldedCorner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1" i="0" u="none" strike="noStrike" cap="none">
                <a:solidFill>
                  <a:srgbClr val="000000"/>
                </a:solidFill>
              </a:rPr>
              <a:t>מוסיקה</a:t>
            </a:r>
            <a:endParaRPr sz="30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8143750" y="4667250"/>
            <a:ext cx="1549525" cy="1254000"/>
          </a:xfrm>
          <a:prstGeom prst="foldedCorner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1" i="0" u="none" strike="noStrike" cap="none">
                <a:solidFill>
                  <a:srgbClr val="000000"/>
                </a:solidFill>
              </a:rPr>
              <a:t>תאטרון</a:t>
            </a:r>
            <a:endParaRPr sz="30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6623100" y="3619500"/>
            <a:ext cx="1317600" cy="1254000"/>
          </a:xfrm>
          <a:prstGeom prst="foldedCorner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1" i="0" u="none" strike="noStrike" cap="none">
                <a:solidFill>
                  <a:srgbClr val="000000"/>
                </a:solidFill>
              </a:rPr>
              <a:t>ספרות</a:t>
            </a:r>
            <a:endParaRPr sz="30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4572000" y="4807900"/>
            <a:ext cx="1384200" cy="1254000"/>
          </a:xfrm>
          <a:prstGeom prst="foldedCorner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1" i="0" u="none" strike="noStrike" cap="none">
                <a:solidFill>
                  <a:srgbClr val="000000"/>
                </a:solidFill>
              </a:rPr>
              <a:t>עיתונות</a:t>
            </a:r>
            <a:endParaRPr sz="30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2635250" y="3553900"/>
            <a:ext cx="1504800" cy="12540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1" i="0" u="none" strike="noStrike" cap="none">
                <a:solidFill>
                  <a:srgbClr val="000000"/>
                </a:solidFill>
              </a:rPr>
              <a:t>אקדמיה</a:t>
            </a:r>
            <a:endParaRPr sz="30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/>
          <p:nvPr/>
        </p:nvSpPr>
        <p:spPr>
          <a:xfrm>
            <a:off x="3543300" y="418250"/>
            <a:ext cx="488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1" i="0" u="none" strike="noStrike" cap="none">
                <a:solidFill>
                  <a:srgbClr val="192A72"/>
                </a:solidFill>
              </a:rPr>
              <a:t>שימוש הוגן ביצירה</a:t>
            </a:r>
            <a:endParaRPr sz="4000" b="1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9279925" y="2631519"/>
            <a:ext cx="1329716" cy="1052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i="0" u="none" strike="noStrike" cap="none">
                <a:solidFill>
                  <a:schemeClr val="lt1"/>
                </a:solidFill>
              </a:rPr>
              <a:t>סקירה/ביקורת</a:t>
            </a: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7214020" y="2471847"/>
            <a:ext cx="1138800" cy="1052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i="0" u="none" strike="noStrike" cap="none">
                <a:solidFill>
                  <a:schemeClr val="lt1"/>
                </a:solidFill>
              </a:rPr>
              <a:t>בחינה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5338119" y="2210336"/>
            <a:ext cx="1327278" cy="10524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i="0" u="none" strike="noStrike" cap="none">
                <a:solidFill>
                  <a:schemeClr val="lt1"/>
                </a:solidFill>
              </a:rPr>
              <a:t>הוראה בחינוך</a:t>
            </a: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6474941" y="1272838"/>
            <a:ext cx="1313964" cy="1052400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i="0" u="none" strike="noStrike" cap="none">
                <a:solidFill>
                  <a:schemeClr val="lt1"/>
                </a:solidFill>
              </a:rPr>
              <a:t>דיווח עיתונאי</a:t>
            </a: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8530820" y="1272845"/>
            <a:ext cx="1138800" cy="1052400"/>
          </a:xfrm>
          <a:prstGeom prst="ellipse">
            <a:avLst/>
          </a:prstGeom>
          <a:gradFill>
            <a:gsLst>
              <a:gs pos="0">
                <a:srgbClr val="FFED74"/>
              </a:gs>
              <a:gs pos="35000">
                <a:srgbClr val="FFF09F"/>
              </a:gs>
              <a:gs pos="100000">
                <a:srgbClr val="FFF9D6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i="0" u="none" strike="noStrike" cap="none">
                <a:solidFill>
                  <a:schemeClr val="dk1"/>
                </a:solidFill>
              </a:rPr>
              <a:t>מחקר</a:t>
            </a: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10306172" y="1272850"/>
            <a:ext cx="1138800" cy="1052400"/>
          </a:xfrm>
          <a:prstGeom prst="ellipse">
            <a:avLst/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w="9525" cap="flat" cmpd="sng">
            <a:solidFill>
              <a:srgbClr val="6CAB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i="0" u="none" strike="noStrike" cap="none">
                <a:solidFill>
                  <a:schemeClr val="dk1"/>
                </a:solidFill>
              </a:rPr>
              <a:t>לימוד עצמי</a:t>
            </a:r>
            <a:endParaRPr sz="18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47600"/>
            <a:ext cx="2264503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/>
          <p:nvPr/>
        </p:nvSpPr>
        <p:spPr>
          <a:xfrm rot="-1244407">
            <a:off x="2540801" y="1210055"/>
            <a:ext cx="2000115" cy="1927185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i="0" u="none" strike="noStrike" cap="none">
                <a:solidFill>
                  <a:srgbClr val="000000"/>
                </a:solidFill>
              </a:rPr>
              <a:t>שימוש הוגן ביצירה מותר למטרות :</a:t>
            </a:r>
            <a:endParaRPr sz="29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/>
          <p:nvPr/>
        </p:nvSpPr>
        <p:spPr>
          <a:xfrm>
            <a:off x="4519232" y="326764"/>
            <a:ext cx="357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1" i="0" u="none" strike="noStrike" cap="none">
                <a:solidFill>
                  <a:srgbClr val="192A72"/>
                </a:solidFill>
              </a:rPr>
              <a:t>קניין רוחני -</a:t>
            </a:r>
            <a:endParaRPr sz="4000" b="1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662163" y="4189927"/>
            <a:ext cx="109986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9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5229922" y="1491041"/>
            <a:ext cx="4100622" cy="102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2900" i="0" u="none" strike="noStrike" cap="none">
                <a:solidFill>
                  <a:srgbClr val="192A72"/>
                </a:solidFill>
              </a:rPr>
              <a:t>מהו ה</a:t>
            </a:r>
            <a:r>
              <a:rPr lang="iw-IL" sz="2900" b="1" i="0" u="none" strike="noStrike" cap="none">
                <a:solidFill>
                  <a:srgbClr val="192A72"/>
                </a:solidFill>
              </a:rPr>
              <a:t>קניין רוחני</a:t>
            </a:r>
            <a:r>
              <a:rPr lang="iw-IL" sz="2900" i="0" u="none" strike="noStrike" cap="none">
                <a:solidFill>
                  <a:srgbClr val="192A72"/>
                </a:solidFill>
              </a:rPr>
              <a:t>?    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2900" i="0" u="none" strike="noStrike" cap="none">
                <a:solidFill>
                  <a:srgbClr val="192A72"/>
                </a:solidFill>
              </a:rPr>
              <a:t>Intellectual Property</a:t>
            </a:r>
            <a:endParaRPr sz="2900" i="0" u="none" strike="noStrike" cap="none">
              <a:solidFill>
                <a:srgbClr val="192A72"/>
              </a:solidFill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3563" y="9526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/>
          <p:nvPr/>
        </p:nvSpPr>
        <p:spPr>
          <a:xfrm>
            <a:off x="6096000" y="2514839"/>
            <a:ext cx="2842528" cy="22649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i="0" u="none" strike="noStrike" cap="none">
                <a:solidFill>
                  <a:schemeClr val="lt1"/>
                </a:solidFill>
              </a:rPr>
              <a:t>אגד של זכויות חוקיות, שמגן על נכסים וירטואליים, חסרי קיום פיזי</a:t>
            </a:r>
            <a:endParaRPr sz="20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1082848" y="2514839"/>
            <a:ext cx="2842528" cy="22649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2000" i="0" u="none" strike="noStrike" cap="none">
                <a:solidFill>
                  <a:schemeClr val="lt1"/>
                </a:solidFill>
              </a:rPr>
              <a:t>מקנים זכויות בלעדיות ליוצרים, ממציאים, מעצבים ואחרים היוצרים נכסים בלתי מוחשיים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589706" y="1557947"/>
            <a:ext cx="382881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2900" i="0" u="none" strike="noStrike" cap="none">
                <a:solidFill>
                  <a:srgbClr val="192A72"/>
                </a:solidFill>
              </a:rPr>
              <a:t>דיני</a:t>
            </a:r>
            <a:r>
              <a:rPr lang="iw-IL" sz="1400" b="1" i="0" u="sng" strike="noStrike" cap="none">
                <a:solidFill>
                  <a:srgbClr val="192A72"/>
                </a:solidFill>
              </a:rPr>
              <a:t> </a:t>
            </a:r>
            <a:r>
              <a:rPr lang="iw-IL" sz="2900" i="0" u="none" strike="noStrike" cap="none">
                <a:solidFill>
                  <a:srgbClr val="192A72"/>
                </a:solidFill>
              </a:rPr>
              <a:t>הקניין הרוחני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/>
          <p:nvPr/>
        </p:nvSpPr>
        <p:spPr>
          <a:xfrm>
            <a:off x="1287780" y="2127903"/>
            <a:ext cx="2598420" cy="1217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3579675" y="4472288"/>
            <a:ext cx="2598420" cy="1217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1287775" y="667525"/>
            <a:ext cx="8513400" cy="52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i="0" u="none" strike="noStrike" cap="none">
                <a:solidFill>
                  <a:schemeClr val="dk1"/>
                </a:solidFill>
              </a:rPr>
              <a:t>תרגיל :</a:t>
            </a:r>
            <a:endParaRPr sz="4000" i="0" u="none" strike="noStrike" cap="none">
              <a:solidFill>
                <a:schemeClr val="dk1"/>
              </a:solidFill>
            </a:endParaRPr>
          </a:p>
          <a:p>
            <a:pPr marL="342900" marR="0" lvl="0" indent="-1968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iw-IL" sz="2500" i="0" u="none" strike="noStrike" cap="none">
                <a:solidFill>
                  <a:schemeClr val="dk1"/>
                </a:solidFill>
              </a:rPr>
              <a:t>סירקו את הקוד. </a:t>
            </a:r>
            <a:endParaRPr sz="2500" i="0" u="none" strike="noStrike" cap="none">
              <a:solidFill>
                <a:schemeClr val="dk1"/>
              </a:solidFill>
            </a:endParaRPr>
          </a:p>
          <a:p>
            <a:pPr marL="41275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iw-IL" sz="2500" i="0" u="none" strike="noStrike" cap="none">
                <a:solidFill>
                  <a:schemeClr val="dk1"/>
                </a:solidFill>
              </a:rPr>
              <a:t>קראו את הכתבה.</a:t>
            </a:r>
            <a:endParaRPr sz="2500" i="0" u="none" strike="noStrike" cap="none">
              <a:solidFill>
                <a:schemeClr val="dk1"/>
              </a:solidFill>
            </a:endParaRPr>
          </a:p>
          <a:p>
            <a:pPr marL="41275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iw-IL" sz="2500" i="0" u="none" strike="noStrike" cap="none">
                <a:solidFill>
                  <a:schemeClr val="dk1"/>
                </a:solidFill>
              </a:rPr>
              <a:t>ציינו אלו זכויות הופרו.</a:t>
            </a:r>
            <a:endParaRPr sz="2500" i="0" u="none" strike="noStrike" cap="none">
              <a:solidFill>
                <a:schemeClr val="dk1"/>
              </a:solidFill>
            </a:endParaRPr>
          </a:p>
          <a:p>
            <a:pPr marL="41275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iw-IL" sz="2500" i="0" u="none" strike="noStrike" cap="none">
                <a:solidFill>
                  <a:schemeClr val="dk1"/>
                </a:solidFill>
              </a:rPr>
              <a:t>מצאו מקרה נוסף של גניבת זכויות יוצרים.</a:t>
            </a:r>
            <a:endParaRPr sz="2500" i="0" u="none" strike="noStrike" cap="none">
              <a:solidFill>
                <a:schemeClr val="dk1"/>
              </a:solidFill>
            </a:endParaRPr>
          </a:p>
          <a:p>
            <a:pPr marL="41275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iw-IL" sz="2500" i="0" u="none" strike="noStrike" cap="none">
                <a:solidFill>
                  <a:schemeClr val="dk1"/>
                </a:solidFill>
              </a:rPr>
              <a:t>כיצד, לדעתכם, ניתן להימנע ממקרים של גניבה והפרת זכויות יוצרים בעתיד?</a:t>
            </a:r>
            <a:endParaRPr sz="2500" i="0" u="none" strike="noStrike" cap="none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i="0" u="none" strike="noStrike" cap="none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675" y="849974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l="39173" r="34231" b="66411"/>
          <a:stretch/>
        </p:blipFill>
        <p:spPr>
          <a:xfrm>
            <a:off x="4775994" y="0"/>
            <a:ext cx="3241965" cy="18384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/>
        </p:nvSpPr>
        <p:spPr>
          <a:xfrm>
            <a:off x="647340" y="3016112"/>
            <a:ext cx="111744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795" y="1838476"/>
            <a:ext cx="121905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1143925" y="1299700"/>
            <a:ext cx="8537400" cy="47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6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iw-IL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מהו חוק זכויות יוצרים ?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2956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iw-IL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מהם זכויות יוצרים?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2956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iw-IL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דוגמאות להפרת זכויות יוצרים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6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00" y="1457275"/>
            <a:ext cx="4772025" cy="47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7215200" y="2354700"/>
            <a:ext cx="4976700" cy="1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4400" b="1" i="0" u="none" strike="noStrike" cap="none">
                <a:solidFill>
                  <a:srgbClr val="192A72"/>
                </a:solidFill>
              </a:rPr>
              <a:t> זכויות יוצרים </a:t>
            </a:r>
            <a:endParaRPr sz="4400" b="1" i="0" u="none" strike="noStrike" cap="none"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ctrTitle"/>
          </p:nvPr>
        </p:nvSpPr>
        <p:spPr>
          <a:xfrm>
            <a:off x="1777988" y="227952"/>
            <a:ext cx="10221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חוק זכויות יוצרים :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5" y="5381624"/>
            <a:ext cx="2365600" cy="13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17852"/>
            <a:ext cx="2925423" cy="2925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6786575" y="1160725"/>
            <a:ext cx="3071700" cy="1671600"/>
          </a:xfrm>
          <a:prstGeom prst="cloudCallout">
            <a:avLst>
              <a:gd name="adj1" fmla="val -154516"/>
              <a:gd name="adj2" fmla="val 38686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0000"/>
                </a:solidFill>
              </a:rPr>
              <a:t>הופיע לראשונה ב 1709 -  ונקרא </a:t>
            </a:r>
            <a:endParaRPr sz="18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0000"/>
                </a:solidFill>
              </a:rPr>
              <a:t>"חוק המלכה אן"</a:t>
            </a:r>
            <a:endParaRPr sz="18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0325" y="4743098"/>
            <a:ext cx="2333725" cy="13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2411625" y="4943600"/>
            <a:ext cx="3071700" cy="1671600"/>
          </a:xfrm>
          <a:prstGeom prst="cloudCallout">
            <a:avLst>
              <a:gd name="adj1" fmla="val 138010"/>
              <a:gd name="adj2" fmla="val -1752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0000"/>
                </a:solidFill>
              </a:rPr>
              <a:t>הוחל כחוק ב 1911- כהגנה על סוגי יצירות </a:t>
            </a:r>
            <a:endParaRPr sz="18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3488" y="2757475"/>
            <a:ext cx="4485025" cy="18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985488" y="608952"/>
            <a:ext cx="10221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התפתחות החוק בישראל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5" y="5381624"/>
            <a:ext cx="2365600" cy="13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2828925" y="1514475"/>
            <a:ext cx="5572200" cy="4600500"/>
          </a:xfrm>
          <a:prstGeom prst="verticalScroll">
            <a:avLst>
              <a:gd name="adj" fmla="val 125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w-IL" sz="2900" i="0" u="none" strike="noStrike" cap="none">
                <a:solidFill>
                  <a:srgbClr val="000000"/>
                </a:solidFill>
              </a:rPr>
              <a:t>ב 2019 הוצא </a:t>
            </a:r>
            <a:r>
              <a:rPr lang="iw-IL" sz="2900" b="1" i="1" u="none" strike="noStrike" cap="none">
                <a:solidFill>
                  <a:srgbClr val="000000"/>
                </a:solidFill>
              </a:rPr>
              <a:t>תיקון מס 5</a:t>
            </a:r>
            <a:r>
              <a:rPr lang="iw-IL" sz="2900" i="0" u="none" strike="noStrike" cap="none">
                <a:solidFill>
                  <a:srgbClr val="000000"/>
                </a:solidFill>
              </a:rPr>
              <a:t>- </a:t>
            </a:r>
            <a:endParaRPr sz="29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w-IL" sz="2900" i="0" u="none" strike="noStrike" cap="none">
                <a:solidFill>
                  <a:srgbClr val="000000"/>
                </a:solidFill>
              </a:rPr>
              <a:t>מטרתו להתאים את המצב להתפתחות הטכנולוגייה ולשימוש ברשת האינטרנט והרשתות החברתיות</a:t>
            </a:r>
            <a:endParaRPr sz="29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25" y="1398852"/>
            <a:ext cx="3486075" cy="231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ctrTitle"/>
          </p:nvPr>
        </p:nvSpPr>
        <p:spPr>
          <a:xfrm>
            <a:off x="985488" y="608952"/>
            <a:ext cx="10221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מהם זכויות יוצרים 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31596" y="1635125"/>
            <a:ext cx="10574804" cy="423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Char char="•"/>
            </a:pPr>
            <a:r>
              <a:rPr lang="iw-IL" sz="3000" i="0" u="none" strike="noStrike" cap="none">
                <a:solidFill>
                  <a:srgbClr val="192A72"/>
                </a:solidFill>
              </a:rPr>
              <a:t>ההגנה שניתנת ליוצר או לבעלים של יצירה מפני שימוש בלתי מורשה ביצירה.</a:t>
            </a:r>
            <a:endParaRPr sz="3000" i="0" u="none" strike="noStrike" cap="none">
              <a:solidFill>
                <a:srgbClr val="192A72"/>
              </a:solidFill>
            </a:endParaRPr>
          </a:p>
          <a:p>
            <a:pPr marL="457200" marR="0" lvl="0" indent="-203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Arial"/>
              <a:buNone/>
            </a:pPr>
            <a:endParaRPr sz="3000" i="0" u="none" strike="noStrike" cap="none">
              <a:solidFill>
                <a:srgbClr val="192A72"/>
              </a:solidFill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Char char="•"/>
            </a:pPr>
            <a:r>
              <a:rPr lang="iw-IL" sz="3000" i="0" u="none" strike="noStrike" cap="none">
                <a:solidFill>
                  <a:srgbClr val="192A72"/>
                </a:solidFill>
              </a:rPr>
              <a:t>נהוג לסמן יצירה שיש עליה זכויות יוצרים באמצעות הסימון </a:t>
            </a:r>
            <a:r>
              <a:rPr lang="iw-IL" sz="4000" i="0" u="none" strike="noStrike" cap="none">
                <a:solidFill>
                  <a:srgbClr val="192A72"/>
                </a:solidFill>
              </a:rPr>
              <a:t>©</a:t>
            </a:r>
            <a:r>
              <a:rPr lang="iw-IL" sz="3000" i="0" u="none" strike="noStrike" cap="none">
                <a:solidFill>
                  <a:srgbClr val="192A72"/>
                </a:solidFill>
              </a:rPr>
              <a:t> </a:t>
            </a:r>
            <a:endParaRPr sz="3000" i="0" u="none" strike="noStrike" cap="none">
              <a:solidFill>
                <a:srgbClr val="192A72"/>
              </a:solidFill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Char char="•"/>
            </a:pPr>
            <a:r>
              <a:rPr lang="iw-IL" sz="3000" i="0" u="none" strike="noStrike" cap="none">
                <a:solidFill>
                  <a:srgbClr val="192A72"/>
                </a:solidFill>
              </a:rPr>
              <a:t>האות C בתוך עיגול, קיצור של המילה    Copyright -ולידו הביטוי "כל הזכויות שמורות"</a:t>
            </a:r>
            <a:endParaRPr sz="3000" i="0" u="none" strike="noStrike" cap="none">
              <a:solidFill>
                <a:srgbClr val="192A72"/>
              </a:solidFill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9918" y="265675"/>
            <a:ext cx="1757870" cy="980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1287780" y="2127903"/>
            <a:ext cx="2598420" cy="1217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ctrTitle"/>
          </p:nvPr>
        </p:nvSpPr>
        <p:spPr>
          <a:xfrm>
            <a:off x="973743" y="142241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מהן זכויות יוצרים 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4543425" y="3143250"/>
            <a:ext cx="45719" cy="14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" descr="מתוך אתר &quot;אזרחות דיגיטלית&quot;&#10;Created at http://goanimate.com/" title="זכויות יוצרים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453" y="2598233"/>
            <a:ext cx="6168542" cy="3955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2586990" y="1701506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https://youtu.be/U-GZEWZTjx8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ctrTitle"/>
          </p:nvPr>
        </p:nvSpPr>
        <p:spPr>
          <a:xfrm>
            <a:off x="3371841" y="220002"/>
            <a:ext cx="73296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קיצורים לסימני מסחר -זכויות יוצרים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2432791" y="3383311"/>
            <a:ext cx="732959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4000" b="1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4000" b="1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4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4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1850" y="857500"/>
            <a:ext cx="6843900" cy="58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/>
        </p:nvSpPr>
        <p:spPr>
          <a:xfrm>
            <a:off x="2796540" y="2628900"/>
            <a:ext cx="1234440" cy="53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2563032" y="268336"/>
            <a:ext cx="849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1" i="0" u="none" strike="noStrike" cap="none">
                <a:solidFill>
                  <a:srgbClr val="192A72"/>
                </a:solidFill>
              </a:rPr>
              <a:t>יצירות עליהן מתקיים חוק זכויות יוצרים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5283925" y="2838475"/>
            <a:ext cx="2471700" cy="1028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גניבה/העתקה של יצירה  </a:t>
            </a:r>
            <a:endParaRPr sz="2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7639750" y="1336413"/>
            <a:ext cx="1371600" cy="914400"/>
          </a:xfrm>
          <a:prstGeom prst="wedgeEllipseCallout">
            <a:avLst>
              <a:gd name="adj1" fmla="val -54912"/>
              <a:gd name="adj2" fmla="val 109404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יצירת אומנות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8556625" y="2439850"/>
            <a:ext cx="1612986" cy="914400"/>
          </a:xfrm>
          <a:prstGeom prst="wedgeEllipseCallout">
            <a:avLst>
              <a:gd name="adj1" fmla="val -105556"/>
              <a:gd name="adj2" fmla="val 14772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יצירת ספרותית</a:t>
            </a:r>
            <a:endParaRPr sz="1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7312025" y="4110075"/>
            <a:ext cx="1517350" cy="914400"/>
          </a:xfrm>
          <a:prstGeom prst="wedgeEllipseCallout">
            <a:avLst>
              <a:gd name="adj1" fmla="val -45017"/>
              <a:gd name="adj2" fmla="val -84375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יצירה קולנועית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4587175" y="4387825"/>
            <a:ext cx="1371600" cy="914400"/>
          </a:xfrm>
          <a:prstGeom prst="wedgeEllipseCallout">
            <a:avLst>
              <a:gd name="adj1" fmla="val 31070"/>
              <a:gd name="adj2" fmla="val -10624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יצירת צילום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2796550" y="3106725"/>
            <a:ext cx="1371600" cy="914400"/>
          </a:xfrm>
          <a:prstGeom prst="wedgeEllipseCallout">
            <a:avLst>
              <a:gd name="adj1" fmla="val 128055"/>
              <a:gd name="adj2" fmla="val -23436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תוכנת מחשב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2911637" y="2041525"/>
            <a:ext cx="1814338" cy="914400"/>
          </a:xfrm>
          <a:prstGeom prst="wedgeEllipseCallout">
            <a:avLst>
              <a:gd name="adj1" fmla="val 86894"/>
              <a:gd name="adj2" fmla="val 67014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יצירת מוסיקלית/שיר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211950"/>
            <a:ext cx="3562350" cy="24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/>
          <p:nvPr/>
        </p:nvSpPr>
        <p:spPr>
          <a:xfrm>
            <a:off x="3215575" y="1127113"/>
            <a:ext cx="1764400" cy="914400"/>
          </a:xfrm>
          <a:prstGeom prst="wedgeEllipseCallout">
            <a:avLst>
              <a:gd name="adj1" fmla="val 111691"/>
              <a:gd name="adj2" fmla="val 134029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המצאה/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פטנט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8683625" y="3867175"/>
            <a:ext cx="1762200" cy="914400"/>
          </a:xfrm>
          <a:prstGeom prst="wedgeEllipseCallout">
            <a:avLst>
              <a:gd name="adj1" fmla="val -95512"/>
              <a:gd name="adj2" fmla="val -1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יצירת דרמה/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תאטרון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5779525" y="4556100"/>
            <a:ext cx="1717350" cy="914400"/>
          </a:xfrm>
          <a:prstGeom prst="wedgeEllipseCallout">
            <a:avLst>
              <a:gd name="adj1" fmla="val 574"/>
              <a:gd name="adj2" fmla="val -122914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תמונות באינטרנט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3126259" y="4021125"/>
            <a:ext cx="1460916" cy="914400"/>
          </a:xfrm>
          <a:prstGeom prst="wedgeEllipseCallout">
            <a:avLst>
              <a:gd name="adj1" fmla="val 98662"/>
              <a:gd name="adj2" fmla="val -88714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סרטונים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5283913" y="1450200"/>
            <a:ext cx="1371600" cy="914400"/>
          </a:xfrm>
          <a:prstGeom prst="wedgeEllipseCallout">
            <a:avLst>
              <a:gd name="adj1" fmla="val 23096"/>
              <a:gd name="adj2" fmla="val 102168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מוצר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6301946" y="976325"/>
            <a:ext cx="1608117" cy="914400"/>
          </a:xfrm>
          <a:prstGeom prst="wedgeEllipseCallout">
            <a:avLst>
              <a:gd name="adj1" fmla="val -13972"/>
              <a:gd name="adj2" fmla="val 14704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אתר אינטרנט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מסך רחב</PresentationFormat>
  <Paragraphs>76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Varela Round</vt:lpstr>
      <vt:lpstr>Arial</vt:lpstr>
      <vt:lpstr>Calibri</vt:lpstr>
      <vt:lpstr>FrankRuehl</vt:lpstr>
      <vt:lpstr>ערכת נושא Office</vt:lpstr>
      <vt:lpstr>זכויות יוצרים </vt:lpstr>
      <vt:lpstr>מה נלמד היום </vt:lpstr>
      <vt:lpstr>מצגת של PowerPoint‏</vt:lpstr>
      <vt:lpstr>חוק זכויות יוצרים :</vt:lpstr>
      <vt:lpstr>התפתחות החוק בישראל</vt:lpstr>
      <vt:lpstr>מהם זכויות יוצרים ?</vt:lpstr>
      <vt:lpstr>מהן זכויות יוצרים ?</vt:lpstr>
      <vt:lpstr>קיצורים לסימני מסחר -זכויות יוצרים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זכויות יוצרים </dc:title>
  <cp:lastModifiedBy>Avi Marzuk</cp:lastModifiedBy>
  <cp:revision>1</cp:revision>
  <dcterms:modified xsi:type="dcterms:W3CDTF">2023-07-02T10:03:21Z</dcterms:modified>
</cp:coreProperties>
</file>