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Varela Round" panose="020B0604020202020204" charset="-79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4" roundtripDataSignature="AMtx7mgWiiQ8zjCSytUwPiOugfHBop92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82" y="66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יעור שכבה ושם המורה">
  <p:cSld name="השיעור שכבה ושם המורה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0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0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0"/>
          <p:cNvSpPr txBox="1">
            <a:spLocks noGrp="1"/>
          </p:cNvSpPr>
          <p:nvPr>
            <p:ph type="subTitle" idx="1"/>
          </p:nvPr>
        </p:nvSpPr>
        <p:spPr>
          <a:xfrm>
            <a:off x="1" y="2918492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36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2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שלוש תמונות">
  <p:cSld name="כותרת ושלוש תמונות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9"/>
          <p:cNvSpPr>
            <a:spLocks noGrp="1"/>
          </p:cNvSpPr>
          <p:nvPr>
            <p:ph type="pic" idx="2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9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9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9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90" name="Google Shape;90;p29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9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9"/>
          <p:cNvSpPr>
            <a:spLocks noGrp="1"/>
          </p:cNvSpPr>
          <p:nvPr>
            <p:ph type="pic" idx="3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9"/>
          <p:cNvSpPr>
            <a:spLocks noGrp="1"/>
          </p:cNvSpPr>
          <p:nvPr>
            <p:ph type="pic" idx="4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ארבע תמונות">
  <p:cSld name="כותרת וארבע תמונות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0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0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30"/>
          <p:cNvSpPr/>
          <p:nvPr/>
        </p:nvSpPr>
        <p:spPr>
          <a:xfrm>
            <a:off x="10171544" y="938558"/>
            <a:ext cx="2190882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98" name="Google Shape;98;p30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0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0"/>
          <p:cNvSpPr>
            <a:spLocks noGrp="1"/>
          </p:cNvSpPr>
          <p:nvPr>
            <p:ph type="pic" idx="2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30"/>
          <p:cNvSpPr>
            <a:spLocks noGrp="1"/>
          </p:cNvSpPr>
          <p:nvPr>
            <p:ph type="pic" idx="3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30"/>
          <p:cNvSpPr>
            <a:spLocks noGrp="1"/>
          </p:cNvSpPr>
          <p:nvPr>
            <p:ph type="pic" idx="4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30"/>
          <p:cNvSpPr>
            <a:spLocks noGrp="1"/>
          </p:cNvSpPr>
          <p:nvPr>
            <p:ph type="pic" idx="5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sz="28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21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1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1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1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ק חדש">
  <p:cSld name="פרק חדש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192A72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subTitle" idx="1"/>
          </p:nvPr>
        </p:nvSpPr>
        <p:spPr>
          <a:xfrm>
            <a:off x="1" y="2918493"/>
            <a:ext cx="12192000" cy="64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None/>
              <a:defRPr sz="32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43" name="Google Shape;43;p22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2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2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2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23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23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4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body" idx="1"/>
          </p:nvPr>
        </p:nvSpPr>
        <p:spPr>
          <a:xfrm>
            <a:off x="515274" y="1195757"/>
            <a:ext cx="8031962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" name="Google Shape;56;p24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7" name="Google Shape;57;p24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Varela Round"/>
              <a:buNone/>
              <a:defRPr sz="32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25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25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25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1"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וידאו על מסך מלא">
  <p:cSld name="וידאו על מסך מלא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6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6" name="Google Shape;66;p26"/>
          <p:cNvSpPr/>
          <p:nvPr/>
        </p:nvSpPr>
        <p:spPr>
          <a:xfrm>
            <a:off x="8667715" y="66849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7" name="Google Shape;67;p26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8" name="Google Shape;68;p26"/>
          <p:cNvSpPr>
            <a:spLocks noGrp="1"/>
          </p:cNvSpPr>
          <p:nvPr>
            <p:ph type="media" idx="2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body" idx="1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מונה">
  <p:cSld name="כותרת ותמונה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7"/>
          <p:cNvSpPr>
            <a:spLocks noGrp="1"/>
          </p:cNvSpPr>
          <p:nvPr>
            <p:ph type="pic" idx="2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7"/>
          <p:cNvSpPr/>
          <p:nvPr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75" name="Google Shape;75;p27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7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כותרת ושתי תמונות">
  <p:cSld name="1_כותרת ושתי תמונות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8"/>
          <p:cNvSpPr>
            <a:spLocks noGrp="1"/>
          </p:cNvSpPr>
          <p:nvPr>
            <p:ph type="pic" idx="2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28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82" name="Google Shape;82;p28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28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8"/>
          <p:cNvSpPr>
            <a:spLocks noGrp="1"/>
          </p:cNvSpPr>
          <p:nvPr>
            <p:ph type="pic" idx="3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14" name="Google Shape;114;p2"/>
          <p:cNvSpPr txBox="1">
            <a:spLocks noGrp="1"/>
          </p:cNvSpPr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6600"/>
            </a:pPr>
            <a:r>
              <a:rPr lang="iw-IL" dirty="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זכויות יוצרים</a:t>
            </a:r>
            <a:r>
              <a:rPr lang="he-IL" dirty="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ar-SA" dirty="0">
                <a:latin typeface="Arial"/>
                <a:ea typeface="Arial"/>
                <a:cs typeface="Arial"/>
                <a:sym typeface="Arial"/>
              </a:rPr>
              <a:t>حقوق النشر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"/>
          <p:cNvSpPr txBox="1">
            <a:spLocks noGrp="1"/>
          </p:cNvSpPr>
          <p:nvPr>
            <p:ph type="subTitle" idx="1"/>
          </p:nvPr>
        </p:nvSpPr>
        <p:spPr>
          <a:xfrm>
            <a:off x="1" y="2826050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מקצוע: ניתוח ואיתור מידע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"/>
          <p:cNvSpPr txBox="1">
            <a:spLocks noGrp="1"/>
          </p:cNvSpPr>
          <p:nvPr>
            <p:ph type="body" idx="2"/>
          </p:nvPr>
        </p:nvSpPr>
        <p:spPr>
          <a:xfrm>
            <a:off x="1" y="3655861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שם המורה: ד"ר אושר שקורי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עורכת: רונית נחמיה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"/>
          <p:cNvSpPr txBox="1">
            <a:spLocks noGrp="1"/>
          </p:cNvSpPr>
          <p:nvPr>
            <p:ph type="title"/>
          </p:nvPr>
        </p:nvSpPr>
        <p:spPr>
          <a:xfrm>
            <a:off x="304800" y="128091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حقوق التأليف والنشر والأحذية والملابس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1"/>
          <p:cNvSpPr txBox="1">
            <a:spLocks noGrp="1"/>
          </p:cNvSpPr>
          <p:nvPr>
            <p:ph type="body" idx="1"/>
          </p:nvPr>
        </p:nvSpPr>
        <p:spPr>
          <a:xfrm>
            <a:off x="2094904" y="94003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אלימלך נ' רנואר אופנה ייצור ושיווק (1993) בע"מ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11" descr="העתקה של שמלת המעצב גדי אלימלך | DW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3699" y="3848591"/>
            <a:ext cx="4119801" cy="2296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1"/>
          <p:cNvPicPr preferRelativeResize="0"/>
          <p:nvPr/>
        </p:nvPicPr>
        <p:blipFill rotWithShape="1">
          <a:blip r:embed="rId4">
            <a:alphaModFix/>
          </a:blip>
          <a:srcRect l="70825" t="33022" r="12165" b="41135"/>
          <a:stretch/>
        </p:blipFill>
        <p:spPr>
          <a:xfrm>
            <a:off x="307197" y="1589914"/>
            <a:ext cx="5237955" cy="223809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1" descr="וואלה! NEWS"/>
          <p:cNvSpPr/>
          <p:nvPr/>
        </p:nvSpPr>
        <p:spPr>
          <a:xfrm>
            <a:off x="5943600" y="2601186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1" descr="וואלה! NEWS"/>
          <p:cNvSpPr/>
          <p:nvPr/>
        </p:nvSpPr>
        <p:spPr>
          <a:xfrm>
            <a:off x="6096000" y="2753586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44915" y="2944086"/>
            <a:ext cx="142875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1"/>
          <p:cNvPicPr preferRelativeResize="0"/>
          <p:nvPr/>
        </p:nvPicPr>
        <p:blipFill rotWithShape="1">
          <a:blip r:embed="rId6">
            <a:alphaModFix/>
          </a:blip>
          <a:srcRect l="69433" t="45556" r="12010" b="30686"/>
          <a:stretch/>
        </p:blipFill>
        <p:spPr>
          <a:xfrm>
            <a:off x="6646848" y="1665165"/>
            <a:ext cx="5075579" cy="1827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12" descr="Judge,justice,law,people,person - free image from needpix.co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83083" y="3907674"/>
            <a:ext cx="3508807" cy="2759892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2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 dirty="0">
                <a:latin typeface="Arial"/>
                <a:ea typeface="Arial"/>
                <a:cs typeface="Arial"/>
                <a:sym typeface="Arial"/>
              </a:rPr>
              <a:t>"האדם הסביר</a:t>
            </a:r>
            <a:r>
              <a:rPr lang="ar-SA" dirty="0">
                <a:latin typeface="Arial"/>
                <a:ea typeface="Arial"/>
                <a:cs typeface="Arial"/>
                <a:sym typeface="Arial"/>
              </a:rPr>
              <a:t> - "الرجل المفسر"</a:t>
            </a:r>
            <a:r>
              <a:rPr lang="iw-IL" dirty="0">
                <a:latin typeface="Arial"/>
                <a:ea typeface="Arial"/>
                <a:cs typeface="Arial"/>
                <a:sym typeface="Arial"/>
              </a:rPr>
              <a:t>"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2" descr="וואלה! NEWS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2" descr="וואלה! NEWS"/>
          <p:cNvSpPr/>
          <p:nvPr/>
        </p:nvSpPr>
        <p:spPr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2"/>
          <p:cNvSpPr/>
          <p:nvPr/>
        </p:nvSpPr>
        <p:spPr>
          <a:xfrm>
            <a:off x="381000" y="1185681"/>
            <a:ext cx="5867400" cy="3675879"/>
          </a:xfrm>
          <a:prstGeom prst="cloud">
            <a:avLst/>
          </a:prstGeom>
          <a:gradFill>
            <a:gsLst>
              <a:gs pos="0">
                <a:srgbClr val="C9FF99"/>
              </a:gs>
              <a:gs pos="35000">
                <a:srgbClr val="D7FFB7"/>
              </a:gs>
              <a:gs pos="100000">
                <a:srgbClr val="EEFFE0"/>
              </a:gs>
            </a:gsLst>
            <a:lin ang="16200000" scaled="0"/>
          </a:gradFill>
          <a:ln w="9525" cap="flat" cmpd="sng">
            <a:solidFill>
              <a:srgbClr val="8ECE4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dirty="0">
                <a:solidFill>
                  <a:schemeClr val="dk1"/>
                </a:solidFill>
              </a:rPr>
              <a:t>האם האדם הסביר היה מתבלבל בין שני המוצרים? אם כן, השופט יקבל את עמדת התובע </a:t>
            </a:r>
            <a:r>
              <a:rPr lang="iw-IL" sz="1800" u="sng" dirty="0">
                <a:solidFill>
                  <a:schemeClr val="dk1"/>
                </a:solidFill>
              </a:rPr>
              <a:t>גם ללא הוכחת נזק</a:t>
            </a:r>
            <a:r>
              <a:rPr lang="iw-IL" sz="1800" dirty="0">
                <a:solidFill>
                  <a:schemeClr val="dk1"/>
                </a:solidFill>
              </a:rPr>
              <a:t>. כלומר אפילו במקרה שבו לא נגרם נזק אובייקטיבי לתובע, אלא רק הפרה של זכויות היוצרים. 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5A406F2E-4F1F-450E-933C-EDF8F04D75F9}"/>
              </a:ext>
            </a:extLst>
          </p:cNvPr>
          <p:cNvSpPr txBox="1"/>
          <p:nvPr/>
        </p:nvSpPr>
        <p:spPr>
          <a:xfrm>
            <a:off x="6710289" y="1298896"/>
            <a:ext cx="4951828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b="1" dirty="0"/>
              <a:t>هل انسان عاقل قد خلط بين المنتجين؟ إذا كان الأمر كذلك ، فسيقبل القاضي موقف المدعي حتى بدون إثبات الضرر. هذا هو ، حتى في حالة عدم التسبب في أي ضرر موضوعي للمدعي ، ولكن فقط انتهاك حقوق النشر.</a:t>
            </a:r>
            <a:endParaRPr lang="he-IL" sz="28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 dirty="0">
                <a:latin typeface="Arial"/>
                <a:ea typeface="Arial"/>
                <a:cs typeface="Arial"/>
                <a:sym typeface="Arial"/>
              </a:rPr>
              <a:t>קוד פתוח</a:t>
            </a:r>
            <a:r>
              <a:rPr lang="ar-SA" dirty="0">
                <a:latin typeface="Arial"/>
                <a:ea typeface="Arial"/>
                <a:cs typeface="Arial"/>
                <a:sym typeface="Arial"/>
              </a:rPr>
              <a:t> - المصدر المفتوح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3"/>
          <p:cNvSpPr/>
          <p:nvPr/>
        </p:nvSpPr>
        <p:spPr>
          <a:xfrm>
            <a:off x="835506" y="2039646"/>
            <a:ext cx="3525624" cy="3053115"/>
          </a:xfrm>
          <a:prstGeom prst="foldedCorner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1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lt1"/>
              </a:solidFill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1" dirty="0">
                <a:solidFill>
                  <a:schemeClr val="lt1"/>
                </a:solidFill>
              </a:rPr>
              <a:t>קוד פתוח 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dirty="0">
                <a:solidFill>
                  <a:schemeClr val="lt1"/>
                </a:solidFill>
              </a:rPr>
              <a:t>קוד המקור שלה פתוח ונגיש לכל מי שחפץ בו והוא חופשי לשימוש, לצפייה, לעריכת שינויים ולהפצה מחודש.</a:t>
            </a:r>
            <a:endParaRPr dirty="0"/>
          </a:p>
        </p:txBody>
      </p:sp>
      <p:pic>
        <p:nvPicPr>
          <p:cNvPr id="220" name="Google Shape;22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4025" y="4029964"/>
            <a:ext cx="1183949" cy="1183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3"/>
          <p:cNvPicPr preferRelativeResize="0"/>
          <p:nvPr/>
        </p:nvPicPr>
        <p:blipFill rotWithShape="1">
          <a:blip r:embed="rId4">
            <a:alphaModFix/>
          </a:blip>
          <a:srcRect l="48416"/>
          <a:stretch/>
        </p:blipFill>
        <p:spPr>
          <a:xfrm>
            <a:off x="5412236" y="1889392"/>
            <a:ext cx="1221417" cy="1183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36219" y="2787589"/>
            <a:ext cx="2382353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3"/>
          <p:cNvSpPr/>
          <p:nvPr/>
        </p:nvSpPr>
        <p:spPr>
          <a:xfrm>
            <a:off x="2019924" y="887860"/>
            <a:ext cx="40030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chemeClr val="dk1"/>
                </a:solidFill>
              </a:rPr>
              <a:t>Open-source software</a:t>
            </a:r>
            <a:endParaRPr/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90A12A1C-3327-4D83-BB92-2A596F1F6164}"/>
              </a:ext>
            </a:extLst>
          </p:cNvPr>
          <p:cNvSpPr txBox="1"/>
          <p:nvPr/>
        </p:nvSpPr>
        <p:spPr>
          <a:xfrm>
            <a:off x="6633653" y="4010539"/>
            <a:ext cx="558487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المصدر المفتوح</a:t>
            </a:r>
          </a:p>
          <a:p>
            <a:pPr algn="ctr"/>
            <a:r>
              <a:rPr lang="ar-SA" sz="2400" dirty="0"/>
              <a:t>شفرة المصدر الخاصة بها مفتوحة ومتاحة لأي شخص يريدها وهي مجانية الاستخدام والعرض وإجراء التغييرات وإعادة التوزيع.</a:t>
            </a:r>
            <a:endParaRPr lang="he-IL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4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 dirty="0">
                <a:latin typeface="Arial"/>
                <a:ea typeface="Arial"/>
                <a:cs typeface="Arial"/>
                <a:sym typeface="Arial"/>
              </a:rPr>
              <a:t>קוד סגור</a:t>
            </a:r>
            <a:r>
              <a:rPr lang="ar-SA" dirty="0">
                <a:latin typeface="Arial"/>
                <a:ea typeface="Arial"/>
                <a:cs typeface="Arial"/>
                <a:sym typeface="Arial"/>
              </a:rPr>
              <a:t>- كود مغلق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4"/>
          <p:cNvSpPr/>
          <p:nvPr/>
        </p:nvSpPr>
        <p:spPr>
          <a:xfrm>
            <a:off x="7664306" y="1138477"/>
            <a:ext cx="3525624" cy="3053115"/>
          </a:xfrm>
          <a:prstGeom prst="foldedCorner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dirty="0">
                <a:solidFill>
                  <a:schemeClr val="lt1"/>
                </a:solidFill>
              </a:rPr>
              <a:t>למשתמש אין אפשרות פשוטה לצפות בפרטי התהליכים, שמרכיבים את התוכנות שרכש, מכיוון שהם מוסתרים מפניו. </a:t>
            </a:r>
            <a:endParaRPr dirty="0"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dirty="0">
                <a:solidFill>
                  <a:schemeClr val="lt1"/>
                </a:solidFill>
              </a:rPr>
              <a:t>הקוד לא חשוף למשתמש.</a:t>
            </a:r>
            <a:endParaRPr dirty="0"/>
          </a:p>
        </p:txBody>
      </p:sp>
      <p:pic>
        <p:nvPicPr>
          <p:cNvPr id="230" name="Google Shape;230;p14" descr="Internet explorer logo Free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3374" y="1959609"/>
            <a:ext cx="861767" cy="861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4" descr="DOC file stick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58029" y="3778516"/>
            <a:ext cx="1243749" cy="1243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4" descr="App Icon"/>
          <p:cNvPicPr preferRelativeResize="0"/>
          <p:nvPr/>
        </p:nvPicPr>
        <p:blipFill rotWithShape="1">
          <a:blip r:embed="rId5">
            <a:alphaModFix/>
          </a:blip>
          <a:srcRect b="9938"/>
          <a:stretch/>
        </p:blipFill>
        <p:spPr>
          <a:xfrm>
            <a:off x="2124804" y="1724772"/>
            <a:ext cx="1673743" cy="15074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B4A9B8FE-06F6-4930-860C-C13D4FD2C944}"/>
              </a:ext>
            </a:extLst>
          </p:cNvPr>
          <p:cNvSpPr txBox="1"/>
          <p:nvPr/>
        </p:nvSpPr>
        <p:spPr>
          <a:xfrm>
            <a:off x="4801778" y="4340449"/>
            <a:ext cx="4783015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/>
              <a:t>ليس لدى المستخدم خيار بسيط لعرض تفاصيل العمليات التي يتكون منها البرنامج الذي قام بشرائه ، حيث إنها مخفية عنه.</a:t>
            </a:r>
          </a:p>
          <a:p>
            <a:pPr algn="r"/>
            <a:r>
              <a:rPr lang="ar-SA" sz="2400" b="1" dirty="0"/>
              <a:t>لا يتم عرض الكود للمستخدم.</a:t>
            </a:r>
            <a:endParaRPr lang="he-IL" sz="2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 dirty="0">
                <a:latin typeface="Arial"/>
                <a:ea typeface="Arial"/>
                <a:cs typeface="Arial"/>
                <a:sym typeface="Arial"/>
              </a:rPr>
              <a:t>הורדות לא חוקיות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ar-SA" dirty="0">
                <a:latin typeface="Arial"/>
                <a:ea typeface="Arial"/>
                <a:cs typeface="Arial"/>
                <a:sym typeface="Arial"/>
              </a:rPr>
            </a:br>
            <a:r>
              <a:rPr lang="ar-SA" dirty="0">
                <a:latin typeface="Arial"/>
                <a:ea typeface="Arial"/>
                <a:cs typeface="Arial"/>
                <a:sym typeface="Arial"/>
              </a:rPr>
              <a:t>التنزيلات غير قانونية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5"/>
          <p:cNvSpPr/>
          <p:nvPr/>
        </p:nvSpPr>
        <p:spPr>
          <a:xfrm>
            <a:off x="4104689" y="1806748"/>
            <a:ext cx="3525624" cy="3053115"/>
          </a:xfrm>
          <a:prstGeom prst="foldedCorner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dirty="0">
                <a:solidFill>
                  <a:schemeClr val="lt1"/>
                </a:solidFill>
              </a:rPr>
              <a:t>הורדת תוכנות, מוסיקה או סרטים באופן פיראטי. מבלי לשלם עבורם. </a:t>
            </a:r>
            <a:endParaRPr dirty="0"/>
          </a:p>
        </p:txBody>
      </p:sp>
      <p:pic>
        <p:nvPicPr>
          <p:cNvPr id="239" name="Google Shape;23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45880" y="1535477"/>
            <a:ext cx="2103120" cy="1797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5"/>
          <p:cNvPicPr preferRelativeResize="0"/>
          <p:nvPr/>
        </p:nvPicPr>
        <p:blipFill rotWithShape="1">
          <a:blip r:embed="rId4">
            <a:alphaModFix/>
          </a:blip>
          <a:srcRect l="16500"/>
          <a:stretch/>
        </p:blipFill>
        <p:spPr>
          <a:xfrm>
            <a:off x="586740" y="3929271"/>
            <a:ext cx="2545080" cy="134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3900" y="2200652"/>
            <a:ext cx="2566987" cy="10241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B42D3BD1-9BF8-4369-99D5-B34B1C616A2B}"/>
              </a:ext>
            </a:extLst>
          </p:cNvPr>
          <p:cNvSpPr txBox="1"/>
          <p:nvPr/>
        </p:nvSpPr>
        <p:spPr>
          <a:xfrm>
            <a:off x="3713871" y="4902845"/>
            <a:ext cx="371387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/>
              <a:t>تزيل البرامج  أو الموسيقى أو الأفلام. دون دفع ثمنها.</a:t>
            </a:r>
            <a:endParaRPr lang="he-IL" sz="2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6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iw-IL" dirty="0">
                <a:latin typeface="Arial"/>
                <a:ea typeface="Arial"/>
                <a:cs typeface="Arial"/>
                <a:sym typeface="Arial"/>
              </a:rPr>
              <a:t>תרגול</a:t>
            </a:r>
            <a:r>
              <a:rPr lang="ar-SA" dirty="0">
                <a:latin typeface="Arial"/>
                <a:ea typeface="Arial"/>
                <a:cs typeface="Arial"/>
                <a:sym typeface="Arial"/>
              </a:rPr>
              <a:t> - تدريب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6"/>
          <p:cNvSpPr txBox="1"/>
          <p:nvPr/>
        </p:nvSpPr>
        <p:spPr>
          <a:xfrm>
            <a:off x="68581" y="1408168"/>
            <a:ext cx="8375794" cy="4024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11198" marR="0" lvl="0" indent="-51435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iw-IL" sz="3200" dirty="0">
                <a:solidFill>
                  <a:schemeClr val="dk1"/>
                </a:solidFill>
              </a:rPr>
              <a:t>סרקו את ה- QR CODE וקראו את המאמר: </a:t>
            </a:r>
            <a:endParaRPr dirty="0"/>
          </a:p>
          <a:p>
            <a:pPr marL="96848" marR="0" lvl="0" indent="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w-IL" sz="2400" dirty="0">
                <a:solidFill>
                  <a:schemeClr val="dk1"/>
                </a:solidFill>
              </a:rPr>
              <a:t>     "זכויות יוצרים בתוכנה – האם בפרסום בקוד פתוח, מאבד    </a:t>
            </a:r>
            <a:endParaRPr dirty="0"/>
          </a:p>
          <a:p>
            <a:pPr marL="96848" marR="0" lvl="0" indent="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w-IL" sz="2400" dirty="0">
                <a:solidFill>
                  <a:schemeClr val="dk1"/>
                </a:solidFill>
              </a:rPr>
              <a:t>      היוצר את זכויות היוצרים?" </a:t>
            </a:r>
            <a:r>
              <a:rPr lang="iw-IL" sz="1800" dirty="0">
                <a:solidFill>
                  <a:schemeClr val="dk1"/>
                </a:solidFill>
              </a:rPr>
              <a:t>(מתוך "גיא אופיר: משרד עורכי דין)</a:t>
            </a:r>
            <a:endParaRPr dirty="0"/>
          </a:p>
          <a:p>
            <a:pPr marL="96848" marR="0" lvl="0" indent="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96848" marR="0" lvl="0" indent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ar-SA" sz="3200" dirty="0">
                <a:solidFill>
                  <a:schemeClr val="dk1"/>
                </a:solidFill>
              </a:rPr>
              <a:t>2. </a:t>
            </a:r>
            <a:r>
              <a:rPr lang="iw-IL" sz="3200" dirty="0">
                <a:solidFill>
                  <a:schemeClr val="dk1"/>
                </a:solidFill>
              </a:rPr>
              <a:t> האם שחרור של הקוד על ידי היוצר מהווה </a:t>
            </a:r>
            <a:endParaRPr dirty="0"/>
          </a:p>
          <a:p>
            <a:pPr marL="96848" marR="0" lvl="0" indent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iw-IL" sz="3200" dirty="0">
                <a:solidFill>
                  <a:schemeClr val="dk1"/>
                </a:solidFill>
              </a:rPr>
              <a:t>     ויתור על זכות היוצרים שלו? באיזה תנאי? </a:t>
            </a:r>
            <a:endParaRPr lang="ar-SA" sz="3200" dirty="0">
              <a:solidFill>
                <a:schemeClr val="dk1"/>
              </a:solidFill>
            </a:endParaRPr>
          </a:p>
          <a:p>
            <a:pPr marL="96848" marR="0" lvl="0" indent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ar-SA" sz="2000" b="1" dirty="0">
                <a:solidFill>
                  <a:srgbClr val="002060"/>
                </a:solidFill>
              </a:rPr>
              <a:t>هو تحرير رمز من قبل المنشئ يشكل  تنازل عن حقوق النشر؟ في ظل ظروف ما</a:t>
            </a:r>
            <a:endParaRPr sz="2000" b="1" dirty="0">
              <a:solidFill>
                <a:srgbClr val="002060"/>
              </a:solidFill>
            </a:endParaRPr>
          </a:p>
          <a:p>
            <a:pPr marL="96848" marR="0" lvl="0" indent="0" algn="just" rtl="1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</a:endParaRPr>
          </a:p>
          <a:p>
            <a:pPr marL="96848" marR="0" lvl="0" indent="0" algn="just" rtl="1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</a:endParaRPr>
          </a:p>
        </p:txBody>
      </p:sp>
      <p:pic>
        <p:nvPicPr>
          <p:cNvPr id="248" name="Google Shape;24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94876" y="1854708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ar-SA" dirty="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ماذا سنتعلم اليوم ؟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 txBox="1">
            <a:spLocks noGrp="1"/>
          </p:cNvSpPr>
          <p:nvPr>
            <p:ph type="body" idx="2"/>
          </p:nvPr>
        </p:nvSpPr>
        <p:spPr>
          <a:xfrm>
            <a:off x="1798826" y="1072476"/>
            <a:ext cx="8306994" cy="471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39782" lvl="0" indent="-342934" algn="r" rtl="1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400"/>
              <a:buChar char="•"/>
            </a:pPr>
            <a:r>
              <a:rPr lang="iw-IL" b="1" dirty="0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המושגים זכויות ויוצרים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39782" lvl="0" indent="-342934" algn="r" rtl="1">
              <a:lnSpc>
                <a:spcPct val="190000"/>
              </a:lnSpc>
              <a:spcBef>
                <a:spcPts val="600"/>
              </a:spcBef>
              <a:spcAft>
                <a:spcPts val="0"/>
              </a:spcAft>
              <a:buClr>
                <a:srgbClr val="12B4BC"/>
              </a:buClr>
              <a:buSzPts val="2400"/>
              <a:buChar char="•"/>
            </a:pPr>
            <a:r>
              <a:rPr lang="iw-IL" b="1" dirty="0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חוק זכויות יוצרים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39782" lvl="0" indent="-342934" algn="r" rtl="1">
              <a:lnSpc>
                <a:spcPct val="190000"/>
              </a:lnSpc>
              <a:spcBef>
                <a:spcPts val="600"/>
              </a:spcBef>
              <a:spcAft>
                <a:spcPts val="0"/>
              </a:spcAft>
              <a:buClr>
                <a:srgbClr val="12B4BC"/>
              </a:buClr>
              <a:buSzPts val="2400"/>
              <a:buChar char="•"/>
            </a:pPr>
            <a:r>
              <a:rPr lang="iw-IL" b="1" dirty="0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קניין רוחני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39782" lvl="0" indent="-342934" algn="r" rtl="1">
              <a:lnSpc>
                <a:spcPct val="190000"/>
              </a:lnSpc>
              <a:spcBef>
                <a:spcPts val="600"/>
              </a:spcBef>
              <a:spcAft>
                <a:spcPts val="0"/>
              </a:spcAft>
              <a:buClr>
                <a:srgbClr val="12B4BC"/>
              </a:buClr>
              <a:buSzPts val="2400"/>
              <a:buChar char="•"/>
            </a:pPr>
            <a:r>
              <a:rPr lang="iw-IL" b="1" dirty="0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הטעיה וגניבת עין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39782" lvl="0" indent="-342934" algn="r" rtl="1">
              <a:lnSpc>
                <a:spcPct val="190000"/>
              </a:lnSpc>
              <a:spcBef>
                <a:spcPts val="600"/>
              </a:spcBef>
              <a:spcAft>
                <a:spcPts val="0"/>
              </a:spcAft>
              <a:buClr>
                <a:srgbClr val="12B4BC"/>
              </a:buClr>
              <a:buSzPts val="2400"/>
              <a:buChar char="•"/>
            </a:pPr>
            <a:r>
              <a:rPr lang="iw-IL" b="1" dirty="0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עיקרון "האדם הסביר"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39782" lvl="0" indent="-342934" algn="r" rtl="1">
              <a:lnSpc>
                <a:spcPct val="190000"/>
              </a:lnSpc>
              <a:spcBef>
                <a:spcPts val="600"/>
              </a:spcBef>
              <a:spcAft>
                <a:spcPts val="0"/>
              </a:spcAft>
              <a:buClr>
                <a:srgbClr val="12B4BC"/>
              </a:buClr>
              <a:buSzPts val="2400"/>
              <a:buChar char="•"/>
            </a:pPr>
            <a:r>
              <a:rPr lang="iw-IL" b="1" dirty="0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קוד פתוח וקוד סגור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F8BD8714-EEB8-4A2D-92F9-A96ABC821B82}"/>
              </a:ext>
            </a:extLst>
          </p:cNvPr>
          <p:cNvSpPr txBox="1"/>
          <p:nvPr/>
        </p:nvSpPr>
        <p:spPr>
          <a:xfrm>
            <a:off x="112542" y="1434905"/>
            <a:ext cx="6231988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SA" sz="4000" b="1" dirty="0">
                <a:solidFill>
                  <a:srgbClr val="0070C0"/>
                </a:solidFill>
              </a:rPr>
              <a:t>مفاهيم الحقوق والمبدعين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SA" sz="4000" b="1" dirty="0">
                <a:solidFill>
                  <a:srgbClr val="0070C0"/>
                </a:solidFill>
              </a:rPr>
              <a:t>قانون حقوق الطبع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SA" sz="4000" b="1" dirty="0">
                <a:solidFill>
                  <a:srgbClr val="0070C0"/>
                </a:solidFill>
              </a:rPr>
              <a:t>الملكية الفكرية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SA" sz="4000" b="1" dirty="0">
                <a:solidFill>
                  <a:srgbClr val="0070C0"/>
                </a:solidFill>
              </a:rPr>
              <a:t>الخداع وسرقة العين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SA" sz="4000" b="1" dirty="0">
                <a:solidFill>
                  <a:srgbClr val="0070C0"/>
                </a:solidFill>
              </a:rPr>
              <a:t>مبدأ "الشخص العاقل"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SA" sz="4000" b="1" dirty="0">
                <a:solidFill>
                  <a:srgbClr val="0070C0"/>
                </a:solidFill>
              </a:rPr>
              <a:t>المصدر المفتوح والمغلق المصدر</a:t>
            </a:r>
            <a:endParaRPr lang="he-IL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>
            <a:spLocks noGrp="1"/>
          </p:cNvSpPr>
          <p:nvPr>
            <p:ph type="ctrTitle"/>
          </p:nvPr>
        </p:nvSpPr>
        <p:spPr>
          <a:xfrm>
            <a:off x="92469" y="1948900"/>
            <a:ext cx="12192000" cy="2778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 dirty="0">
                <a:latin typeface="Arial"/>
                <a:ea typeface="Arial"/>
                <a:cs typeface="Arial"/>
                <a:sym typeface="Arial"/>
              </a:rPr>
              <a:t>זכויות יוצרים</a:t>
            </a:r>
            <a:br>
              <a:rPr lang="ar-SA" dirty="0">
                <a:latin typeface="Arial"/>
                <a:ea typeface="Arial"/>
                <a:cs typeface="Arial"/>
                <a:sym typeface="Arial"/>
              </a:rPr>
            </a:br>
            <a:r>
              <a:rPr lang="ar-SA" dirty="0">
                <a:latin typeface="Arial"/>
                <a:ea typeface="Arial"/>
                <a:cs typeface="Arial"/>
                <a:sym typeface="Arial"/>
              </a:rPr>
              <a:t>حقوق النشر</a:t>
            </a:r>
            <a:br>
              <a:rPr lang="iw-IL" dirty="0">
                <a:latin typeface="Arial"/>
                <a:ea typeface="Arial"/>
                <a:cs typeface="Arial"/>
                <a:sym typeface="Arial"/>
              </a:rPr>
            </a:br>
            <a:r>
              <a:rPr lang="iw-IL" sz="66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Copyright</a:t>
            </a:r>
            <a:br>
              <a:rPr lang="iw-IL" sz="66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65369" y="119701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br>
              <a:rPr lang="ar-SA" dirty="0">
                <a:latin typeface="Arial"/>
                <a:ea typeface="Arial"/>
                <a:cs typeface="Arial"/>
                <a:sym typeface="Arial"/>
              </a:rPr>
            </a:br>
            <a:r>
              <a:rPr lang="iw-IL" dirty="0">
                <a:latin typeface="Arial"/>
                <a:ea typeface="Arial"/>
                <a:cs typeface="Arial"/>
                <a:sym typeface="Arial"/>
              </a:rPr>
              <a:t>זכויות יוצרים</a:t>
            </a:r>
            <a:r>
              <a:rPr lang="ar-SA" dirty="0"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iw-IL" dirty="0">
                <a:latin typeface="Arial"/>
                <a:ea typeface="Arial"/>
                <a:cs typeface="Arial"/>
                <a:sym typeface="Arial"/>
              </a:rPr>
              <a:t>Copyright</a:t>
            </a:r>
            <a:br>
              <a:rPr lang="iw-IL" dirty="0">
                <a:latin typeface="Arial"/>
                <a:ea typeface="Arial"/>
                <a:cs typeface="Arial"/>
                <a:sym typeface="Arial"/>
              </a:rPr>
            </a:b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" name="Google Shape;133;p5"/>
          <p:cNvGrpSpPr/>
          <p:nvPr/>
        </p:nvGrpSpPr>
        <p:grpSpPr>
          <a:xfrm>
            <a:off x="1915927" y="1214933"/>
            <a:ext cx="8363740" cy="4311859"/>
            <a:chOff x="3595" y="-76047"/>
            <a:chExt cx="8363740" cy="4311859"/>
          </a:xfrm>
        </p:grpSpPr>
        <p:sp>
          <p:nvSpPr>
            <p:cNvPr id="134" name="Google Shape;134;p5"/>
            <p:cNvSpPr/>
            <p:nvPr/>
          </p:nvSpPr>
          <p:spPr>
            <a:xfrm>
              <a:off x="3595" y="-76047"/>
              <a:ext cx="4118298" cy="4311859"/>
            </a:xfrm>
            <a:prstGeom prst="roundRect">
              <a:avLst>
                <a:gd name="adj" fmla="val 10000"/>
              </a:avLst>
            </a:prstGeom>
            <a:solidFill>
              <a:srgbClr val="12B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 txBox="1"/>
            <p:nvPr/>
          </p:nvSpPr>
          <p:spPr>
            <a:xfrm>
              <a:off x="3595" y="1648696"/>
              <a:ext cx="4118298" cy="1724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170675" bIns="17067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2A72"/>
                </a:buClr>
                <a:buSzPts val="2400"/>
                <a:buFont typeface="Varela Round"/>
                <a:buNone/>
              </a:pPr>
              <a:r>
                <a:rPr lang="ar-SA" sz="2400" b="1" i="0" u="none" strike="noStrike" cap="none" dirty="0">
                  <a:solidFill>
                    <a:srgbClr val="192A72"/>
                  </a:solidFill>
                  <a:latin typeface="Varela Round"/>
                  <a:ea typeface="Varela Round"/>
                  <a:cs typeface="+mn-cs"/>
                  <a:sym typeface="Varela Round"/>
                </a:rPr>
                <a:t>المبدعين</a:t>
              </a:r>
              <a:r>
                <a:rPr lang="iw-IL" sz="2400" b="1" i="0" u="none" strike="noStrike" cap="none" dirty="0">
                  <a:solidFill>
                    <a:srgbClr val="192A72"/>
                  </a:solidFill>
                  <a:latin typeface="Varela Round"/>
                  <a:ea typeface="Varela Round"/>
                  <a:cs typeface="+mn-cs"/>
                  <a:sym typeface="Varela Round"/>
                </a:rPr>
                <a:t> - </a:t>
              </a:r>
              <a:r>
                <a:rPr lang="ar-SA" sz="2400" b="1" i="0" u="none" strike="noStrike" cap="none" dirty="0">
                  <a:solidFill>
                    <a:schemeClr val="lt1"/>
                  </a:solidFill>
                  <a:latin typeface="Varela Round"/>
                  <a:ea typeface="Varela Round"/>
                  <a:cs typeface="+mn-cs"/>
                  <a:sym typeface="Varela Round"/>
                </a:rPr>
                <a:t>جلبت إلى العالم شيئا جديدا</a:t>
              </a:r>
              <a:endParaRPr sz="2400" b="1" i="0" u="none" strike="noStrike" cap="none" dirty="0">
                <a:solidFill>
                  <a:srgbClr val="192A72"/>
                </a:solidFill>
                <a:latin typeface="Varela Round"/>
                <a:ea typeface="Varela Round"/>
                <a:cs typeface="+mn-cs"/>
                <a:sym typeface="Varela Round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1344819" y="182664"/>
              <a:ext cx="1435849" cy="1435849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l="-9999" r="-9999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4249037" y="-76047"/>
              <a:ext cx="4118298" cy="4311859"/>
            </a:xfrm>
            <a:prstGeom prst="roundRect">
              <a:avLst>
                <a:gd name="adj" fmla="val 10000"/>
              </a:avLst>
            </a:prstGeom>
            <a:solidFill>
              <a:srgbClr val="92CD5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 txBox="1"/>
            <p:nvPr/>
          </p:nvSpPr>
          <p:spPr>
            <a:xfrm>
              <a:off x="4249037" y="1648696"/>
              <a:ext cx="4118298" cy="1724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170675" bIns="17067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C89"/>
                </a:buClr>
                <a:buSzPts val="2400"/>
                <a:buFont typeface="Varela Round"/>
                <a:buNone/>
              </a:pPr>
              <a:r>
                <a:rPr lang="ar-SA" sz="2400" b="1" i="0" u="none" strike="noStrike" cap="none" dirty="0">
                  <a:solidFill>
                    <a:srgbClr val="002C89"/>
                  </a:solidFill>
                  <a:latin typeface="Varela Round"/>
                  <a:ea typeface="Varela Round"/>
                  <a:cs typeface="+mn-cs"/>
                  <a:sym typeface="Varela Round"/>
                </a:rPr>
                <a:t>حقوق</a:t>
              </a:r>
              <a:r>
                <a:rPr lang="iw-IL" sz="2400" b="1" i="0" u="none" strike="noStrike" cap="none" dirty="0">
                  <a:solidFill>
                    <a:srgbClr val="002C89"/>
                  </a:solidFill>
                  <a:latin typeface="Varela Round"/>
                  <a:ea typeface="Varela Round"/>
                  <a:cs typeface="+mn-cs"/>
                  <a:sym typeface="Varela Round"/>
                </a:rPr>
                <a:t> - </a:t>
              </a:r>
              <a:r>
                <a:rPr lang="ar-SA" sz="2400" b="1" i="0" u="none" strike="noStrike" cap="none" dirty="0">
                  <a:solidFill>
                    <a:schemeClr val="lt1"/>
                  </a:solidFill>
                  <a:latin typeface="Varela Round"/>
                  <a:ea typeface="Varela Round"/>
                  <a:cs typeface="+mn-cs"/>
                  <a:sym typeface="Varela Round"/>
                </a:rPr>
                <a:t>تصريح قانوني أو أخلاقي للعمل أو الإبطال</a:t>
              </a:r>
              <a:endParaRPr sz="2400" b="1" i="0" u="none" strike="noStrike" cap="none" dirty="0">
                <a:solidFill>
                  <a:schemeClr val="lt1"/>
                </a:solidFill>
                <a:latin typeface="Varela Round"/>
                <a:ea typeface="Varela Round"/>
                <a:cs typeface="+mn-cs"/>
                <a:sym typeface="Varela Round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5586667" y="182664"/>
              <a:ext cx="1435849" cy="1435849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334693" y="2810606"/>
              <a:ext cx="7697949" cy="1382153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C6E3B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" name="Google Shape;141;p5"/>
          <p:cNvSpPr txBox="1"/>
          <p:nvPr/>
        </p:nvSpPr>
        <p:spPr>
          <a:xfrm>
            <a:off x="2890886" y="4489101"/>
            <a:ext cx="641022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זכות יוצרים היא ההגנה, שניתנת ליוצר או לבעלים של יצירה מפני שימוש בלתי מורשה ביצירה, שהיא הקניין הרוחני שלו.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9C0F94-9BFD-4E06-A119-4390F983B417}"/>
              </a:ext>
            </a:extLst>
          </p:cNvPr>
          <p:cNvSpPr txBox="1"/>
          <p:nvPr/>
        </p:nvSpPr>
        <p:spPr>
          <a:xfrm>
            <a:off x="2377440" y="5747919"/>
            <a:ext cx="655740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000" b="1" dirty="0"/>
              <a:t>حقوق النشر هي الحماية التي تُمنح لمبدع أو مالك العمل ضد الاستخدام غير المصرح به للمصنف ، وهي ملكيته الفكرية.</a:t>
            </a:r>
            <a:endParaRPr lang="he-IL" sz="2000" b="1" dirty="0"/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58C9D2CE-C27E-40A2-BA24-92DE11D81104}"/>
              </a:ext>
            </a:extLst>
          </p:cNvPr>
          <p:cNvSpPr txBox="1"/>
          <p:nvPr/>
        </p:nvSpPr>
        <p:spPr>
          <a:xfrm>
            <a:off x="4626857" y="765754"/>
            <a:ext cx="29382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002060"/>
                </a:solidFill>
              </a:rPr>
              <a:t>حقوق النشر</a:t>
            </a:r>
            <a:endParaRPr lang="he-IL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 txBox="1">
            <a:spLocks noGrp="1"/>
          </p:cNvSpPr>
          <p:nvPr>
            <p:ph type="title"/>
          </p:nvPr>
        </p:nvSpPr>
        <p:spPr>
          <a:xfrm>
            <a:off x="381002" y="170311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 dirty="0">
                <a:latin typeface="Arial"/>
                <a:ea typeface="Arial"/>
                <a:cs typeface="Arial"/>
                <a:sym typeface="Arial"/>
              </a:rPr>
              <a:t>חוק זכויות יוצרים</a:t>
            </a:r>
            <a:br>
              <a:rPr lang="ar-SA" dirty="0">
                <a:latin typeface="Arial"/>
                <a:ea typeface="Arial"/>
                <a:cs typeface="Arial"/>
                <a:sym typeface="Arial"/>
              </a:rPr>
            </a:br>
            <a:r>
              <a:rPr lang="ar-SA" dirty="0">
                <a:latin typeface="Arial"/>
                <a:ea typeface="Arial"/>
                <a:cs typeface="Arial"/>
                <a:sym typeface="Arial"/>
              </a:rPr>
              <a:t>قانون حقوق الطبع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6"/>
          <p:cNvSpPr/>
          <p:nvPr/>
        </p:nvSpPr>
        <p:spPr>
          <a:xfrm>
            <a:off x="6262265" y="1131001"/>
            <a:ext cx="4808613" cy="4142216"/>
          </a:xfrm>
          <a:prstGeom prst="verticalScroll">
            <a:avLst>
              <a:gd name="adj" fmla="val 12500"/>
            </a:avLst>
          </a:prstGeom>
          <a:gradFill>
            <a:gsLst>
              <a:gs pos="0">
                <a:srgbClr val="BBF7A3"/>
              </a:gs>
              <a:gs pos="35000">
                <a:srgbClr val="CDF8BE"/>
              </a:gs>
              <a:gs pos="100000">
                <a:srgbClr val="ECFDE5"/>
              </a:gs>
            </a:gsLst>
            <a:lin ang="16200000" scaled="0"/>
          </a:gradFill>
          <a:ln w="9525" cap="flat" cmpd="sng">
            <a:solidFill>
              <a:srgbClr val="6CAB4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 rtl="1"/>
            <a:r>
              <a:rPr lang="ar-SA" sz="2800" b="1" dirty="0">
                <a:solidFill>
                  <a:schemeClr val="dk1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قانون حقوق الطبع </a:t>
            </a:r>
            <a:r>
              <a:rPr lang="iw-IL" sz="2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תשס"ח-2007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r" rtl="1"/>
            <a:br>
              <a:rPr lang="iw-IL" sz="2000" dirty="0">
                <a:solidFill>
                  <a:schemeClr val="dk1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</a:br>
            <a:r>
              <a:rPr lang="ar-SA" sz="2000" dirty="0">
                <a:solidFill>
                  <a:schemeClr val="dk1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تنص المادة 11 من قانون حقوق الطبع والنشر على أن حق المؤلف في عمل ما هو الحق الحصري للمؤلف لأداء العمل أو في جزء كبير منه ، إجراء ، واحد أو أكثر. على سبيل المثال: نسخ ، بث ، تحرير ، نشر ، تأجير والمزيد.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8" name="Google Shape;148;p6"/>
          <p:cNvSpPr/>
          <p:nvPr/>
        </p:nvSpPr>
        <p:spPr>
          <a:xfrm>
            <a:off x="1251918" y="1131001"/>
            <a:ext cx="4808613" cy="4142216"/>
          </a:xfrm>
          <a:prstGeom prst="verticalScroll">
            <a:avLst>
              <a:gd name="adj" fmla="val 12500"/>
            </a:avLst>
          </a:prstGeom>
          <a:solidFill>
            <a:srgbClr val="D5E3FF"/>
          </a:solidFill>
          <a:ln w="9525" cap="flat" cmpd="sng">
            <a:solidFill>
              <a:srgbClr val="6CAB4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 rtl="1"/>
            <a:r>
              <a:rPr lang="ar-SA" sz="2800" b="1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تعديل قانون حق المؤلف </a:t>
            </a:r>
            <a:r>
              <a:rPr lang="iw-IL" sz="2800" b="1" dirty="0">
                <a:solidFill>
                  <a:schemeClr val="dk1"/>
                </a:solidFill>
                <a:latin typeface="Varela Round"/>
                <a:ea typeface="Varela Round"/>
                <a:cs typeface="+mn-cs"/>
                <a:sym typeface="Varela Round"/>
              </a:rPr>
              <a:t>תשע"ט-2019</a:t>
            </a:r>
            <a:endParaRPr dirty="0">
              <a:cs typeface="+mn-cs"/>
            </a:endParaRPr>
          </a:p>
          <a:p>
            <a:pPr lvl="0" algn="r" rtl="1"/>
            <a:br>
              <a:rPr lang="iw-IL" sz="2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ar-SA" sz="2000" dirty="0">
                <a:solidFill>
                  <a:srgbClr val="363636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التعدي غير المباشر على حق المؤلف عن طريق الوصول العام</a:t>
            </a:r>
          </a:p>
          <a:p>
            <a:pPr lvl="0" algn="r" rtl="1"/>
            <a:r>
              <a:rPr lang="ar-SA" sz="2000" dirty="0">
                <a:solidFill>
                  <a:srgbClr val="363636"/>
                </a:solidFill>
                <a:latin typeface="Varela Round"/>
                <a:ea typeface="Varela Round"/>
                <a:cs typeface="Varela Round"/>
                <a:sym typeface="Varela Round"/>
              </a:rPr>
              <a:t>1</a:t>
            </a:r>
            <a:r>
              <a:rPr lang="ar-SA" sz="2000" dirty="0">
                <a:solidFill>
                  <a:srgbClr val="363636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.</a:t>
            </a:r>
            <a:r>
              <a:rPr lang="iw-IL" sz="2000" dirty="0">
                <a:solidFill>
                  <a:srgbClr val="363636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 </a:t>
            </a:r>
            <a:r>
              <a:rPr lang="ar-SA" sz="2000" dirty="0">
                <a:solidFill>
                  <a:srgbClr val="363636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أمر تقييد الموقع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r" rtl="1">
              <a:buClr>
                <a:srgbClr val="363636"/>
              </a:buClr>
              <a:buSzPts val="2000"/>
            </a:pPr>
            <a:r>
              <a:rPr lang="ar-SA" sz="2000" dirty="0">
                <a:solidFill>
                  <a:srgbClr val="363636"/>
                </a:solidFill>
                <a:latin typeface="Varela Round"/>
                <a:ea typeface="Varela Round"/>
                <a:cs typeface="Varela Round"/>
                <a:sym typeface="Varela Round"/>
              </a:rPr>
              <a:t>2</a:t>
            </a:r>
            <a:r>
              <a:rPr lang="ar-SA" sz="2000" dirty="0">
                <a:solidFill>
                  <a:srgbClr val="363636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. إفشاء هوية المتعدي</a:t>
            </a:r>
          </a:p>
          <a:p>
            <a:pPr lvl="0" algn="r" rtl="1">
              <a:buClr>
                <a:srgbClr val="363636"/>
              </a:buClr>
              <a:buSzPts val="2000"/>
            </a:pPr>
            <a:r>
              <a:rPr lang="ar-SA" sz="2000" dirty="0">
                <a:solidFill>
                  <a:srgbClr val="363636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      منشئو المحتوى على الوي.</a:t>
            </a:r>
          </a:p>
          <a:p>
            <a:pPr lvl="0" algn="r" rtl="1">
              <a:buClr>
                <a:srgbClr val="363636"/>
              </a:buClr>
              <a:buSzPts val="2000"/>
            </a:pPr>
            <a:r>
              <a:rPr lang="ar-SA" sz="2000" dirty="0">
                <a:solidFill>
                  <a:srgbClr val="363636"/>
                </a:solidFill>
                <a:latin typeface="Varela Round"/>
                <a:ea typeface="Varela Round"/>
                <a:cs typeface="Varela Round"/>
                <a:sym typeface="Varela Round"/>
              </a:rPr>
              <a:t>3</a:t>
            </a:r>
            <a:r>
              <a:rPr lang="ar-SA" sz="2000" dirty="0">
                <a:solidFill>
                  <a:srgbClr val="363636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. استخدام العمل الذي لم يتم تحديد صاحب حقوق الطبع والنشر فيه.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حقوق النشر في القانون العبري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7"/>
          <p:cNvSpPr/>
          <p:nvPr/>
        </p:nvSpPr>
        <p:spPr>
          <a:xfrm>
            <a:off x="361603" y="3034142"/>
            <a:ext cx="9518403" cy="2567940"/>
          </a:xfrm>
          <a:prstGeom prst="foldedCorner">
            <a:avLst>
              <a:gd name="adj" fmla="val 16667"/>
            </a:avLst>
          </a:prstGeom>
          <a:solidFill>
            <a:schemeClr val="dk1"/>
          </a:solidFill>
          <a:ln w="25400" cap="flat" cmpd="sng">
            <a:solidFill>
              <a:srgbClr val="0017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>
                <a:solidFill>
                  <a:schemeClr val="lt1"/>
                </a:solidFill>
              </a:rPr>
              <a:t>"כי ידענו האיש הזה ואת שיחו כי... חִבר החִבורים, הנזכרים בטורח ובעמל ובאבוד זמנו ימים רבים... </a:t>
            </a:r>
            <a:endParaRPr lang="he-IL" dirty="0"/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>
                <a:solidFill>
                  <a:schemeClr val="lt1"/>
                </a:solidFill>
              </a:rPr>
              <a:t>וכל המדפיס אותם, או הוא או שלוחו, יהא בכלל פורץ גדר וישכנו </a:t>
            </a:r>
            <a:r>
              <a:rPr lang="he-IL" sz="2400" dirty="0" err="1">
                <a:solidFill>
                  <a:schemeClr val="lt1"/>
                </a:solidFill>
              </a:rPr>
              <a:t>נח"ש</a:t>
            </a:r>
            <a:r>
              <a:rPr lang="he-IL" sz="2400" dirty="0">
                <a:solidFill>
                  <a:schemeClr val="lt1"/>
                </a:solidFill>
              </a:rPr>
              <a:t>... וזה יהיה עד זמן עשר שנים". (</a:t>
            </a:r>
            <a:r>
              <a:rPr lang="he-IL" sz="1800" dirty="0">
                <a:solidFill>
                  <a:schemeClr val="lt1"/>
                </a:solidFill>
              </a:rPr>
              <a:t>מתוך ההסכמה בספר "הבחור)".</a:t>
            </a:r>
            <a:endParaRPr lang="he-IL" sz="2000" dirty="0">
              <a:solidFill>
                <a:schemeClr val="lt1"/>
              </a:solidFill>
            </a:endParaRPr>
          </a:p>
        </p:txBody>
      </p:sp>
      <p:sp>
        <p:nvSpPr>
          <p:cNvPr id="155" name="Google Shape;155;p7"/>
          <p:cNvSpPr/>
          <p:nvPr/>
        </p:nvSpPr>
        <p:spPr>
          <a:xfrm>
            <a:off x="1348740" y="933966"/>
            <a:ext cx="9595779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dirty="0">
                <a:solidFill>
                  <a:schemeClr val="dk1"/>
                </a:solidFill>
              </a:rPr>
              <a:t>في عام 1518 ، أعطى حاخامات البندقية "الموافقة" على ثلاثة كتب للحاخام </a:t>
            </a:r>
            <a:r>
              <a:rPr lang="ar-SA" sz="2400" dirty="0" err="1">
                <a:solidFill>
                  <a:schemeClr val="dk1"/>
                </a:solidFill>
              </a:rPr>
              <a:t>إلياهو</a:t>
            </a:r>
            <a:r>
              <a:rPr lang="ar-SA" sz="2400" dirty="0">
                <a:solidFill>
                  <a:schemeClr val="dk1"/>
                </a:solidFill>
              </a:rPr>
              <a:t> بشور ،</a:t>
            </a: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dirty="0">
                <a:solidFill>
                  <a:schemeClr val="dk1"/>
                </a:solidFill>
              </a:rPr>
              <a:t>وحظرت طباعتهم لمدة 10 سنوات.</a:t>
            </a: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dirty="0">
                <a:solidFill>
                  <a:schemeClr val="dk1"/>
                </a:solidFill>
              </a:rPr>
              <a:t>تعاملت حجتهم مع </a:t>
            </a:r>
            <a:r>
              <a:rPr lang="ar-SA" sz="3200" b="1" dirty="0">
                <a:solidFill>
                  <a:schemeClr val="dk1"/>
                </a:solidFill>
              </a:rPr>
              <a:t>حقوق النشر:</a:t>
            </a:r>
            <a:endParaRPr b="1" dirty="0"/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4C56BA1F-C6CA-4ED5-B9D1-04A49CA0588D}"/>
              </a:ext>
            </a:extLst>
          </p:cNvPr>
          <p:cNvSpPr txBox="1"/>
          <p:nvPr/>
        </p:nvSpPr>
        <p:spPr>
          <a:xfrm>
            <a:off x="520505" y="5795889"/>
            <a:ext cx="827180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800" b="1" dirty="0"/>
              <a:t>"لأننا عرفنا هذا الرجل وحديثه لأنه ... ألف المقالات التي ورد ذكرها في الكدح والكدح وخسر وقته لأيام عديدة ...</a:t>
            </a:r>
            <a:r>
              <a:rPr lang="en-US" sz="1800" b="1" dirty="0"/>
              <a:t> </a:t>
            </a:r>
            <a:r>
              <a:rPr lang="ar-SA" sz="1800" b="1" dirty="0"/>
              <a:t>" (من الاتفاق في كتاب "الرجل)".</a:t>
            </a:r>
            <a:endParaRPr lang="he-IL" sz="1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 dirty="0">
                <a:latin typeface="Arial"/>
                <a:ea typeface="Arial"/>
                <a:cs typeface="Arial"/>
                <a:sym typeface="Arial"/>
              </a:rPr>
              <a:t>קניין רוחני</a:t>
            </a:r>
            <a:r>
              <a:rPr lang="ar-SA" dirty="0">
                <a:latin typeface="Arial"/>
                <a:ea typeface="Arial"/>
                <a:cs typeface="Arial"/>
                <a:sym typeface="Arial"/>
              </a:rPr>
              <a:t> - الملكية الفكرية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356" y="1660846"/>
            <a:ext cx="2332820" cy="271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79411" y="4461941"/>
            <a:ext cx="1672272" cy="1577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9165" y="1773920"/>
            <a:ext cx="1316316" cy="1963943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8" descr="בין לקוחותינו | mysite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76428" y="3856151"/>
            <a:ext cx="3048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00428" y="1714500"/>
            <a:ext cx="1866900" cy="18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8"/>
          <p:cNvSpPr txBox="1"/>
          <p:nvPr/>
        </p:nvSpPr>
        <p:spPr>
          <a:xfrm>
            <a:off x="996492" y="1714500"/>
            <a:ext cx="7211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נתן זך</a:t>
            </a:r>
            <a:endParaRPr/>
          </a:p>
        </p:txBody>
      </p:sp>
      <p:sp>
        <p:nvSpPr>
          <p:cNvPr id="168" name="Google Shape;168;p8"/>
          <p:cNvSpPr/>
          <p:nvPr/>
        </p:nvSpPr>
        <p:spPr>
          <a:xfrm>
            <a:off x="1883828" y="932769"/>
            <a:ext cx="31678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>
                <a:solidFill>
                  <a:srgbClr val="002060"/>
                </a:solidFill>
              </a:rPr>
              <a:t>Intellectual Property</a:t>
            </a:r>
            <a:endParaRPr sz="240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 dirty="0">
                <a:latin typeface="Arial"/>
                <a:ea typeface="Arial"/>
                <a:cs typeface="Arial"/>
                <a:sym typeface="Arial"/>
              </a:rPr>
              <a:t>זכויות יוצרים</a:t>
            </a:r>
            <a:r>
              <a:rPr lang="ar-SA" dirty="0">
                <a:latin typeface="Arial"/>
                <a:ea typeface="Arial"/>
                <a:cs typeface="Arial"/>
                <a:sym typeface="Arial"/>
              </a:rPr>
              <a:t> - حقوق النشر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9"/>
          <p:cNvSpPr txBox="1">
            <a:spLocks noGrp="1"/>
          </p:cNvSpPr>
          <p:nvPr>
            <p:ph type="body" idx="1"/>
          </p:nvPr>
        </p:nvSpPr>
        <p:spPr>
          <a:xfrm>
            <a:off x="338628" y="967470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 dirty="0">
                <a:latin typeface="Arial"/>
                <a:ea typeface="Arial"/>
                <a:cs typeface="Arial"/>
                <a:sym typeface="Arial"/>
              </a:rPr>
              <a:t>מדוע מגנים על קניין רוחני?</a:t>
            </a:r>
            <a:r>
              <a:rPr lang="ar-SA" dirty="0">
                <a:latin typeface="Arial"/>
                <a:ea typeface="Arial"/>
                <a:cs typeface="Arial"/>
                <a:sym typeface="Arial"/>
              </a:rPr>
              <a:t> لماذا نحمي الملكية الفكرية؟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5" name="Google Shape;175;p9"/>
          <p:cNvGrpSpPr/>
          <p:nvPr/>
        </p:nvGrpSpPr>
        <p:grpSpPr>
          <a:xfrm>
            <a:off x="1413164" y="1615873"/>
            <a:ext cx="9179214" cy="3920400"/>
            <a:chOff x="0" y="42527"/>
            <a:chExt cx="9179214" cy="3920400"/>
          </a:xfrm>
        </p:grpSpPr>
        <p:sp>
          <p:nvSpPr>
            <p:cNvPr id="176" name="Google Shape;176;p9"/>
            <p:cNvSpPr/>
            <p:nvPr/>
          </p:nvSpPr>
          <p:spPr>
            <a:xfrm>
              <a:off x="0" y="485327"/>
              <a:ext cx="9179214" cy="756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372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2294803" y="42527"/>
              <a:ext cx="6425449" cy="88560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9"/>
            <p:cNvSpPr txBox="1"/>
            <p:nvPr/>
          </p:nvSpPr>
          <p:spPr>
            <a:xfrm>
              <a:off x="2338034" y="85758"/>
              <a:ext cx="6338987" cy="799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2850" tIns="0" rIns="242850" bIns="0" anchor="ctr" anchorCtr="0">
              <a:noAutofit/>
            </a:bodyPr>
            <a:lstStyle/>
            <a:p>
              <a:pPr marL="0" marR="0" lvl="0" indent="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Varela Round"/>
                <a:buNone/>
              </a:pPr>
              <a:r>
                <a:rPr lang="iw-IL" sz="2800" dirty="0">
                  <a:solidFill>
                    <a:schemeClr val="lt1"/>
                  </a:solidFill>
                </a:rPr>
                <a:t>החופש של אדם לממש את עצמו נובע מהזכות לכבוד </a:t>
              </a:r>
              <a:endParaRPr dirty="0"/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0" y="1846127"/>
              <a:ext cx="9179214" cy="756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4B7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9"/>
            <p:cNvSpPr/>
            <p:nvPr/>
          </p:nvSpPr>
          <p:spPr>
            <a:xfrm>
              <a:off x="2294803" y="1403327"/>
              <a:ext cx="6425449" cy="885600"/>
            </a:xfrm>
            <a:prstGeom prst="roundRect">
              <a:avLst>
                <a:gd name="adj" fmla="val 16667"/>
              </a:avLst>
            </a:prstGeom>
            <a:solidFill>
              <a:srgbClr val="44B78C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9"/>
            <p:cNvSpPr txBox="1"/>
            <p:nvPr/>
          </p:nvSpPr>
          <p:spPr>
            <a:xfrm>
              <a:off x="2338034" y="1446558"/>
              <a:ext cx="6338987" cy="799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2850" tIns="0" rIns="242850" bIns="0" anchor="ctr" anchorCtr="0">
              <a:noAutofit/>
            </a:bodyPr>
            <a:lstStyle/>
            <a:p>
              <a:pPr marL="0" marR="0" lvl="0" indent="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Varela Round"/>
                <a:buNone/>
              </a:pPr>
              <a:r>
                <a:rPr lang="iw-IL" sz="2800" dirty="0">
                  <a:solidFill>
                    <a:schemeClr val="lt1"/>
                  </a:solidFill>
                </a:rPr>
                <a:t>המדינה מעודדת את האדם לממש את עצמו על ידי הגנת "זכויות יוצרים" </a:t>
              </a:r>
              <a:endParaRPr dirty="0"/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0" y="3206927"/>
              <a:ext cx="9179214" cy="756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6FAA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2294803" y="2764127"/>
              <a:ext cx="6425449" cy="885600"/>
            </a:xfrm>
            <a:prstGeom prst="roundRect">
              <a:avLst>
                <a:gd name="adj" fmla="val 16667"/>
              </a:avLst>
            </a:prstGeom>
            <a:solidFill>
              <a:srgbClr val="6FAA47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9"/>
            <p:cNvSpPr txBox="1"/>
            <p:nvPr/>
          </p:nvSpPr>
          <p:spPr>
            <a:xfrm>
              <a:off x="2338034" y="2807358"/>
              <a:ext cx="6338987" cy="799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2850" tIns="0" rIns="242850" bIns="0" anchor="ctr" anchorCtr="0">
              <a:noAutofit/>
            </a:bodyPr>
            <a:lstStyle/>
            <a:p>
              <a:pPr marL="0" marR="0" lvl="0" indent="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Varela Round"/>
                <a:buNone/>
              </a:pPr>
              <a:r>
                <a:rPr lang="iw-IL" sz="2800" dirty="0">
                  <a:solidFill>
                    <a:schemeClr val="lt1"/>
                  </a:solidFill>
                </a:rPr>
                <a:t>הגנה על הצרכנים מפני "הטעיה"</a:t>
              </a:r>
              <a:endParaRPr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A41CCE5-E9C6-475F-95D3-CD89BC6A5AC4}"/>
              </a:ext>
            </a:extLst>
          </p:cNvPr>
          <p:cNvSpPr txBox="1"/>
          <p:nvPr/>
        </p:nvSpPr>
        <p:spPr>
          <a:xfrm>
            <a:off x="520505" y="1473898"/>
            <a:ext cx="314423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000" b="1" dirty="0"/>
              <a:t>تنبع حرية الشخص في ممارسة نفسه من الحق في الكرامة</a:t>
            </a:r>
            <a:endParaRPr lang="he-IL" sz="2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610D83-D59B-41D0-929F-C817F73D188F}"/>
              </a:ext>
            </a:extLst>
          </p:cNvPr>
          <p:cNvSpPr txBox="1"/>
          <p:nvPr/>
        </p:nvSpPr>
        <p:spPr>
          <a:xfrm>
            <a:off x="520505" y="2844225"/>
            <a:ext cx="314423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000" b="1" dirty="0"/>
              <a:t>الدولة تشجع الإنسان على ممارسة نفسه بحماية "حق النشر"</a:t>
            </a:r>
            <a:endParaRPr lang="he-IL" sz="20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E622C5-A37F-44FB-A1A7-BFD6EA2B0A0B}"/>
              </a:ext>
            </a:extLst>
          </p:cNvPr>
          <p:cNvSpPr txBox="1"/>
          <p:nvPr/>
        </p:nvSpPr>
        <p:spPr>
          <a:xfrm>
            <a:off x="637747" y="4337473"/>
            <a:ext cx="284167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000" b="1" dirty="0"/>
              <a:t>حماية المستهلكين من "الخداع"</a:t>
            </a:r>
            <a:endParaRPr lang="he-IL" sz="2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"/>
          <p:cNvSpPr txBox="1">
            <a:spLocks noGrp="1"/>
          </p:cNvSpPr>
          <p:nvPr>
            <p:ph type="title"/>
          </p:nvPr>
        </p:nvSpPr>
        <p:spPr>
          <a:xfrm>
            <a:off x="197431" y="160720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حقوق النشر - الأحذية والملابس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0"/>
          <p:cNvSpPr txBox="1">
            <a:spLocks noGrp="1"/>
          </p:cNvSpPr>
          <p:nvPr>
            <p:ph type="body" idx="1"/>
          </p:nvPr>
        </p:nvSpPr>
        <p:spPr>
          <a:xfrm>
            <a:off x="166258" y="988252"/>
            <a:ext cx="11512629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ת"א 63707-01-14 River Light V, L.P  נ' טוגו – הנעלה והלבשה בע"מ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10"/>
          <p:cNvPicPr preferRelativeResize="0"/>
          <p:nvPr/>
        </p:nvPicPr>
        <p:blipFill rotWithShape="1">
          <a:blip r:embed="rId3">
            <a:alphaModFix/>
          </a:blip>
          <a:srcRect l="66880" t="38247" r="17036" b="37559"/>
          <a:stretch/>
        </p:blipFill>
        <p:spPr>
          <a:xfrm>
            <a:off x="4599161" y="1782869"/>
            <a:ext cx="6843860" cy="289548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0"/>
          <p:cNvSpPr txBox="1"/>
          <p:nvPr/>
        </p:nvSpPr>
        <p:spPr>
          <a:xfrm>
            <a:off x="383143" y="1681574"/>
            <a:ext cx="3787768" cy="483209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74BC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200" dirty="0">
                <a:solidFill>
                  <a:schemeClr val="dk1"/>
                </a:solidFill>
              </a:rPr>
              <a:t>השופט גדעון גינת מבית המשפט המחוזי בתל אביב כתב כי </a:t>
            </a:r>
            <a:r>
              <a:rPr lang="iw-IL" sz="2200" u="sng" dirty="0">
                <a:solidFill>
                  <a:schemeClr val="dk1"/>
                </a:solidFill>
              </a:rPr>
              <a:t>"אין דרך להתעלם מהדמיון הרב בין המדליונים המופיעים על גבי הנעליים".</a:t>
            </a:r>
            <a:endParaRPr dirty="0"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200" dirty="0">
                <a:solidFill>
                  <a:schemeClr val="dk1"/>
                </a:solidFill>
              </a:rPr>
              <a:t>לדבריו, שתי החברות פונות לקהל יעד דומה והפוטנציאל לבלבול והטעייה מתקיים בסבירות גבוהה. הוא ציין כי צופה מן הצד שיבחין באישה נועלת נעליים מהסוג שלגביו התעוררה המחלוקת </a:t>
            </a:r>
            <a:r>
              <a:rPr lang="iw-IL" sz="2200" u="sng" dirty="0">
                <a:solidFill>
                  <a:schemeClr val="dk1"/>
                </a:solidFill>
              </a:rPr>
              <a:t>לא יוכל לקבוע בקלות מי היצרן</a:t>
            </a:r>
            <a:r>
              <a:rPr lang="iw-IL" sz="2200" dirty="0">
                <a:solidFill>
                  <a:schemeClr val="dk1"/>
                </a:solidFill>
              </a:rPr>
              <a:t>.</a:t>
            </a:r>
            <a:endParaRPr dirty="0"/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64EBC28C-B285-4451-9EC6-7709B6B5BA33}"/>
              </a:ext>
            </a:extLst>
          </p:cNvPr>
          <p:cNvSpPr txBox="1"/>
          <p:nvPr/>
        </p:nvSpPr>
        <p:spPr>
          <a:xfrm>
            <a:off x="4276579" y="4661161"/>
            <a:ext cx="5247249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800" b="1" dirty="0"/>
              <a:t>كتب القاضي جدعون جينات من محكمة تل أبيب المركزية أنه "لا سبيل لتجاهل التشابه الكبير بين الميداليات التي تظهر على الحذاء".</a:t>
            </a:r>
          </a:p>
          <a:p>
            <a:pPr algn="r"/>
            <a:endParaRPr lang="ar-SA" sz="1800" b="1" dirty="0"/>
          </a:p>
          <a:p>
            <a:pPr algn="r"/>
            <a:r>
              <a:rPr lang="ar-SA" sz="1800" b="1" dirty="0"/>
              <a:t>ووفقًا له ، فإن الشركتين تستهويان جمهورًا مستهدفًا مشابهًا ، وهناك احتمالية عالية للارتباك والخداع. وأشار إلى أن المارة الذي يلاحظ امرأة ترتدي حذاءً من النوع الذي أثار الجدل حوله لن يتمكن من تحديد هوية الشركة المصنعة بسهولة.</a:t>
            </a:r>
            <a:endParaRPr lang="he-IL" sz="1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901</Words>
  <Application>Microsoft Office PowerPoint</Application>
  <PresentationFormat>מסך רחב</PresentationFormat>
  <Paragraphs>87</Paragraphs>
  <Slides>15</Slides>
  <Notes>15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19" baseType="lpstr">
      <vt:lpstr>Varela Round</vt:lpstr>
      <vt:lpstr>Arial</vt:lpstr>
      <vt:lpstr>Calibri</vt:lpstr>
      <vt:lpstr>ערכת נושא Office</vt:lpstr>
      <vt:lpstr>זכויות יוצרים - حقوق النشر</vt:lpstr>
      <vt:lpstr>ماذا سنتعلم اليوم ؟</vt:lpstr>
      <vt:lpstr>זכויות יוצרים حقوق النشر Copyright </vt:lpstr>
      <vt:lpstr> זכויות יוצרים - Copyright </vt:lpstr>
      <vt:lpstr>חוק זכויות יוצרים قانون حقوق الطبع</vt:lpstr>
      <vt:lpstr>حقوق النشر في القانون العبري</vt:lpstr>
      <vt:lpstr>קניין רוחני - الملكية الفكرية</vt:lpstr>
      <vt:lpstr>זכויות יוצרים - حقوق النشر</vt:lpstr>
      <vt:lpstr>حقوق النشر - الأحذية والملابس</vt:lpstr>
      <vt:lpstr>حقوق التأليف والنشر والأحذية والملابس</vt:lpstr>
      <vt:lpstr>"האדם הסביר - "الرجل المفسر""</vt:lpstr>
      <vt:lpstr>קוד פתוח - المصدر المفتوح</vt:lpstr>
      <vt:lpstr>קוד סגור- كود مغلق</vt:lpstr>
      <vt:lpstr>הורדות לא חוקיות  التنزيلات غير قانونية</vt:lpstr>
      <vt:lpstr>תרגול - تدريب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זכויות יוצרים</dc:title>
  <dc:creator>user</dc:creator>
  <cp:lastModifiedBy>דאהש  חביבאללה</cp:lastModifiedBy>
  <cp:revision>7</cp:revision>
  <dcterms:created xsi:type="dcterms:W3CDTF">2020-03-15T19:13:03Z</dcterms:created>
  <dcterms:modified xsi:type="dcterms:W3CDTF">2021-02-10T21:09:21Z</dcterms:modified>
</cp:coreProperties>
</file>