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90" r:id="rId4"/>
    <p:sldId id="291" r:id="rId5"/>
    <p:sldId id="292" r:id="rId6"/>
    <p:sldId id="293" r:id="rId7"/>
    <p:sldId id="268" r:id="rId8"/>
    <p:sldId id="294" r:id="rId9"/>
    <p:sldId id="295" r:id="rId10"/>
    <p:sldId id="296" r:id="rId11"/>
    <p:sldId id="297" r:id="rId12"/>
    <p:sldId id="270" r:id="rId13"/>
    <p:sldId id="267" r:id="rId14"/>
  </p:sldIdLst>
  <p:sldSz cx="9144000" cy="5143500" type="screen16x9"/>
  <p:notesSz cx="6858000" cy="9144000"/>
  <p:embeddedFontLst>
    <p:embeddedFont>
      <p:font typeface="Assistant" pitchFamily="2" charset="-79"/>
      <p:regular r:id="rId16"/>
      <p:bold r:id="rId17"/>
    </p:embeddedFont>
    <p:embeddedFont>
      <p:font typeface="Assistant ExtraBold" pitchFamily="2" charset="-79"/>
      <p:bold r:id="rId18"/>
    </p:embeddedFont>
    <p:embeddedFont>
      <p:font typeface="Assistant SemiBold" pitchFamily="2" charset="-79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Quattrocento Sans" panose="020B0604020202020204" charset="0"/>
      <p:regular r:id="rId28"/>
      <p:bold r:id="rId29"/>
      <p:italic r:id="rId30"/>
      <p:boldItalic r:id="rId3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F"/>
    <a:srgbClr val="00B0F0"/>
    <a:srgbClr val="232752"/>
    <a:srgbClr val="918D8E"/>
    <a:srgbClr val="000000"/>
    <a:srgbClr val="FEC224"/>
    <a:srgbClr val="BCE3F6"/>
    <a:srgbClr val="C38C01"/>
    <a:srgbClr val="FFF0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2" autoAdjust="0"/>
    <p:restoredTop sz="85553" autoAdjust="0"/>
  </p:normalViewPr>
  <p:slideViewPr>
    <p:cSldViewPr snapToGrid="0">
      <p:cViewPr varScale="1">
        <p:scale>
          <a:sx n="120" d="100"/>
          <a:sy n="120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685800" rtl="1" latinLnBrk="0">
      <a:defRPr sz="900">
        <a:latin typeface="+mj-lt"/>
        <a:ea typeface="+mj-ea"/>
        <a:cs typeface="+mj-cs"/>
        <a:sym typeface="Calibri"/>
      </a:defRPr>
    </a:lvl1pPr>
    <a:lvl2pPr indent="228600" algn="r" defTabSz="685800" rtl="1" latinLnBrk="0">
      <a:defRPr sz="900">
        <a:latin typeface="+mj-lt"/>
        <a:ea typeface="+mj-ea"/>
        <a:cs typeface="+mj-cs"/>
        <a:sym typeface="Calibri"/>
      </a:defRPr>
    </a:lvl2pPr>
    <a:lvl3pPr indent="457200" algn="r" defTabSz="685800" rtl="1" latinLnBrk="0">
      <a:defRPr sz="900">
        <a:latin typeface="+mj-lt"/>
        <a:ea typeface="+mj-ea"/>
        <a:cs typeface="+mj-cs"/>
        <a:sym typeface="Calibri"/>
      </a:defRPr>
    </a:lvl3pPr>
    <a:lvl4pPr indent="685800" algn="r" defTabSz="685800" rtl="1" latinLnBrk="0">
      <a:defRPr sz="900">
        <a:latin typeface="+mj-lt"/>
        <a:ea typeface="+mj-ea"/>
        <a:cs typeface="+mj-cs"/>
        <a:sym typeface="Calibri"/>
      </a:defRPr>
    </a:lvl4pPr>
    <a:lvl5pPr indent="914400" algn="r" defTabSz="685800" rtl="1" latinLnBrk="0">
      <a:defRPr sz="900">
        <a:latin typeface="+mj-lt"/>
        <a:ea typeface="+mj-ea"/>
        <a:cs typeface="+mj-cs"/>
        <a:sym typeface="Calibri"/>
      </a:defRPr>
    </a:lvl5pPr>
    <a:lvl6pPr indent="1143000" algn="r" defTabSz="685800" rtl="1" latinLnBrk="0">
      <a:defRPr sz="900">
        <a:latin typeface="+mj-lt"/>
        <a:ea typeface="+mj-ea"/>
        <a:cs typeface="+mj-cs"/>
        <a:sym typeface="Calibri"/>
      </a:defRPr>
    </a:lvl6pPr>
    <a:lvl7pPr indent="1371600" algn="r" defTabSz="685800" rtl="1" latinLnBrk="0">
      <a:defRPr sz="900">
        <a:latin typeface="+mj-lt"/>
        <a:ea typeface="+mj-ea"/>
        <a:cs typeface="+mj-cs"/>
        <a:sym typeface="Calibri"/>
      </a:defRPr>
    </a:lvl7pPr>
    <a:lvl8pPr indent="1600200" algn="r" defTabSz="685800" rtl="1" latinLnBrk="0">
      <a:defRPr sz="900">
        <a:latin typeface="+mj-lt"/>
        <a:ea typeface="+mj-ea"/>
        <a:cs typeface="+mj-cs"/>
        <a:sym typeface="Calibri"/>
      </a:defRPr>
    </a:lvl8pPr>
    <a:lvl9pPr indent="1828800" algn="r" defTabSz="685800" rtl="1" latinLnBrk="0">
      <a:defRPr sz="9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tabLst/>
              <a:defRPr/>
            </a:pPr>
            <a:r>
              <a:rPr lang="he-IL" sz="900" dirty="0"/>
              <a:t>סרט מאתר המגמה: </a:t>
            </a:r>
            <a:r>
              <a:rPr lang="en-US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https://pop.education.gov.il/sherutey-tiksuv-bachinuch/vod-broadcasts/realtime-vod-10-12-2020/digital-information-10th-grade-14237</a:t>
            </a: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endParaRPr lang="he-IL" sz="9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4374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0" dirty="0"/>
              <a:t>עד כה ראינו התאמה מלאה (חיובית / שלילית) ואי התאמה כלל.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</a:t>
            </a:r>
            <a:r>
              <a:rPr lang="he-IL" b="0" dirty="0"/>
              <a:t>רוב הקשרים שנבדוק בין משתנים</a:t>
            </a:r>
            <a:r>
              <a:rPr lang="he-IL" dirty="0"/>
              <a:t> תהיה </a:t>
            </a:r>
            <a:r>
              <a:rPr lang="he-IL" b="0" dirty="0"/>
              <a:t>התאמה חלקית, ומתאם </a:t>
            </a:r>
            <a:r>
              <a:rPr lang="he-IL" b="0" dirty="0" err="1"/>
              <a:t>פירסון</a:t>
            </a:r>
            <a:r>
              <a:rPr lang="he-IL" b="0" dirty="0"/>
              <a:t> ינוע בטווח שבין 1- ל</a:t>
            </a:r>
            <a:r>
              <a:rPr lang="he-IL" dirty="0"/>
              <a:t>-</a:t>
            </a:r>
            <a:r>
              <a:rPr lang="he-IL" b="0" dirty="0"/>
              <a:t>1.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="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0" dirty="0"/>
              <a:t>ערך חיובי של מתאם </a:t>
            </a:r>
            <a:r>
              <a:rPr lang="he-IL" b="0" dirty="0" err="1"/>
              <a:t>פירסון</a:t>
            </a:r>
            <a:r>
              <a:rPr lang="he-IL" b="0" dirty="0"/>
              <a:t> מבטא קשר חיובי.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0" dirty="0"/>
              <a:t>ערך שלילי של מתאם </a:t>
            </a:r>
            <a:r>
              <a:rPr lang="he-IL" b="0" dirty="0" err="1"/>
              <a:t>פירסון</a:t>
            </a:r>
            <a:r>
              <a:rPr lang="he-IL" b="0" dirty="0"/>
              <a:t> מבטא קשר שלילי.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301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כדי לחשב את מקדם מתאם </a:t>
            </a:r>
            <a:r>
              <a:rPr lang="he-IL" dirty="0" err="1"/>
              <a:t>פירסון</a:t>
            </a:r>
            <a:r>
              <a:rPr lang="he-IL" dirty="0"/>
              <a:t> באקסל, יש להשתמש בפונקציה </a:t>
            </a:r>
            <a:r>
              <a:rPr lang="en-US" dirty="0"/>
              <a:t>PEARSON.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הפונקציה מקבלת שני טווחים של ערכים ומוציאה את מקדם המתאם שלהם (נע בין 1- ל-1).</a:t>
            </a:r>
          </a:p>
        </p:txBody>
      </p:sp>
    </p:spTree>
    <p:extLst>
      <p:ext uri="{BB962C8B-B14F-4D97-AF65-F5344CB8AC3E}">
        <p14:creationId xmlns:p14="http://schemas.microsoft.com/office/powerpoint/2010/main" val="3300444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כעת יש לבצע את התרגילים שבחוברת האקסל "מתאמים – תרגול"</a:t>
            </a:r>
          </a:p>
        </p:txBody>
      </p:sp>
    </p:spTree>
    <p:extLst>
      <p:ext uri="{BB962C8B-B14F-4D97-AF65-F5344CB8AC3E}">
        <p14:creationId xmlns:p14="http://schemas.microsoft.com/office/powerpoint/2010/main" val="418481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בשיעור הקודם בדקנו אם משתנה אחד משפיע על משתנה אחר.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בשיעור זה נלמד על עוד כלי חשוב מאוד שעוזר למנתח הנתונים לבחון ולבסס את מסקנותיו לא רק אם קיים קשר בין משתנים, אלא אף את עוצמת הקשר ואת מידת הקשר.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כלומר, עד כמה בדיוק הערכים במשתנה אחד קשורים לערכים במשתנה אחר, ומכך נלמד עד כמה הערכים במשתנה אחד משפיעים על הערכים במשתנה האחר.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408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קיימים מספר סוגים של קשרים סטטיסטיים הבוחנים קשר בין משתנים והם נקראים "מתאמים":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מתאם </a:t>
            </a:r>
            <a:r>
              <a:rPr lang="he-IL" dirty="0" err="1"/>
              <a:t>ספירמן</a:t>
            </a:r>
            <a:endParaRPr lang="he-IL" dirty="0"/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מתאר </a:t>
            </a:r>
            <a:r>
              <a:rPr lang="he-IL" dirty="0" err="1"/>
              <a:t>פירסון</a:t>
            </a:r>
            <a:endParaRPr lang="he-IL" dirty="0"/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מתאם קרמר</a:t>
            </a:r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מתאם </a:t>
            </a:r>
            <a:r>
              <a:rPr lang="he-IL" dirty="0" err="1"/>
              <a:t>קנדל</a:t>
            </a:r>
            <a:endParaRPr lang="he-IL" dirty="0"/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ועוד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606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b="1" dirty="0"/>
              <a:t>מתאם </a:t>
            </a:r>
            <a:r>
              <a:rPr lang="he-IL" sz="900" b="1" dirty="0" err="1"/>
              <a:t>ספירמן</a:t>
            </a:r>
            <a:r>
              <a:rPr lang="he-IL" sz="900" b="1" dirty="0"/>
              <a:t> </a:t>
            </a:r>
            <a:r>
              <a:rPr lang="he-IL" sz="900" dirty="0"/>
              <a:t>בוחן אם עלייה או ירידה של ערכים במשתנה אחד קשורות לעלייה או ירידה בערכים במשתנה אחר.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לכן המשתנים שהוא בוחן את הקשר ביניהם חייבים להיות מסולם סדר ומעלה.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לדוגמה, הוא בוחן אם עלייה במחיר הפיצה מתאימה גם לעלייה בשביעות הרצון של משלוחי הפיצה.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המתאם בוחן רק אם קיים קשר בכיווני הערכים שבין שני משתנים.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בשקופית הבאה נלמד על מתאם נוסף, שימושי ונפוץ שבוחן גם את הקשר של כיווני הערכים אך גם אם גודל השינוי בין הערכים של שני המשתנים שומר על קשר. </a:t>
            </a:r>
          </a:p>
        </p:txBody>
      </p:sp>
    </p:spTree>
    <p:extLst>
      <p:ext uri="{BB962C8B-B14F-4D97-AF65-F5344CB8AC3E}">
        <p14:creationId xmlns:p14="http://schemas.microsoft.com/office/powerpoint/2010/main" val="254237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b="1" dirty="0"/>
              <a:t>מתאם </a:t>
            </a:r>
            <a:r>
              <a:rPr lang="he-IL" sz="900" b="1" dirty="0" err="1"/>
              <a:t>פירסון</a:t>
            </a:r>
            <a:endParaRPr lang="he-IL" sz="900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מתאם מאוד שימושי למנתח הנתונים הבוחן אם ו</a:t>
            </a:r>
            <a:r>
              <a:rPr lang="he-IL" sz="900" b="1" dirty="0"/>
              <a:t>עד כמה</a:t>
            </a:r>
            <a:r>
              <a:rPr lang="he-IL" sz="900" dirty="0"/>
              <a:t> יש קשר בין שני משתנים.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חישוב המתאם מבוסס על </a:t>
            </a:r>
            <a:r>
              <a:rPr lang="he-IL" sz="900" dirty="0" err="1"/>
              <a:t>השונויות</a:t>
            </a:r>
            <a:r>
              <a:rPr lang="he-IL" sz="900" dirty="0"/>
              <a:t> של שני המשתנים הנחקרים</a:t>
            </a:r>
            <a:r>
              <a:rPr lang="he-IL" sz="900" b="0" dirty="0"/>
              <a:t> ויכול להתבצע אך ורק על משתנה כמותי מסולם סדר יחס ומעלה.</a:t>
            </a: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b="0" dirty="0"/>
              <a:t>טווח תוצאת המתאם </a:t>
            </a:r>
            <a:r>
              <a:rPr lang="he-IL" sz="900" dirty="0"/>
              <a:t>היא</a:t>
            </a:r>
            <a:r>
              <a:rPr lang="he-IL" sz="900" b="0" dirty="0"/>
              <a:t> בין 1 ל 1- .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14341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b="0" dirty="0"/>
              <a:t>נבין לעומק את התוצאה שמתקבלת.</a:t>
            </a: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b="0" dirty="0"/>
              <a:t>תחילה נבין את המשמעות של מתאם </a:t>
            </a:r>
            <a:r>
              <a:rPr lang="he-IL" sz="900" b="0" dirty="0" err="1"/>
              <a:t>פירסון</a:t>
            </a:r>
            <a:r>
              <a:rPr lang="he-IL" sz="900" b="0" dirty="0"/>
              <a:t> = 1</a:t>
            </a: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b="0" dirty="0"/>
              <a:t>המשמעות של מתאם </a:t>
            </a:r>
            <a:r>
              <a:rPr lang="he-IL" sz="900" b="0" dirty="0" err="1"/>
              <a:t>פירסון</a:t>
            </a:r>
            <a:r>
              <a:rPr lang="he-IL" sz="900" b="0" dirty="0"/>
              <a:t> השווה לאחד ה</a:t>
            </a:r>
            <a:r>
              <a:rPr lang="he-IL" sz="900" dirty="0"/>
              <a:t>י</a:t>
            </a:r>
            <a:r>
              <a:rPr lang="he-IL" sz="900" b="0" dirty="0"/>
              <a:t>א התאמה מושלמת.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בגרף ניתן לראות כי הנקודות יוצרות קו ישר מושלם.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זה קורה רק כאשר יש התאמה מלאה בין שני המשתנים.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נראה בהמשך כיצד נראה גרף כאשר אין התאמה מושלמת.</a:t>
            </a:r>
          </a:p>
        </p:txBody>
      </p:sp>
    </p:spTree>
    <p:extLst>
      <p:ext uri="{BB962C8B-B14F-4D97-AF65-F5344CB8AC3E}">
        <p14:creationId xmlns:p14="http://schemas.microsoft.com/office/powerpoint/2010/main" val="126331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b="0" dirty="0"/>
              <a:t>דוגמ</a:t>
            </a:r>
            <a:r>
              <a:rPr lang="he-IL" sz="900" dirty="0"/>
              <a:t>ה</a:t>
            </a:r>
            <a:r>
              <a:rPr lang="he-IL" sz="900" b="0" dirty="0"/>
              <a:t> נוספת להתאמה מלאה לפי </a:t>
            </a:r>
            <a:r>
              <a:rPr lang="he-IL" sz="900" b="0" dirty="0" err="1"/>
              <a:t>פירסון</a:t>
            </a:r>
            <a:r>
              <a:rPr lang="he-IL" sz="900" b="0" dirty="0"/>
              <a:t>.</a:t>
            </a: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b="0" dirty="0"/>
              <a:t>גם כאן אנו רואים התאמה ליניארית</a:t>
            </a:r>
            <a:r>
              <a:rPr lang="he-IL" sz="900" dirty="0"/>
              <a:t>,</a:t>
            </a:r>
            <a:r>
              <a:rPr lang="he-IL" sz="900" b="0" dirty="0"/>
              <a:t> כלומר ישרה. </a:t>
            </a: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b="0" dirty="0"/>
              <a:t>גם לאחר ההפחתה של 3 מעלות בכל טמפרטורת מזגן, הקשר הליניארי נשמר לחלוטין בין שני המשתנים.</a:t>
            </a: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b="0" dirty="0"/>
              <a:t>כל הגדלה</a:t>
            </a:r>
            <a:r>
              <a:rPr lang="he-IL" sz="900" dirty="0"/>
              <a:t> או</a:t>
            </a:r>
            <a:r>
              <a:rPr lang="he-IL" sz="900" b="0" dirty="0"/>
              <a:t> הקטנה של טמפרטורת מזגן קשורה ישירות באותה הגדלה </a:t>
            </a:r>
            <a:r>
              <a:rPr lang="he-IL" sz="900" dirty="0"/>
              <a:t>או</a:t>
            </a:r>
            <a:r>
              <a:rPr lang="he-IL" sz="900" b="0" dirty="0"/>
              <a:t> הקטנה של הטמפרטורה בצל, ולהפך.</a:t>
            </a: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="0" dirty="0"/>
          </a:p>
        </p:txBody>
      </p:sp>
    </p:spTree>
    <p:extLst>
      <p:ext uri="{BB962C8B-B14F-4D97-AF65-F5344CB8AC3E}">
        <p14:creationId xmlns:p14="http://schemas.microsoft.com/office/powerpoint/2010/main" val="2598392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0" dirty="0"/>
              <a:t>מתאם </a:t>
            </a:r>
            <a:r>
              <a:rPr lang="he-IL" b="0" dirty="0" err="1"/>
              <a:t>פירסון</a:t>
            </a:r>
            <a:r>
              <a:rPr lang="he-IL" b="0" dirty="0"/>
              <a:t> = 1-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="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0" dirty="0"/>
              <a:t>כל עלייה בערך של משתנה אחד גורמת לירידה של המשתנה האחר באותו הגודל, ולהפך.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="0" dirty="0"/>
              <a:t>ל</a:t>
            </a:r>
            <a:r>
              <a:rPr lang="he-IL" dirty="0"/>
              <a:t>דוגמה,</a:t>
            </a:r>
            <a:r>
              <a:rPr lang="he-IL" b="0" dirty="0"/>
              <a:t> הטמפרטורה השנייה יורדת ב-2 מעלות במזגן, ובמקביל הטמפרטורה בצל עולה ב-2 מעלות וכך הלאה.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4616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מקרה חריג - כאשר אחד המשתנים הוא בעצם קבוע, המתאם לא קיים.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="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מצב זה קורה עקב שיטת החישוב של מקדם המתאם. במסגרת המגמה אין צורך לדעת את דרך החישוב המתמטית, אך צריך לדעת שזה נוגע לשונות של שני המשתנים.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כאשר אחד המשתנים הוא קבוע, הוא אינו משתנה, והשונות שלו שווה ל-0. ואם אין שונות - לא יכול להתקיים מתאם.</a:t>
            </a:r>
          </a:p>
        </p:txBody>
      </p:sp>
    </p:spTree>
    <p:extLst>
      <p:ext uri="{BB962C8B-B14F-4D97-AF65-F5344CB8AC3E}">
        <p14:creationId xmlns:p14="http://schemas.microsoft.com/office/powerpoint/2010/main" val="183379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7;p1" descr="Google Shape;7;p1"/>
          <p:cNvPicPr>
            <a:picLocks noChangeAspect="1"/>
          </p:cNvPicPr>
          <p:nvPr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8;p1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11" name="Google Shape;63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id="112" name="Google Shape;135;p15" descr="Google Shape;135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</p:spPr>
        <p:txBody>
          <a:bodyPr lIns="91423" tIns="91423" rIns="91423" bIns="91423">
            <a:normAutofit/>
          </a:bodyPr>
          <a:lstStyle>
            <a:lvl1pPr algn="r" defTabSz="914400"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4" name="Google Shape;100;p14"/>
          <p:cNvSpPr txBox="1"/>
          <p:nvPr/>
        </p:nvSpPr>
        <p:spPr>
          <a:xfrm>
            <a:off x="7737716" y="56674"/>
            <a:ext cx="1279340" cy="3846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3" tIns="91423" rIns="91423" bIns="91423">
            <a:spAutoFit/>
          </a:bodyPr>
          <a:lstStyle/>
          <a:p>
            <a:pPr lvl="1" defTabSz="914400" rtl="0">
              <a:defRPr sz="13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232752"/>
                </a:solidFill>
              </a:rPr>
              <a:t>מתאם</a:t>
            </a:r>
            <a:endParaRPr dirty="0">
              <a:solidFill>
                <a:srgbClr val="232752"/>
              </a:solidFill>
            </a:endParaRPr>
          </a:p>
        </p:txBody>
      </p:sp>
      <p:sp>
        <p:nvSpPr>
          <p:cNvPr id="115" name="Google Shape;101;p14"/>
          <p:cNvSpPr/>
          <p:nvPr/>
        </p:nvSpPr>
        <p:spPr>
          <a:xfrm>
            <a:off x="8511988" y="445209"/>
            <a:ext cx="436637" cy="0"/>
          </a:xfrm>
          <a:prstGeom prst="line">
            <a:avLst/>
          </a:prstGeom>
          <a:ln>
            <a:solidFill>
              <a:srgbClr val="918D8E"/>
            </a:solidFill>
            <a:prstDash val="dot"/>
          </a:ln>
        </p:spPr>
        <p:txBody>
          <a:bodyPr lIns="45718" tIns="45718" rIns="45718" b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8;p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24" name="Google Shape;63;p13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DC24B7F-F46F-EBE8-8B16-BF6B3018516E}"/>
              </a:ext>
            </a:extLst>
          </p:cNvPr>
          <p:cNvSpPr txBox="1">
            <a:spLocks/>
          </p:cNvSpPr>
          <p:nvPr userDrawn="1"/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indent="457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rtl="0">
              <a:defRPr/>
            </a:pPr>
            <a:fld id="{86CB4B4D-7CA3-9044-876B-883B54F8677D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  <p:pic>
        <p:nvPicPr>
          <p:cNvPr id="4" name="Google Shape;7;p1" descr="Google Shape;7;p1">
            <a:extLst>
              <a:ext uri="{FF2B5EF4-FFF2-40B4-BE49-F238E27FC236}">
                <a16:creationId xmlns:a16="http://schemas.microsoft.com/office/drawing/2014/main" id="{E20C0A50-CDC4-A975-D365-644F81BD2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135;p15" descr="Google Shape;135;p15">
            <a:extLst>
              <a:ext uri="{FF2B5EF4-FFF2-40B4-BE49-F238E27FC236}">
                <a16:creationId xmlns:a16="http://schemas.microsoft.com/office/drawing/2014/main" id="{B222E871-549E-0197-8320-5F7F6AE069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 anchor="ctr">
            <a:normAutofit/>
          </a:bodyPr>
          <a:lstStyle>
            <a:lvl1pPr rtl="0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ln w="3175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63285" marR="0" indent="-163285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47700" marR="0" indent="-1905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43000" marR="0" indent="-2286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25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828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400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972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544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11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pixabay.com/illustrations/search/challeng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EBE6152-66B9-482A-9C7E-1A9372504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5" y="755375"/>
            <a:ext cx="5235205" cy="3479948"/>
          </a:xfrm>
          <a:prstGeom prst="rect">
            <a:avLst/>
          </a:prstGeom>
        </p:spPr>
      </p:pic>
      <p:pic>
        <p:nvPicPr>
          <p:cNvPr id="134" name="Google Shape;55;p13" descr="Google Shape;55;p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4362" t="19277" r="4571" b="25722"/>
          <a:stretch>
            <a:fillRect/>
          </a:stretch>
        </p:blipFill>
        <p:spPr>
          <a:xfrm>
            <a:off x="6779769" y="477672"/>
            <a:ext cx="1666303" cy="100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oogle Shape;60;p13" descr="Google Shape;60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6096960" y="1530369"/>
            <a:ext cx="302879" cy="66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53;p13"/>
          <p:cNvSpPr txBox="1"/>
          <p:nvPr/>
        </p:nvSpPr>
        <p:spPr>
          <a:xfrm>
            <a:off x="5359879" y="2036447"/>
            <a:ext cx="3086193" cy="1564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/>
              <a:t>סטטיסטיקה לניתוח נתונים</a:t>
            </a:r>
          </a:p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00B0F0"/>
                </a:solidFill>
              </a:rPr>
              <a:t>מתאם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7" name="Rectangle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endParaRPr/>
          </a:p>
        </p:txBody>
      </p:sp>
      <p:pic>
        <p:nvPicPr>
          <p:cNvPr id="138" name="Google Shape;62;p13" descr="Google Shape;62;p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66124">
            <a:off x="7680410" y="3831199"/>
            <a:ext cx="837786" cy="5007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מלבן 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w="317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419117"/>
              </p:ext>
            </p:extLst>
          </p:nvPr>
        </p:nvGraphicFramePr>
        <p:xfrm>
          <a:off x="3004113" y="1548557"/>
          <a:ext cx="3600000" cy="2276624"/>
        </p:xfrm>
        <a:graphic>
          <a:graphicData uri="http://schemas.openxmlformats.org/drawingml/2006/table">
            <a:tbl>
              <a:tblPr rtl="1" firstRow="1" firstCol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</a:tblGrid>
              <a:tr h="440624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טמפרטורה בצל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טמפרטורה במזגן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18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21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17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oogle Shape;122;p4">
            <a:extLst>
              <a:ext uri="{FF2B5EF4-FFF2-40B4-BE49-F238E27FC236}">
                <a16:creationId xmlns:a16="http://schemas.microsoft.com/office/drawing/2014/main" id="{B5484960-F8D4-4FD0-9FCF-89B606E2482E}"/>
              </a:ext>
            </a:extLst>
          </p:cNvPr>
          <p:cNvSpPr/>
          <p:nvPr/>
        </p:nvSpPr>
        <p:spPr>
          <a:xfrm>
            <a:off x="6716080" y="1636264"/>
            <a:ext cx="2001496" cy="1759653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124;p4">
            <a:extLst>
              <a:ext uri="{FF2B5EF4-FFF2-40B4-BE49-F238E27FC236}">
                <a16:creationId xmlns:a16="http://schemas.microsoft.com/office/drawing/2014/main" id="{6CB53E8F-0CE3-4458-B586-C331AC7E4C52}"/>
              </a:ext>
            </a:extLst>
          </p:cNvPr>
          <p:cNvSpPr txBox="1"/>
          <p:nvPr/>
        </p:nvSpPr>
        <p:spPr>
          <a:xfrm>
            <a:off x="7193324" y="3425112"/>
            <a:ext cx="10461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פירסון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1" name="Google Shape;157;p7">
            <a:extLst>
              <a:ext uri="{FF2B5EF4-FFF2-40B4-BE49-F238E27FC236}">
                <a16:creationId xmlns:a16="http://schemas.microsoft.com/office/drawing/2014/main" id="{91464FE3-4A90-44EF-8C05-2B4C2E1437CA}"/>
              </a:ext>
            </a:extLst>
          </p:cNvPr>
          <p:cNvSpPr/>
          <p:nvPr/>
        </p:nvSpPr>
        <p:spPr>
          <a:xfrm>
            <a:off x="8006306" y="3408257"/>
            <a:ext cx="7112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w-IL" sz="2400" b="1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⦰ =</a:t>
            </a:r>
          </a:p>
        </p:txBody>
      </p:sp>
      <p:sp>
        <p:nvSpPr>
          <p:cNvPr id="14" name="Google Shape;53;p13">
            <a:extLst>
              <a:ext uri="{FF2B5EF4-FFF2-40B4-BE49-F238E27FC236}">
                <a16:creationId xmlns:a16="http://schemas.microsoft.com/office/drawing/2014/main" id="{07494A84-DEF6-4EE0-9C71-68CFA5A646DF}"/>
              </a:ext>
            </a:extLst>
          </p:cNvPr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מקדם מתאם</a:t>
            </a:r>
            <a:endParaRPr dirty="0"/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5DDA19CA-F9A0-4E6E-9C1D-A0B152369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6129658" y="248775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oogle Shape;171;p8">
            <a:extLst>
              <a:ext uri="{FF2B5EF4-FFF2-40B4-BE49-F238E27FC236}">
                <a16:creationId xmlns:a16="http://schemas.microsoft.com/office/drawing/2014/main" id="{BBE56E42-3872-4587-9BD8-4A23C0EE5B5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6333" y="236776"/>
            <a:ext cx="1875521" cy="1875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5288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/>
          </p:nvPr>
        </p:nvGraphicFramePr>
        <p:xfrm>
          <a:off x="3004113" y="1548557"/>
          <a:ext cx="3600000" cy="2276624"/>
        </p:xfrm>
        <a:graphic>
          <a:graphicData uri="http://schemas.openxmlformats.org/drawingml/2006/table">
            <a:tbl>
              <a:tblPr rtl="1" firstRow="1" firstCol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</a:tblGrid>
              <a:tr h="440624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טמפרטורה בצל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טמפרטורה במזגן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18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21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17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oogle Shape;122;p4">
            <a:extLst>
              <a:ext uri="{FF2B5EF4-FFF2-40B4-BE49-F238E27FC236}">
                <a16:creationId xmlns:a16="http://schemas.microsoft.com/office/drawing/2014/main" id="{B5484960-F8D4-4FD0-9FCF-89B606E2482E}"/>
              </a:ext>
            </a:extLst>
          </p:cNvPr>
          <p:cNvSpPr/>
          <p:nvPr/>
        </p:nvSpPr>
        <p:spPr>
          <a:xfrm>
            <a:off x="6716080" y="1636264"/>
            <a:ext cx="2001496" cy="1759653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124;p4">
            <a:extLst>
              <a:ext uri="{FF2B5EF4-FFF2-40B4-BE49-F238E27FC236}">
                <a16:creationId xmlns:a16="http://schemas.microsoft.com/office/drawing/2014/main" id="{6CB53E8F-0CE3-4458-B586-C331AC7E4C52}"/>
              </a:ext>
            </a:extLst>
          </p:cNvPr>
          <p:cNvSpPr txBox="1"/>
          <p:nvPr/>
        </p:nvSpPr>
        <p:spPr>
          <a:xfrm>
            <a:off x="7193324" y="3425112"/>
            <a:ext cx="10461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פירסון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1" name="Google Shape;157;p7">
            <a:extLst>
              <a:ext uri="{FF2B5EF4-FFF2-40B4-BE49-F238E27FC236}">
                <a16:creationId xmlns:a16="http://schemas.microsoft.com/office/drawing/2014/main" id="{91464FE3-4A90-44EF-8C05-2B4C2E1437CA}"/>
              </a:ext>
            </a:extLst>
          </p:cNvPr>
          <p:cNvSpPr/>
          <p:nvPr/>
        </p:nvSpPr>
        <p:spPr>
          <a:xfrm>
            <a:off x="8006306" y="3408257"/>
            <a:ext cx="7112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he-IL" sz="2400" b="1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1&gt;</a:t>
            </a:r>
            <a:endParaRPr lang="iw-IL" sz="2400" b="1" dirty="0">
              <a:solidFill>
                <a:srgbClr val="00B0F0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4" name="Google Shape;53;p13">
            <a:extLst>
              <a:ext uri="{FF2B5EF4-FFF2-40B4-BE49-F238E27FC236}">
                <a16:creationId xmlns:a16="http://schemas.microsoft.com/office/drawing/2014/main" id="{07494A84-DEF6-4EE0-9C71-68CFA5A646DF}"/>
              </a:ext>
            </a:extLst>
          </p:cNvPr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מקדם מתאם</a:t>
            </a:r>
            <a:endParaRPr dirty="0"/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5DDA19CA-F9A0-4E6E-9C1D-A0B152369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6129658" y="248775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oogle Shape;171;p8">
            <a:extLst>
              <a:ext uri="{FF2B5EF4-FFF2-40B4-BE49-F238E27FC236}">
                <a16:creationId xmlns:a16="http://schemas.microsoft.com/office/drawing/2014/main" id="{BBE56E42-3872-4587-9BD8-4A23C0EE5B5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6333" y="236776"/>
            <a:ext cx="1875521" cy="187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9;p12">
            <a:extLst>
              <a:ext uri="{FF2B5EF4-FFF2-40B4-BE49-F238E27FC236}">
                <a16:creationId xmlns:a16="http://schemas.microsoft.com/office/drawing/2014/main" id="{5A7427CC-0541-4C39-8B37-6B8A6BA9F75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719" y="2052764"/>
            <a:ext cx="2380486" cy="20074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229;p12">
            <a:extLst>
              <a:ext uri="{FF2B5EF4-FFF2-40B4-BE49-F238E27FC236}">
                <a16:creationId xmlns:a16="http://schemas.microsoft.com/office/drawing/2014/main" id="{09D5C88A-312A-4D3D-BE95-5755C2E5AF69}"/>
              </a:ext>
            </a:extLst>
          </p:cNvPr>
          <p:cNvCxnSpPr/>
          <p:nvPr/>
        </p:nvCxnSpPr>
        <p:spPr>
          <a:xfrm rot="10800000" flipH="1">
            <a:off x="1020017" y="2706712"/>
            <a:ext cx="157694" cy="630553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230;p12">
            <a:extLst>
              <a:ext uri="{FF2B5EF4-FFF2-40B4-BE49-F238E27FC236}">
                <a16:creationId xmlns:a16="http://schemas.microsoft.com/office/drawing/2014/main" id="{300D60CD-F97C-4A56-8C2B-BEF8955D11EB}"/>
              </a:ext>
            </a:extLst>
          </p:cNvPr>
          <p:cNvCxnSpPr/>
          <p:nvPr/>
        </p:nvCxnSpPr>
        <p:spPr>
          <a:xfrm rot="10800000">
            <a:off x="1180145" y="2696622"/>
            <a:ext cx="140173" cy="427931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31;p12">
            <a:extLst>
              <a:ext uri="{FF2B5EF4-FFF2-40B4-BE49-F238E27FC236}">
                <a16:creationId xmlns:a16="http://schemas.microsoft.com/office/drawing/2014/main" id="{BAAD8FB3-2EB0-4EDA-A297-1A084EDAEB6F}"/>
              </a:ext>
            </a:extLst>
          </p:cNvPr>
          <p:cNvCxnSpPr/>
          <p:nvPr/>
        </p:nvCxnSpPr>
        <p:spPr>
          <a:xfrm rot="10800000" flipH="1">
            <a:off x="1350344" y="2904429"/>
            <a:ext cx="270237" cy="222614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32;p12">
            <a:extLst>
              <a:ext uri="{FF2B5EF4-FFF2-40B4-BE49-F238E27FC236}">
                <a16:creationId xmlns:a16="http://schemas.microsoft.com/office/drawing/2014/main" id="{2239D637-926F-412B-ACC9-4E8AE0A611CE}"/>
              </a:ext>
            </a:extLst>
          </p:cNvPr>
          <p:cNvCxnSpPr/>
          <p:nvPr/>
        </p:nvCxnSpPr>
        <p:spPr>
          <a:xfrm rot="10800000" flipH="1">
            <a:off x="1640649" y="2699168"/>
            <a:ext cx="157694" cy="217672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33;p12">
            <a:extLst>
              <a:ext uri="{FF2B5EF4-FFF2-40B4-BE49-F238E27FC236}">
                <a16:creationId xmlns:a16="http://schemas.microsoft.com/office/drawing/2014/main" id="{A898BE11-D2F3-4AAC-9A59-F316868A019D}"/>
              </a:ext>
            </a:extLst>
          </p:cNvPr>
          <p:cNvCxnSpPr/>
          <p:nvPr/>
        </p:nvCxnSpPr>
        <p:spPr>
          <a:xfrm rot="10800000" flipH="1">
            <a:off x="1790799" y="2611504"/>
            <a:ext cx="610561" cy="10513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157;p7">
            <a:extLst>
              <a:ext uri="{FF2B5EF4-FFF2-40B4-BE49-F238E27FC236}">
                <a16:creationId xmlns:a16="http://schemas.microsoft.com/office/drawing/2014/main" id="{B15C3715-7C71-4A47-8BCA-19ADEF558AC2}"/>
              </a:ext>
            </a:extLst>
          </p:cNvPr>
          <p:cNvSpPr/>
          <p:nvPr/>
        </p:nvSpPr>
        <p:spPr>
          <a:xfrm>
            <a:off x="6686389" y="3408257"/>
            <a:ext cx="7112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he-IL" sz="2400" b="1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&gt;1-</a:t>
            </a:r>
            <a:endParaRPr lang="iw-IL" sz="2400" b="1" dirty="0">
              <a:solidFill>
                <a:srgbClr val="00B0F0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27" name="Google Shape;124;p4">
            <a:extLst>
              <a:ext uri="{FF2B5EF4-FFF2-40B4-BE49-F238E27FC236}">
                <a16:creationId xmlns:a16="http://schemas.microsoft.com/office/drawing/2014/main" id="{BC37356A-146C-4401-B4D4-C05BD6D034E4}"/>
              </a:ext>
            </a:extLst>
          </p:cNvPr>
          <p:cNvSpPr txBox="1"/>
          <p:nvPr/>
        </p:nvSpPr>
        <p:spPr>
          <a:xfrm>
            <a:off x="2939376" y="4060181"/>
            <a:ext cx="14099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פירסון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= 0.71</a:t>
            </a:r>
            <a:endParaRPr sz="1600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556381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4707172" y="609707"/>
            <a:ext cx="3343875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חישוב מתאם באקסל</a:t>
            </a:r>
            <a:endParaRPr dirty="0"/>
          </a:p>
        </p:txBody>
      </p:sp>
      <p:pic>
        <p:nvPicPr>
          <p:cNvPr id="2" name="Google Shape;60;p13" descr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340056" y="390722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16" y="723187"/>
            <a:ext cx="440800" cy="404232"/>
          </a:xfrm>
          <a:prstGeom prst="rect">
            <a:avLst/>
          </a:prstGeom>
        </p:spPr>
      </p:pic>
      <p:sp>
        <p:nvSpPr>
          <p:cNvPr id="9" name="Google Shape;142;p8">
            <a:extLst>
              <a:ext uri="{FF2B5EF4-FFF2-40B4-BE49-F238E27FC236}">
                <a16:creationId xmlns:a16="http://schemas.microsoft.com/office/drawing/2014/main" id="{F8D06F4C-4F13-4CDF-9C35-C4301AA0178C}"/>
              </a:ext>
            </a:extLst>
          </p:cNvPr>
          <p:cNvSpPr txBox="1"/>
          <p:nvPr/>
        </p:nvSpPr>
        <p:spPr>
          <a:xfrm>
            <a:off x="2441050" y="1072954"/>
            <a:ext cx="5609997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הפונקציה לחישוב מקדם מתאם באקסל היא פונקציית </a:t>
            </a:r>
            <a:r>
              <a:rPr lang="en-US" sz="1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PEARSON</a:t>
            </a:r>
            <a:endParaRPr sz="1600" dirty="0"/>
          </a:p>
        </p:txBody>
      </p:sp>
      <p:sp>
        <p:nvSpPr>
          <p:cNvPr id="10" name="Google Shape;143;p4">
            <a:extLst>
              <a:ext uri="{FF2B5EF4-FFF2-40B4-BE49-F238E27FC236}">
                <a16:creationId xmlns:a16="http://schemas.microsoft.com/office/drawing/2014/main" id="{0D1055E9-CEF1-47F2-BF80-9DD899EDFB87}"/>
              </a:ext>
            </a:extLst>
          </p:cNvPr>
          <p:cNvSpPr txBox="1"/>
          <p:nvPr/>
        </p:nvSpPr>
        <p:spPr>
          <a:xfrm>
            <a:off x="2125505" y="2035217"/>
            <a:ext cx="42226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  <a:latin typeface="Assistant "/>
                <a:ea typeface="Calibri"/>
                <a:cs typeface="Calibri"/>
                <a:sym typeface="Calibri"/>
              </a:rPr>
              <a:t>=</a:t>
            </a:r>
            <a:r>
              <a:rPr lang="en-US" sz="2400" dirty="0">
                <a:solidFill>
                  <a:schemeClr val="dk1"/>
                </a:solidFill>
                <a:latin typeface="Assistant "/>
                <a:ea typeface="Calibri"/>
                <a:cs typeface="Calibri"/>
                <a:sym typeface="Calibri"/>
              </a:rPr>
              <a:t>PEARSON</a:t>
            </a:r>
            <a:r>
              <a:rPr lang="iw-IL" sz="2400" dirty="0">
                <a:solidFill>
                  <a:schemeClr val="dk1"/>
                </a:solidFill>
                <a:latin typeface="Assistant "/>
                <a:cs typeface="Calibri"/>
              </a:rPr>
              <a:t>(</a:t>
            </a:r>
            <a:r>
              <a:rPr lang="en-US" sz="2000" b="1" dirty="0">
                <a:solidFill>
                  <a:srgbClr val="FEC224"/>
                </a:solidFill>
                <a:latin typeface="Assistant "/>
                <a:ea typeface="Calibri"/>
                <a:cs typeface="Calibri"/>
                <a:sym typeface="Calibri"/>
              </a:rPr>
              <a:t>array1</a:t>
            </a:r>
            <a:r>
              <a:rPr lang="iw-IL" sz="2000" dirty="0">
                <a:solidFill>
                  <a:schemeClr val="dk1"/>
                </a:solidFill>
                <a:latin typeface="Assistant "/>
                <a:ea typeface="Calibri"/>
                <a:cs typeface="Calibri"/>
                <a:sym typeface="Calibri"/>
              </a:rPr>
              <a:t>, </a:t>
            </a:r>
            <a:r>
              <a:rPr lang="en-US" sz="2000" b="1" dirty="0">
                <a:solidFill>
                  <a:srgbClr val="00B0F0"/>
                </a:solidFill>
                <a:latin typeface="Assistant "/>
                <a:ea typeface="Calibri"/>
                <a:cs typeface="Calibri"/>
                <a:sym typeface="Calibri"/>
              </a:rPr>
              <a:t>array2</a:t>
            </a:r>
            <a:r>
              <a:rPr lang="en-US" sz="2400" dirty="0">
                <a:solidFill>
                  <a:schemeClr val="dk1"/>
                </a:solidFill>
                <a:latin typeface="Assistant "/>
                <a:cs typeface="Calibri"/>
              </a:rPr>
              <a:t>)</a:t>
            </a:r>
            <a:endParaRPr sz="2400" dirty="0">
              <a:solidFill>
                <a:schemeClr val="dk1"/>
              </a:solidFill>
              <a:latin typeface="Assistant "/>
              <a:cs typeface="Calibri"/>
            </a:endParaRPr>
          </a:p>
        </p:txBody>
      </p:sp>
      <p:sp>
        <p:nvSpPr>
          <p:cNvPr id="11" name="Google Shape;147;p4">
            <a:extLst>
              <a:ext uri="{FF2B5EF4-FFF2-40B4-BE49-F238E27FC236}">
                <a16:creationId xmlns:a16="http://schemas.microsoft.com/office/drawing/2014/main" id="{CA835D6E-1C87-473C-A483-C5DC76D947B2}"/>
              </a:ext>
            </a:extLst>
          </p:cNvPr>
          <p:cNvSpPr txBox="1"/>
          <p:nvPr/>
        </p:nvSpPr>
        <p:spPr>
          <a:xfrm>
            <a:off x="3404463" y="2916989"/>
            <a:ext cx="133553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rgbClr val="FEC224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Quattrocento Sans"/>
              </a:rPr>
              <a:t>טווח ערכים 1</a:t>
            </a:r>
            <a:endParaRPr sz="1800" dirty="0">
              <a:solidFill>
                <a:srgbClr val="FEC224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12" name="Google Shape;148;p4">
            <a:extLst>
              <a:ext uri="{FF2B5EF4-FFF2-40B4-BE49-F238E27FC236}">
                <a16:creationId xmlns:a16="http://schemas.microsoft.com/office/drawing/2014/main" id="{FAFCB8B4-BB14-4223-8984-1342555BEF0A}"/>
              </a:ext>
            </a:extLst>
          </p:cNvPr>
          <p:cNvSpPr txBox="1"/>
          <p:nvPr/>
        </p:nvSpPr>
        <p:spPr>
          <a:xfrm>
            <a:off x="4887865" y="2916989"/>
            <a:ext cx="153163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rgbClr val="00B0F0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טווח ערכים 2</a:t>
            </a:r>
            <a:endParaRPr sz="1800" dirty="0">
              <a:solidFill>
                <a:srgbClr val="00B0F0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13" name="Google Shape;62;p6">
            <a:extLst>
              <a:ext uri="{FF2B5EF4-FFF2-40B4-BE49-F238E27FC236}">
                <a16:creationId xmlns:a16="http://schemas.microsoft.com/office/drawing/2014/main" id="{F7FB72B1-6F97-441F-AA7C-BC6AD4E02590}"/>
              </a:ext>
            </a:extLst>
          </p:cNvPr>
          <p:cNvSpPr/>
          <p:nvPr/>
        </p:nvSpPr>
        <p:spPr>
          <a:xfrm rot="18000000" flipH="1">
            <a:off x="4098878" y="2582638"/>
            <a:ext cx="350504" cy="26389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baseline="-25000" dirty="0">
              <a:solidFill>
                <a:srgbClr val="FEC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2;p6">
            <a:extLst>
              <a:ext uri="{FF2B5EF4-FFF2-40B4-BE49-F238E27FC236}">
                <a16:creationId xmlns:a16="http://schemas.microsoft.com/office/drawing/2014/main" id="{53095A44-5E23-489C-AE31-68E47B41B1BD}"/>
              </a:ext>
            </a:extLst>
          </p:cNvPr>
          <p:cNvSpPr/>
          <p:nvPr/>
        </p:nvSpPr>
        <p:spPr>
          <a:xfrm rot="14400000" flipH="1">
            <a:off x="5276534" y="2582639"/>
            <a:ext cx="350504" cy="26389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baseline="-25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0092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434;p23"/>
          <p:cNvSpPr txBox="1"/>
          <p:nvPr/>
        </p:nvSpPr>
        <p:spPr>
          <a:xfrm>
            <a:off x="81643" y="955187"/>
            <a:ext cx="8812330" cy="19543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>
            <a:spAutoFit/>
          </a:bodyPr>
          <a:lstStyle>
            <a:lvl1pPr algn="ctr" defTabSz="914400">
              <a:defRPr sz="11500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/>
              <a:t>HANDS-ON</a:t>
            </a:r>
          </a:p>
        </p:txBody>
      </p:sp>
      <p:sp>
        <p:nvSpPr>
          <p:cNvPr id="279" name="Google Shape;435;p23"/>
          <p:cNvSpPr txBox="1"/>
          <p:nvPr/>
        </p:nvSpPr>
        <p:spPr>
          <a:xfrm>
            <a:off x="1023610" y="2629764"/>
            <a:ext cx="7096780" cy="6975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>
            <a:spAutoFit/>
          </a:bodyPr>
          <a:lstStyle>
            <a:lvl1pPr algn="ctr" defTabSz="914400">
              <a:lnSpc>
                <a:spcPts val="4000"/>
              </a:lnSpc>
              <a:defRPr sz="40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 err="1"/>
              <a:t>ניתוח</a:t>
            </a:r>
            <a:r>
              <a:rPr dirty="0"/>
              <a:t> </a:t>
            </a:r>
            <a:r>
              <a:rPr dirty="0" err="1"/>
              <a:t>נתונים</a:t>
            </a:r>
            <a:r>
              <a:rPr dirty="0"/>
              <a:t> </a:t>
            </a:r>
            <a:r>
              <a:rPr dirty="0" err="1"/>
              <a:t>לומדי</a:t>
            </a:r>
            <a:r>
              <a:rPr lang="he-IL" dirty="0"/>
              <a:t>ם בעיקר בידיים</a:t>
            </a:r>
            <a:endParaRPr dirty="0"/>
          </a:p>
        </p:txBody>
      </p:sp>
      <p:sp>
        <p:nvSpPr>
          <p:cNvPr id="280" name="Google Shape;436;p23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281" name="Google Shape;437;p23"/>
          <p:cNvSpPr/>
          <p:nvPr/>
        </p:nvSpPr>
        <p:spPr>
          <a:xfrm>
            <a:off x="3923450" y="4546326"/>
            <a:ext cx="1217102" cy="3"/>
          </a:xfrm>
          <a:prstGeom prst="line">
            <a:avLst/>
          </a:prstGeom>
          <a:ln w="28575">
            <a:solidFill>
              <a:srgbClr val="918D8E"/>
            </a:solidFill>
            <a:prstDash val="dot"/>
          </a:ln>
        </p:spPr>
        <p:txBody>
          <a:bodyPr lIns="45718" tIns="45718" rIns="45718" b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83" name="Google Shape;439;p23" descr="Google Shape;439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3806">
            <a:off x="677122" y="482124"/>
            <a:ext cx="428727" cy="94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Google Shape;440;p23" descr="Google Shape;440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6124">
            <a:off x="7538791" y="537309"/>
            <a:ext cx="1117045" cy="66770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441;p23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54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t>HANDS-ON</a:t>
            </a:r>
          </a:p>
        </p:txBody>
      </p:sp>
      <p:pic>
        <p:nvPicPr>
          <p:cNvPr id="286" name="Google Shape;442;p23" descr="Google Shape;442;p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250" y="862573"/>
            <a:ext cx="1929253" cy="1553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oogle Shape;213;p12" descr="G-STAT | LinkedIn"/>
          <p:cNvPicPr preferRelativeResize="0"/>
          <p:nvPr/>
        </p:nvPicPr>
        <p:blipFill rotWithShape="1">
          <a:blip r:embed="rId6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C46FF6-E063-493E-875F-EAAC3C4FE669}"/>
              </a:ext>
            </a:extLst>
          </p:cNvPr>
          <p:cNvSpPr txBox="1"/>
          <p:nvPr/>
        </p:nvSpPr>
        <p:spPr>
          <a:xfrm>
            <a:off x="1727888" y="4599946"/>
            <a:ext cx="5597973" cy="43858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https://pixabay.com/illustrations/search/challenge/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0;p13" descr="Google Shape;60;p13">
            <a:extLst>
              <a:ext uri="{FF2B5EF4-FFF2-40B4-BE49-F238E27FC236}">
                <a16:creationId xmlns:a16="http://schemas.microsoft.com/office/drawing/2014/main" id="{01C262DF-BC8D-46BD-B785-190EF6791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703780" y="1801888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4391B42-EA22-4F8B-9E25-A2CA6D92F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4" y="776687"/>
            <a:ext cx="6448424" cy="3813464"/>
          </a:xfrm>
          <a:prstGeom prst="rect">
            <a:avLst/>
          </a:prstGeom>
        </p:spPr>
      </p:pic>
      <p:sp>
        <p:nvSpPr>
          <p:cNvPr id="167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מקדם מתאם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מקדם מתאם</a:t>
            </a:r>
            <a:endParaRPr dirty="0"/>
          </a:p>
        </p:txBody>
      </p:sp>
      <p:graphicFrame>
        <p:nvGraphicFramePr>
          <p:cNvPr id="6" name="Google Shape;105;p3">
            <a:extLst>
              <a:ext uri="{FF2B5EF4-FFF2-40B4-BE49-F238E27FC236}">
                <a16:creationId xmlns:a16="http://schemas.microsoft.com/office/drawing/2014/main" id="{21191A66-0625-4DF0-A83C-8D1F68883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340207"/>
              </p:ext>
            </p:extLst>
          </p:nvPr>
        </p:nvGraphicFramePr>
        <p:xfrm>
          <a:off x="1787891" y="1029766"/>
          <a:ext cx="5568218" cy="78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4" imgW="7696200" imgH="1085850" progId="PBrush">
                  <p:embed/>
                </p:oleObj>
              </mc:Choice>
              <mc:Fallback>
                <p:oleObj r:id="rId4" imgW="7696200" imgH="1085850" progId="PBrush">
                  <p:embed/>
                  <p:pic>
                    <p:nvPicPr>
                      <p:cNvPr id="105" name="Google Shape;105;p3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787891" y="1029766"/>
                        <a:ext cx="5568218" cy="785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oogle Shape;106;p3">
            <a:extLst>
              <a:ext uri="{FF2B5EF4-FFF2-40B4-BE49-F238E27FC236}">
                <a16:creationId xmlns:a16="http://schemas.microsoft.com/office/drawing/2014/main" id="{8379393F-6D98-4E3E-8147-32651EE6A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460339"/>
              </p:ext>
            </p:extLst>
          </p:nvPr>
        </p:nvGraphicFramePr>
        <p:xfrm>
          <a:off x="518412" y="1860836"/>
          <a:ext cx="4062053" cy="19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6" imgW="5614426" imgH="2626666" progId="PBrush">
                  <p:embed/>
                </p:oleObj>
              </mc:Choice>
              <mc:Fallback>
                <p:oleObj r:id="rId6" imgW="5614426" imgH="2626666" progId="PBrush">
                  <p:embed/>
                  <p:pic>
                    <p:nvPicPr>
                      <p:cNvPr id="106" name="Google Shape;106;p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518412" y="1860836"/>
                        <a:ext cx="4062053" cy="19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oogle Shape;107;p3">
            <a:extLst>
              <a:ext uri="{FF2B5EF4-FFF2-40B4-BE49-F238E27FC236}">
                <a16:creationId xmlns:a16="http://schemas.microsoft.com/office/drawing/2014/main" id="{F30DD2D0-B11F-432F-A71B-F401D998A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225254"/>
              </p:ext>
            </p:extLst>
          </p:nvPr>
        </p:nvGraphicFramePr>
        <p:xfrm>
          <a:off x="5300888" y="1875802"/>
          <a:ext cx="3416688" cy="243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8" imgW="4722426" imgH="3363920" progId="PBrush">
                  <p:embed/>
                </p:oleObj>
              </mc:Choice>
              <mc:Fallback>
                <p:oleObj r:id="rId8" imgW="4722426" imgH="3363920" progId="PBrush">
                  <p:embed/>
                  <p:pic>
                    <p:nvPicPr>
                      <p:cNvPr id="107" name="Google Shape;107;p3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/>
                      <a:stretch/>
                    </p:blipFill>
                    <p:spPr>
                      <a:xfrm>
                        <a:off x="5300888" y="1875802"/>
                        <a:ext cx="3416688" cy="2433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oogle Shape;108;p3">
            <a:extLst>
              <a:ext uri="{FF2B5EF4-FFF2-40B4-BE49-F238E27FC236}">
                <a16:creationId xmlns:a16="http://schemas.microsoft.com/office/drawing/2014/main" id="{DE2BC26B-DB8E-40CB-8E42-2B7FAA3D3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993896"/>
              </p:ext>
            </p:extLst>
          </p:nvPr>
        </p:nvGraphicFramePr>
        <p:xfrm>
          <a:off x="518412" y="4160256"/>
          <a:ext cx="5915917" cy="78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10" imgW="8176776" imgH="1085850" progId="PBrush">
                  <p:embed/>
                </p:oleObj>
              </mc:Choice>
              <mc:Fallback>
                <p:oleObj r:id="rId10" imgW="8176776" imgH="1085850" progId="PBrush">
                  <p:embed/>
                  <p:pic>
                    <p:nvPicPr>
                      <p:cNvPr id="108" name="Google Shape;108;p3"/>
                      <p:cNvPicPr preferRelativeResize="0"/>
                      <p:nvPr/>
                    </p:nvPicPr>
                    <p:blipFill rotWithShape="1">
                      <a:blip r:embed="rId11">
                        <a:alphaModFix/>
                      </a:blip>
                      <a:srcRect/>
                      <a:stretch/>
                    </p:blipFill>
                    <p:spPr>
                      <a:xfrm>
                        <a:off x="518412" y="4160256"/>
                        <a:ext cx="5915917" cy="785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oogle Shape;60;p13" descr="Google Shape;60;p13">
            <a:extLst>
              <a:ext uri="{FF2B5EF4-FFF2-40B4-BE49-F238E27FC236}">
                <a16:creationId xmlns:a16="http://schemas.microsoft.com/office/drawing/2014/main" id="{6B6175A6-CEE6-4DA2-9245-E8FE3D8A8C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173668">
            <a:off x="6129658" y="248775"/>
            <a:ext cx="271944" cy="60013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3" name="Google Shape;111;p3">
            <a:extLst>
              <a:ext uri="{FF2B5EF4-FFF2-40B4-BE49-F238E27FC236}">
                <a16:creationId xmlns:a16="http://schemas.microsoft.com/office/drawing/2014/main" id="{A69E258F-0104-4B2C-971D-76E6CC9AD672}"/>
              </a:ext>
            </a:extLst>
          </p:cNvPr>
          <p:cNvCxnSpPr>
            <a:cxnSpLocks/>
          </p:cNvCxnSpPr>
          <p:nvPr/>
        </p:nvCxnSpPr>
        <p:spPr>
          <a:xfrm>
            <a:off x="3498574" y="1348665"/>
            <a:ext cx="962108" cy="0"/>
          </a:xfrm>
          <a:prstGeom prst="straightConnector1">
            <a:avLst/>
          </a:prstGeom>
          <a:noFill/>
          <a:ln w="38100" cap="flat" cmpd="sng">
            <a:solidFill>
              <a:srgbClr val="FFC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11;p3">
            <a:extLst>
              <a:ext uri="{FF2B5EF4-FFF2-40B4-BE49-F238E27FC236}">
                <a16:creationId xmlns:a16="http://schemas.microsoft.com/office/drawing/2014/main" id="{42542A2D-3565-44AC-8F88-5AB74E5DA5F6}"/>
              </a:ext>
            </a:extLst>
          </p:cNvPr>
          <p:cNvCxnSpPr>
            <a:cxnSpLocks/>
          </p:cNvCxnSpPr>
          <p:nvPr/>
        </p:nvCxnSpPr>
        <p:spPr>
          <a:xfrm>
            <a:off x="3285214" y="3361670"/>
            <a:ext cx="404191" cy="0"/>
          </a:xfrm>
          <a:prstGeom prst="straightConnector1">
            <a:avLst/>
          </a:prstGeom>
          <a:noFill/>
          <a:ln w="38100" cap="flat" cmpd="sng">
            <a:solidFill>
              <a:srgbClr val="FFC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11;p3">
            <a:extLst>
              <a:ext uri="{FF2B5EF4-FFF2-40B4-BE49-F238E27FC236}">
                <a16:creationId xmlns:a16="http://schemas.microsoft.com/office/drawing/2014/main" id="{80A85344-D161-476C-A6E9-BACA721B1D64}"/>
              </a:ext>
            </a:extLst>
          </p:cNvPr>
          <p:cNvCxnSpPr>
            <a:cxnSpLocks/>
          </p:cNvCxnSpPr>
          <p:nvPr/>
        </p:nvCxnSpPr>
        <p:spPr>
          <a:xfrm>
            <a:off x="5944289" y="4443048"/>
            <a:ext cx="464462" cy="0"/>
          </a:xfrm>
          <a:prstGeom prst="straightConnector1">
            <a:avLst/>
          </a:prstGeom>
          <a:noFill/>
          <a:ln w="38100" cap="flat" cmpd="sng">
            <a:solidFill>
              <a:srgbClr val="FFC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11;p3">
            <a:extLst>
              <a:ext uri="{FF2B5EF4-FFF2-40B4-BE49-F238E27FC236}">
                <a16:creationId xmlns:a16="http://schemas.microsoft.com/office/drawing/2014/main" id="{2CE25599-4BF0-4F2F-BE45-A71139B92820}"/>
              </a:ext>
            </a:extLst>
          </p:cNvPr>
          <p:cNvCxnSpPr>
            <a:cxnSpLocks/>
          </p:cNvCxnSpPr>
          <p:nvPr/>
        </p:nvCxnSpPr>
        <p:spPr>
          <a:xfrm>
            <a:off x="7696863" y="3918262"/>
            <a:ext cx="413467" cy="0"/>
          </a:xfrm>
          <a:prstGeom prst="straightConnector1">
            <a:avLst/>
          </a:prstGeom>
          <a:noFill/>
          <a:ln w="38100" cap="flat" cmpd="sng">
            <a:solidFill>
              <a:srgbClr val="FFC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41629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מקדם מתאם</a:t>
            </a:r>
            <a:endParaRPr dirty="0"/>
          </a:p>
        </p:txBody>
      </p:sp>
      <p:pic>
        <p:nvPicPr>
          <p:cNvPr id="9" name="Google Shape;60;p13" descr="Google Shape;60;p13">
            <a:extLst>
              <a:ext uri="{FF2B5EF4-FFF2-40B4-BE49-F238E27FC236}">
                <a16:creationId xmlns:a16="http://schemas.microsoft.com/office/drawing/2014/main" id="{5725D497-A8CA-4A14-A59F-64CBAF95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6129658" y="248775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Google Shape;118;p4">
            <a:extLst>
              <a:ext uri="{FF2B5EF4-FFF2-40B4-BE49-F238E27FC236}">
                <a16:creationId xmlns:a16="http://schemas.microsoft.com/office/drawing/2014/main" id="{7ED9EC95-3A58-4A7F-B5A5-84A0D98FCA1E}"/>
              </a:ext>
            </a:extLst>
          </p:cNvPr>
          <p:cNvSpPr/>
          <p:nvPr/>
        </p:nvSpPr>
        <p:spPr>
          <a:xfrm>
            <a:off x="752187" y="1358392"/>
            <a:ext cx="2293269" cy="2016166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9;p4">
            <a:extLst>
              <a:ext uri="{FF2B5EF4-FFF2-40B4-BE49-F238E27FC236}">
                <a16:creationId xmlns:a16="http://schemas.microsoft.com/office/drawing/2014/main" id="{36E4AA11-F6A5-4991-A3D0-22C95E0E443C}"/>
              </a:ext>
            </a:extLst>
          </p:cNvPr>
          <p:cNvSpPr/>
          <p:nvPr/>
        </p:nvSpPr>
        <p:spPr>
          <a:xfrm>
            <a:off x="2577515" y="1368207"/>
            <a:ext cx="2293269" cy="2016166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22;p4">
            <a:extLst>
              <a:ext uri="{FF2B5EF4-FFF2-40B4-BE49-F238E27FC236}">
                <a16:creationId xmlns:a16="http://schemas.microsoft.com/office/drawing/2014/main" id="{188838CE-7C02-4C3F-8BD9-AC7FBFAEF8C2}"/>
              </a:ext>
            </a:extLst>
          </p:cNvPr>
          <p:cNvSpPr/>
          <p:nvPr/>
        </p:nvSpPr>
        <p:spPr>
          <a:xfrm>
            <a:off x="4287437" y="1368238"/>
            <a:ext cx="2293207" cy="2016116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Google Shape;123;p4">
            <a:extLst>
              <a:ext uri="{FF2B5EF4-FFF2-40B4-BE49-F238E27FC236}">
                <a16:creationId xmlns:a16="http://schemas.microsoft.com/office/drawing/2014/main" id="{F9B921A5-2A33-40F5-9E28-0D0817DF0E93}"/>
              </a:ext>
            </a:extLst>
          </p:cNvPr>
          <p:cNvSpPr txBox="1"/>
          <p:nvPr/>
        </p:nvSpPr>
        <p:spPr>
          <a:xfrm>
            <a:off x="6555904" y="3410280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ספירמן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6" name="Google Shape;124;p4">
            <a:extLst>
              <a:ext uri="{FF2B5EF4-FFF2-40B4-BE49-F238E27FC236}">
                <a16:creationId xmlns:a16="http://schemas.microsoft.com/office/drawing/2014/main" id="{C358E532-FCD7-43B6-B37B-8674E5C2EC50}"/>
              </a:ext>
            </a:extLst>
          </p:cNvPr>
          <p:cNvSpPr txBox="1"/>
          <p:nvPr/>
        </p:nvSpPr>
        <p:spPr>
          <a:xfrm>
            <a:off x="4724035" y="3413548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פירסון</a:t>
            </a:r>
            <a:endParaRPr sz="2000" b="1" i="0" u="none" strike="noStrike" cap="none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7" name="Google Shape;125;p4">
            <a:extLst>
              <a:ext uri="{FF2B5EF4-FFF2-40B4-BE49-F238E27FC236}">
                <a16:creationId xmlns:a16="http://schemas.microsoft.com/office/drawing/2014/main" id="{DA92098F-6DFA-4E82-A8E2-D30F7EB2A621}"/>
              </a:ext>
            </a:extLst>
          </p:cNvPr>
          <p:cNvSpPr txBox="1"/>
          <p:nvPr/>
        </p:nvSpPr>
        <p:spPr>
          <a:xfrm>
            <a:off x="3045456" y="3416818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קרמר</a:t>
            </a:r>
            <a:endParaRPr sz="2000" b="1" i="0" u="none" strike="noStrike" cap="none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8" name="Google Shape;126;p4">
            <a:extLst>
              <a:ext uri="{FF2B5EF4-FFF2-40B4-BE49-F238E27FC236}">
                <a16:creationId xmlns:a16="http://schemas.microsoft.com/office/drawing/2014/main" id="{B735C286-D057-451C-AC1D-BB5DDD560C8B}"/>
              </a:ext>
            </a:extLst>
          </p:cNvPr>
          <p:cNvSpPr txBox="1"/>
          <p:nvPr/>
        </p:nvSpPr>
        <p:spPr>
          <a:xfrm>
            <a:off x="1107002" y="3420087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קנדל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9" name="Google Shape;127;p4">
            <a:extLst>
              <a:ext uri="{FF2B5EF4-FFF2-40B4-BE49-F238E27FC236}">
                <a16:creationId xmlns:a16="http://schemas.microsoft.com/office/drawing/2014/main" id="{F5BFB4F8-731F-4B8C-8AD5-04163AF25981}"/>
              </a:ext>
            </a:extLst>
          </p:cNvPr>
          <p:cNvSpPr/>
          <p:nvPr/>
        </p:nvSpPr>
        <p:spPr>
          <a:xfrm>
            <a:off x="6098606" y="1368238"/>
            <a:ext cx="2293207" cy="2016116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7535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מקדם מתאם</a:t>
            </a:r>
            <a:endParaRPr dirty="0"/>
          </a:p>
        </p:txBody>
      </p:sp>
      <p:pic>
        <p:nvPicPr>
          <p:cNvPr id="9" name="Google Shape;60;p13" descr="Google Shape;60;p13">
            <a:extLst>
              <a:ext uri="{FF2B5EF4-FFF2-40B4-BE49-F238E27FC236}">
                <a16:creationId xmlns:a16="http://schemas.microsoft.com/office/drawing/2014/main" id="{5725D497-A8CA-4A14-A59F-64CBAF95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6129658" y="248775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Google Shape;118;p4">
            <a:extLst>
              <a:ext uri="{FF2B5EF4-FFF2-40B4-BE49-F238E27FC236}">
                <a16:creationId xmlns:a16="http://schemas.microsoft.com/office/drawing/2014/main" id="{7ED9EC95-3A58-4A7F-B5A5-84A0D98FCA1E}"/>
              </a:ext>
            </a:extLst>
          </p:cNvPr>
          <p:cNvSpPr/>
          <p:nvPr/>
        </p:nvSpPr>
        <p:spPr>
          <a:xfrm>
            <a:off x="752187" y="1358392"/>
            <a:ext cx="2293269" cy="2016166"/>
          </a:xfrm>
          <a:prstGeom prst="ellipse">
            <a:avLst/>
          </a:prstGeom>
          <a:blipFill rotWithShape="1">
            <a:blip r:embed="rId4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 cap="flat" cmpd="sng">
            <a:solidFill>
              <a:srgbClr val="918D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9;p4">
            <a:extLst>
              <a:ext uri="{FF2B5EF4-FFF2-40B4-BE49-F238E27FC236}">
                <a16:creationId xmlns:a16="http://schemas.microsoft.com/office/drawing/2014/main" id="{36E4AA11-F6A5-4991-A3D0-22C95E0E443C}"/>
              </a:ext>
            </a:extLst>
          </p:cNvPr>
          <p:cNvSpPr/>
          <p:nvPr/>
        </p:nvSpPr>
        <p:spPr>
          <a:xfrm>
            <a:off x="2577515" y="1368207"/>
            <a:ext cx="2293269" cy="2016166"/>
          </a:xfrm>
          <a:prstGeom prst="ellipse">
            <a:avLst/>
          </a:prstGeom>
          <a:blipFill rotWithShape="1">
            <a:blip r:embed="rId5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 cap="flat" cmpd="sng">
            <a:solidFill>
              <a:srgbClr val="918D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22;p4">
            <a:extLst>
              <a:ext uri="{FF2B5EF4-FFF2-40B4-BE49-F238E27FC236}">
                <a16:creationId xmlns:a16="http://schemas.microsoft.com/office/drawing/2014/main" id="{188838CE-7C02-4C3F-8BD9-AC7FBFAEF8C2}"/>
              </a:ext>
            </a:extLst>
          </p:cNvPr>
          <p:cNvSpPr/>
          <p:nvPr/>
        </p:nvSpPr>
        <p:spPr>
          <a:xfrm>
            <a:off x="4287437" y="1368238"/>
            <a:ext cx="2293207" cy="2016116"/>
          </a:xfrm>
          <a:prstGeom prst="ellipse">
            <a:avLst/>
          </a:prstGeom>
          <a:blipFill rotWithShape="1">
            <a:blip r:embed="rId6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 cap="flat" cmpd="sng">
            <a:solidFill>
              <a:srgbClr val="918D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Google Shape;123;p4">
            <a:extLst>
              <a:ext uri="{FF2B5EF4-FFF2-40B4-BE49-F238E27FC236}">
                <a16:creationId xmlns:a16="http://schemas.microsoft.com/office/drawing/2014/main" id="{F9B921A5-2A33-40F5-9E28-0D0817DF0E93}"/>
              </a:ext>
            </a:extLst>
          </p:cNvPr>
          <p:cNvSpPr txBox="1"/>
          <p:nvPr/>
        </p:nvSpPr>
        <p:spPr>
          <a:xfrm>
            <a:off x="6555904" y="3410280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ספירמן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6" name="Google Shape;124;p4">
            <a:extLst>
              <a:ext uri="{FF2B5EF4-FFF2-40B4-BE49-F238E27FC236}">
                <a16:creationId xmlns:a16="http://schemas.microsoft.com/office/drawing/2014/main" id="{C358E532-FCD7-43B6-B37B-8674E5C2EC50}"/>
              </a:ext>
            </a:extLst>
          </p:cNvPr>
          <p:cNvSpPr txBox="1"/>
          <p:nvPr/>
        </p:nvSpPr>
        <p:spPr>
          <a:xfrm>
            <a:off x="4724035" y="3413548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918D8E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פירסון</a:t>
            </a:r>
            <a:endParaRPr sz="2000" b="1" i="0" u="none" strike="noStrike" cap="none" dirty="0">
              <a:solidFill>
                <a:srgbClr val="918D8E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7" name="Google Shape;125;p4">
            <a:extLst>
              <a:ext uri="{FF2B5EF4-FFF2-40B4-BE49-F238E27FC236}">
                <a16:creationId xmlns:a16="http://schemas.microsoft.com/office/drawing/2014/main" id="{DA92098F-6DFA-4E82-A8E2-D30F7EB2A621}"/>
              </a:ext>
            </a:extLst>
          </p:cNvPr>
          <p:cNvSpPr txBox="1"/>
          <p:nvPr/>
        </p:nvSpPr>
        <p:spPr>
          <a:xfrm>
            <a:off x="3045456" y="3416818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>
                <a:solidFill>
                  <a:srgbClr val="918D8E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קרמר</a:t>
            </a:r>
            <a:endParaRPr sz="2000" b="1" i="0" u="none" strike="noStrike" cap="none">
              <a:solidFill>
                <a:srgbClr val="918D8E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8" name="Google Shape;126;p4">
            <a:extLst>
              <a:ext uri="{FF2B5EF4-FFF2-40B4-BE49-F238E27FC236}">
                <a16:creationId xmlns:a16="http://schemas.microsoft.com/office/drawing/2014/main" id="{B735C286-D057-451C-AC1D-BB5DDD560C8B}"/>
              </a:ext>
            </a:extLst>
          </p:cNvPr>
          <p:cNvSpPr txBox="1"/>
          <p:nvPr/>
        </p:nvSpPr>
        <p:spPr>
          <a:xfrm>
            <a:off x="1107002" y="3420087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 dirty="0">
                <a:solidFill>
                  <a:srgbClr val="918D8E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קנדל</a:t>
            </a:r>
            <a:endParaRPr sz="2000" b="1" i="0" u="none" strike="noStrike" cap="none" dirty="0">
              <a:solidFill>
                <a:srgbClr val="918D8E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9" name="Google Shape;127;p4">
            <a:extLst>
              <a:ext uri="{FF2B5EF4-FFF2-40B4-BE49-F238E27FC236}">
                <a16:creationId xmlns:a16="http://schemas.microsoft.com/office/drawing/2014/main" id="{F5BFB4F8-731F-4B8C-8AD5-04163AF25981}"/>
              </a:ext>
            </a:extLst>
          </p:cNvPr>
          <p:cNvSpPr/>
          <p:nvPr/>
        </p:nvSpPr>
        <p:spPr>
          <a:xfrm>
            <a:off x="6098606" y="1368238"/>
            <a:ext cx="2293207" cy="2016116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5186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מקדם מתאם</a:t>
            </a:r>
            <a:endParaRPr dirty="0"/>
          </a:p>
        </p:txBody>
      </p:sp>
      <p:pic>
        <p:nvPicPr>
          <p:cNvPr id="9" name="Google Shape;60;p13" descr="Google Shape;60;p13">
            <a:extLst>
              <a:ext uri="{FF2B5EF4-FFF2-40B4-BE49-F238E27FC236}">
                <a16:creationId xmlns:a16="http://schemas.microsoft.com/office/drawing/2014/main" id="{5725D497-A8CA-4A14-A59F-64CBAF95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6129658" y="248775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Google Shape;118;p4">
            <a:extLst>
              <a:ext uri="{FF2B5EF4-FFF2-40B4-BE49-F238E27FC236}">
                <a16:creationId xmlns:a16="http://schemas.microsoft.com/office/drawing/2014/main" id="{7ED9EC95-3A58-4A7F-B5A5-84A0D98FCA1E}"/>
              </a:ext>
            </a:extLst>
          </p:cNvPr>
          <p:cNvSpPr/>
          <p:nvPr/>
        </p:nvSpPr>
        <p:spPr>
          <a:xfrm>
            <a:off x="752187" y="1358392"/>
            <a:ext cx="2293269" cy="2016166"/>
          </a:xfrm>
          <a:prstGeom prst="ellipse">
            <a:avLst/>
          </a:prstGeom>
          <a:blipFill rotWithShape="1">
            <a:blip r:embed="rId4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 cap="flat" cmpd="sng">
            <a:solidFill>
              <a:srgbClr val="918D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9;p4">
            <a:extLst>
              <a:ext uri="{FF2B5EF4-FFF2-40B4-BE49-F238E27FC236}">
                <a16:creationId xmlns:a16="http://schemas.microsoft.com/office/drawing/2014/main" id="{36E4AA11-F6A5-4991-A3D0-22C95E0E443C}"/>
              </a:ext>
            </a:extLst>
          </p:cNvPr>
          <p:cNvSpPr/>
          <p:nvPr/>
        </p:nvSpPr>
        <p:spPr>
          <a:xfrm>
            <a:off x="2577515" y="1368207"/>
            <a:ext cx="2293269" cy="2016166"/>
          </a:xfrm>
          <a:prstGeom prst="ellipse">
            <a:avLst/>
          </a:prstGeom>
          <a:blipFill rotWithShape="1">
            <a:blip r:embed="rId5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 cap="flat" cmpd="sng">
            <a:solidFill>
              <a:srgbClr val="918D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22;p4">
            <a:extLst>
              <a:ext uri="{FF2B5EF4-FFF2-40B4-BE49-F238E27FC236}">
                <a16:creationId xmlns:a16="http://schemas.microsoft.com/office/drawing/2014/main" id="{188838CE-7C02-4C3F-8BD9-AC7FBFAEF8C2}"/>
              </a:ext>
            </a:extLst>
          </p:cNvPr>
          <p:cNvSpPr/>
          <p:nvPr/>
        </p:nvSpPr>
        <p:spPr>
          <a:xfrm>
            <a:off x="4287437" y="1368238"/>
            <a:ext cx="2293207" cy="2016116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Google Shape;123;p4">
            <a:extLst>
              <a:ext uri="{FF2B5EF4-FFF2-40B4-BE49-F238E27FC236}">
                <a16:creationId xmlns:a16="http://schemas.microsoft.com/office/drawing/2014/main" id="{F9B921A5-2A33-40F5-9E28-0D0817DF0E93}"/>
              </a:ext>
            </a:extLst>
          </p:cNvPr>
          <p:cNvSpPr txBox="1"/>
          <p:nvPr/>
        </p:nvSpPr>
        <p:spPr>
          <a:xfrm>
            <a:off x="6555904" y="3410280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918D8E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ספירמן</a:t>
            </a:r>
            <a:endParaRPr sz="2000" b="1" i="0" u="none" strike="noStrike" cap="none" dirty="0">
              <a:solidFill>
                <a:srgbClr val="918D8E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6" name="Google Shape;124;p4">
            <a:extLst>
              <a:ext uri="{FF2B5EF4-FFF2-40B4-BE49-F238E27FC236}">
                <a16:creationId xmlns:a16="http://schemas.microsoft.com/office/drawing/2014/main" id="{C358E532-FCD7-43B6-B37B-8674E5C2EC50}"/>
              </a:ext>
            </a:extLst>
          </p:cNvPr>
          <p:cNvSpPr txBox="1"/>
          <p:nvPr/>
        </p:nvSpPr>
        <p:spPr>
          <a:xfrm>
            <a:off x="4724035" y="3413548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פירסון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7" name="Google Shape;125;p4">
            <a:extLst>
              <a:ext uri="{FF2B5EF4-FFF2-40B4-BE49-F238E27FC236}">
                <a16:creationId xmlns:a16="http://schemas.microsoft.com/office/drawing/2014/main" id="{DA92098F-6DFA-4E82-A8E2-D30F7EB2A621}"/>
              </a:ext>
            </a:extLst>
          </p:cNvPr>
          <p:cNvSpPr txBox="1"/>
          <p:nvPr/>
        </p:nvSpPr>
        <p:spPr>
          <a:xfrm>
            <a:off x="3045456" y="3416818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>
                <a:solidFill>
                  <a:srgbClr val="918D8E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קרמר</a:t>
            </a:r>
            <a:endParaRPr sz="2000" b="1" i="0" u="none" strike="noStrike" cap="none">
              <a:solidFill>
                <a:srgbClr val="918D8E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8" name="Google Shape;126;p4">
            <a:extLst>
              <a:ext uri="{FF2B5EF4-FFF2-40B4-BE49-F238E27FC236}">
                <a16:creationId xmlns:a16="http://schemas.microsoft.com/office/drawing/2014/main" id="{B735C286-D057-451C-AC1D-BB5DDD560C8B}"/>
              </a:ext>
            </a:extLst>
          </p:cNvPr>
          <p:cNvSpPr txBox="1"/>
          <p:nvPr/>
        </p:nvSpPr>
        <p:spPr>
          <a:xfrm>
            <a:off x="1107002" y="3420087"/>
            <a:ext cx="14086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 dirty="0">
                <a:solidFill>
                  <a:srgbClr val="918D8E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קנדל</a:t>
            </a:r>
            <a:endParaRPr sz="2000" b="1" i="0" u="none" strike="noStrike" cap="none" dirty="0">
              <a:solidFill>
                <a:srgbClr val="918D8E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9" name="Google Shape;127;p4">
            <a:extLst>
              <a:ext uri="{FF2B5EF4-FFF2-40B4-BE49-F238E27FC236}">
                <a16:creationId xmlns:a16="http://schemas.microsoft.com/office/drawing/2014/main" id="{F5BFB4F8-731F-4B8C-8AD5-04163AF25981}"/>
              </a:ext>
            </a:extLst>
          </p:cNvPr>
          <p:cNvSpPr/>
          <p:nvPr/>
        </p:nvSpPr>
        <p:spPr>
          <a:xfrm>
            <a:off x="6098606" y="1368238"/>
            <a:ext cx="2293207" cy="2016116"/>
          </a:xfrm>
          <a:prstGeom prst="ellipse">
            <a:avLst/>
          </a:prstGeom>
          <a:blipFill rotWithShape="1">
            <a:blip r:embed="rId7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 cap="flat" cmpd="sng">
            <a:solidFill>
              <a:srgbClr val="918D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57;p7">
            <a:extLst>
              <a:ext uri="{FF2B5EF4-FFF2-40B4-BE49-F238E27FC236}">
                <a16:creationId xmlns:a16="http://schemas.microsoft.com/office/drawing/2014/main" id="{9E36B4A0-37F4-48CF-B3F4-E7E0919A7EA3}"/>
              </a:ext>
            </a:extLst>
          </p:cNvPr>
          <p:cNvSpPr/>
          <p:nvPr/>
        </p:nvSpPr>
        <p:spPr>
          <a:xfrm>
            <a:off x="5621796" y="3396693"/>
            <a:ext cx="979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1</a:t>
            </a:r>
            <a:r>
              <a:rPr lang="he-IL" sz="2400" b="1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&gt;</a:t>
            </a:r>
            <a:r>
              <a:rPr lang="he-IL" sz="24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</a:t>
            </a:r>
            <a:r>
              <a:rPr lang="iw-IL" sz="24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=</a:t>
            </a:r>
            <a:endParaRPr sz="2400" b="1" i="0" u="none" strike="noStrike" cap="none" dirty="0">
              <a:solidFill>
                <a:srgbClr val="00B0F0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21" name="Google Shape;158;p7">
            <a:extLst>
              <a:ext uri="{FF2B5EF4-FFF2-40B4-BE49-F238E27FC236}">
                <a16:creationId xmlns:a16="http://schemas.microsoft.com/office/drawing/2014/main" id="{A6EE1E5D-7127-4A20-938D-2E11CE2795D3}"/>
              </a:ext>
            </a:extLst>
          </p:cNvPr>
          <p:cNvSpPr/>
          <p:nvPr/>
        </p:nvSpPr>
        <p:spPr>
          <a:xfrm>
            <a:off x="4157292" y="3396693"/>
            <a:ext cx="1157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=</a:t>
            </a:r>
            <a:r>
              <a:rPr lang="he-IL" sz="24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&gt;</a:t>
            </a:r>
            <a:r>
              <a:rPr lang="he-IL" sz="2400" b="1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1-</a:t>
            </a:r>
            <a:endParaRPr sz="2400" b="1" i="0" u="none" strike="noStrike" cap="none" dirty="0">
              <a:solidFill>
                <a:srgbClr val="00B0F0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35679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89549"/>
              </p:ext>
            </p:extLst>
          </p:nvPr>
        </p:nvGraphicFramePr>
        <p:xfrm>
          <a:off x="3004113" y="1548557"/>
          <a:ext cx="3600000" cy="2276624"/>
        </p:xfrm>
        <a:graphic>
          <a:graphicData uri="http://schemas.openxmlformats.org/drawingml/2006/table">
            <a:tbl>
              <a:tblPr rtl="1" firstRow="1" firstCol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</a:tblGrid>
              <a:tr h="440624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טמפרטורה בצל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טמפרטורה במזגן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18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21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21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17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17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oogle Shape;122;p4">
            <a:extLst>
              <a:ext uri="{FF2B5EF4-FFF2-40B4-BE49-F238E27FC236}">
                <a16:creationId xmlns:a16="http://schemas.microsoft.com/office/drawing/2014/main" id="{B5484960-F8D4-4FD0-9FCF-89B606E2482E}"/>
              </a:ext>
            </a:extLst>
          </p:cNvPr>
          <p:cNvSpPr/>
          <p:nvPr/>
        </p:nvSpPr>
        <p:spPr>
          <a:xfrm>
            <a:off x="6716080" y="1636264"/>
            <a:ext cx="2001496" cy="1759653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124;p4">
            <a:extLst>
              <a:ext uri="{FF2B5EF4-FFF2-40B4-BE49-F238E27FC236}">
                <a16:creationId xmlns:a16="http://schemas.microsoft.com/office/drawing/2014/main" id="{6CB53E8F-0CE3-4458-B586-C331AC7E4C52}"/>
              </a:ext>
            </a:extLst>
          </p:cNvPr>
          <p:cNvSpPr txBox="1"/>
          <p:nvPr/>
        </p:nvSpPr>
        <p:spPr>
          <a:xfrm>
            <a:off x="7193324" y="3425112"/>
            <a:ext cx="10461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פירסון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1" name="Google Shape;157;p7">
            <a:extLst>
              <a:ext uri="{FF2B5EF4-FFF2-40B4-BE49-F238E27FC236}">
                <a16:creationId xmlns:a16="http://schemas.microsoft.com/office/drawing/2014/main" id="{91464FE3-4A90-44EF-8C05-2B4C2E1437CA}"/>
              </a:ext>
            </a:extLst>
          </p:cNvPr>
          <p:cNvSpPr/>
          <p:nvPr/>
        </p:nvSpPr>
        <p:spPr>
          <a:xfrm>
            <a:off x="8006307" y="3408257"/>
            <a:ext cx="6277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1=</a:t>
            </a:r>
            <a:endParaRPr sz="2400" b="1" i="0" u="none" strike="noStrike" cap="none" dirty="0">
              <a:solidFill>
                <a:srgbClr val="00B0F0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4" name="Google Shape;53;p13">
            <a:extLst>
              <a:ext uri="{FF2B5EF4-FFF2-40B4-BE49-F238E27FC236}">
                <a16:creationId xmlns:a16="http://schemas.microsoft.com/office/drawing/2014/main" id="{07494A84-DEF6-4EE0-9C71-68CFA5A646DF}"/>
              </a:ext>
            </a:extLst>
          </p:cNvPr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מקדם מתאם</a:t>
            </a:r>
            <a:endParaRPr dirty="0"/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5DDA19CA-F9A0-4E6E-9C1D-A0B152369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6129658" y="248775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oogle Shape;171;p8">
            <a:extLst>
              <a:ext uri="{FF2B5EF4-FFF2-40B4-BE49-F238E27FC236}">
                <a16:creationId xmlns:a16="http://schemas.microsoft.com/office/drawing/2014/main" id="{BBE56E42-3872-4587-9BD8-4A23C0EE5B5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6333" y="236776"/>
            <a:ext cx="1875521" cy="187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72;p8">
            <a:extLst>
              <a:ext uri="{FF2B5EF4-FFF2-40B4-BE49-F238E27FC236}">
                <a16:creationId xmlns:a16="http://schemas.microsoft.com/office/drawing/2014/main" id="{931916BB-4B5E-405B-8460-B038C97EF65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445" y="2048686"/>
            <a:ext cx="2384409" cy="20107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173;p8">
            <a:extLst>
              <a:ext uri="{FF2B5EF4-FFF2-40B4-BE49-F238E27FC236}">
                <a16:creationId xmlns:a16="http://schemas.microsoft.com/office/drawing/2014/main" id="{8B8A7A18-92B2-4082-8E83-7A0BF0BE5604}"/>
              </a:ext>
            </a:extLst>
          </p:cNvPr>
          <p:cNvCxnSpPr/>
          <p:nvPr/>
        </p:nvCxnSpPr>
        <p:spPr>
          <a:xfrm rot="10800000" flipH="1">
            <a:off x="265028" y="2313896"/>
            <a:ext cx="2506139" cy="1826585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82236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666474"/>
              </p:ext>
            </p:extLst>
          </p:nvPr>
        </p:nvGraphicFramePr>
        <p:xfrm>
          <a:off x="3004113" y="1548557"/>
          <a:ext cx="3600000" cy="2276624"/>
        </p:xfrm>
        <a:graphic>
          <a:graphicData uri="http://schemas.openxmlformats.org/drawingml/2006/table">
            <a:tbl>
              <a:tblPr rtl="1" firstRow="1" firstCol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</a:tblGrid>
              <a:tr h="440624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טמפרטורה בצל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טמפרטורה במזגן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18-3 = 15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16-3 = 13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21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21-3 = 18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25-3 = 22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17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17-3 = 14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20-3 = 17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oogle Shape;122;p4">
            <a:extLst>
              <a:ext uri="{FF2B5EF4-FFF2-40B4-BE49-F238E27FC236}">
                <a16:creationId xmlns:a16="http://schemas.microsoft.com/office/drawing/2014/main" id="{B5484960-F8D4-4FD0-9FCF-89B606E2482E}"/>
              </a:ext>
            </a:extLst>
          </p:cNvPr>
          <p:cNvSpPr/>
          <p:nvPr/>
        </p:nvSpPr>
        <p:spPr>
          <a:xfrm>
            <a:off x="6716080" y="1636264"/>
            <a:ext cx="2001496" cy="1759653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124;p4">
            <a:extLst>
              <a:ext uri="{FF2B5EF4-FFF2-40B4-BE49-F238E27FC236}">
                <a16:creationId xmlns:a16="http://schemas.microsoft.com/office/drawing/2014/main" id="{6CB53E8F-0CE3-4458-B586-C331AC7E4C52}"/>
              </a:ext>
            </a:extLst>
          </p:cNvPr>
          <p:cNvSpPr txBox="1"/>
          <p:nvPr/>
        </p:nvSpPr>
        <p:spPr>
          <a:xfrm>
            <a:off x="7193324" y="3425112"/>
            <a:ext cx="10461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פירסון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1" name="Google Shape;157;p7">
            <a:extLst>
              <a:ext uri="{FF2B5EF4-FFF2-40B4-BE49-F238E27FC236}">
                <a16:creationId xmlns:a16="http://schemas.microsoft.com/office/drawing/2014/main" id="{91464FE3-4A90-44EF-8C05-2B4C2E1437CA}"/>
              </a:ext>
            </a:extLst>
          </p:cNvPr>
          <p:cNvSpPr/>
          <p:nvPr/>
        </p:nvSpPr>
        <p:spPr>
          <a:xfrm>
            <a:off x="8006307" y="3408257"/>
            <a:ext cx="6277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1=</a:t>
            </a:r>
            <a:endParaRPr sz="2400" b="1" i="0" u="none" strike="noStrike" cap="none" dirty="0">
              <a:solidFill>
                <a:srgbClr val="00B0F0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4" name="Google Shape;53;p13">
            <a:extLst>
              <a:ext uri="{FF2B5EF4-FFF2-40B4-BE49-F238E27FC236}">
                <a16:creationId xmlns:a16="http://schemas.microsoft.com/office/drawing/2014/main" id="{07494A84-DEF6-4EE0-9C71-68CFA5A646DF}"/>
              </a:ext>
            </a:extLst>
          </p:cNvPr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מקדם מתאם</a:t>
            </a:r>
            <a:endParaRPr dirty="0"/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5DDA19CA-F9A0-4E6E-9C1D-A0B152369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6129658" y="248775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oogle Shape;171;p8">
            <a:extLst>
              <a:ext uri="{FF2B5EF4-FFF2-40B4-BE49-F238E27FC236}">
                <a16:creationId xmlns:a16="http://schemas.microsoft.com/office/drawing/2014/main" id="{BBE56E42-3872-4587-9BD8-4A23C0EE5B5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6333" y="236776"/>
            <a:ext cx="1875521" cy="1875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8066389C-A6DE-4B64-A18C-EBF7D63C3CFC}"/>
              </a:ext>
            </a:extLst>
          </p:cNvPr>
          <p:cNvGrpSpPr/>
          <p:nvPr/>
        </p:nvGrpSpPr>
        <p:grpSpPr>
          <a:xfrm>
            <a:off x="476353" y="2049454"/>
            <a:ext cx="2384410" cy="2010736"/>
            <a:chOff x="1086039" y="4158524"/>
            <a:chExt cx="3010461" cy="2538675"/>
          </a:xfrm>
        </p:grpSpPr>
        <p:pic>
          <p:nvPicPr>
            <p:cNvPr id="13" name="Google Shape;186;p9">
              <a:extLst>
                <a:ext uri="{FF2B5EF4-FFF2-40B4-BE49-F238E27FC236}">
                  <a16:creationId xmlns:a16="http://schemas.microsoft.com/office/drawing/2014/main" id="{23FB3E9D-7FA8-44D4-AE9B-9A1EF374568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86039" y="4158524"/>
              <a:ext cx="3010461" cy="25386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" name="Google Shape;187;p9">
              <a:extLst>
                <a:ext uri="{FF2B5EF4-FFF2-40B4-BE49-F238E27FC236}">
                  <a16:creationId xmlns:a16="http://schemas.microsoft.com/office/drawing/2014/main" id="{F5410300-91AA-4176-A7E9-25F8E2ABEFA8}"/>
                </a:ext>
              </a:extLst>
            </p:cNvPr>
            <p:cNvCxnSpPr/>
            <p:nvPr/>
          </p:nvCxnSpPr>
          <p:spPr>
            <a:xfrm rot="10800000" flipH="1">
              <a:off x="1572025" y="4534500"/>
              <a:ext cx="2377800" cy="2127000"/>
            </a:xfrm>
            <a:prstGeom prst="straightConnector1">
              <a:avLst/>
            </a:prstGeom>
            <a:noFill/>
            <a:ln w="952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526204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591754"/>
              </p:ext>
            </p:extLst>
          </p:nvPr>
        </p:nvGraphicFramePr>
        <p:xfrm>
          <a:off x="3004113" y="1548557"/>
          <a:ext cx="3600000" cy="2276624"/>
        </p:xfrm>
        <a:graphic>
          <a:graphicData uri="http://schemas.openxmlformats.org/drawingml/2006/table">
            <a:tbl>
              <a:tblPr rtl="1" firstRow="1" firstCol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</a:tblGrid>
              <a:tr h="440624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טמפרטורה בצל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טמפרטורה במזגן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18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21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11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19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17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oogle Shape;122;p4">
            <a:extLst>
              <a:ext uri="{FF2B5EF4-FFF2-40B4-BE49-F238E27FC236}">
                <a16:creationId xmlns:a16="http://schemas.microsoft.com/office/drawing/2014/main" id="{B5484960-F8D4-4FD0-9FCF-89B606E2482E}"/>
              </a:ext>
            </a:extLst>
          </p:cNvPr>
          <p:cNvSpPr/>
          <p:nvPr/>
        </p:nvSpPr>
        <p:spPr>
          <a:xfrm>
            <a:off x="6716080" y="1636264"/>
            <a:ext cx="2001496" cy="1759653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124;p4">
            <a:extLst>
              <a:ext uri="{FF2B5EF4-FFF2-40B4-BE49-F238E27FC236}">
                <a16:creationId xmlns:a16="http://schemas.microsoft.com/office/drawing/2014/main" id="{6CB53E8F-0CE3-4458-B586-C331AC7E4C52}"/>
              </a:ext>
            </a:extLst>
          </p:cNvPr>
          <p:cNvSpPr txBox="1"/>
          <p:nvPr/>
        </p:nvSpPr>
        <p:spPr>
          <a:xfrm>
            <a:off x="7193324" y="3425112"/>
            <a:ext cx="10461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פירסון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1" name="Google Shape;157;p7">
            <a:extLst>
              <a:ext uri="{FF2B5EF4-FFF2-40B4-BE49-F238E27FC236}">
                <a16:creationId xmlns:a16="http://schemas.microsoft.com/office/drawing/2014/main" id="{91464FE3-4A90-44EF-8C05-2B4C2E1437CA}"/>
              </a:ext>
            </a:extLst>
          </p:cNvPr>
          <p:cNvSpPr/>
          <p:nvPr/>
        </p:nvSpPr>
        <p:spPr>
          <a:xfrm>
            <a:off x="8006306" y="3408257"/>
            <a:ext cx="7112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= 1-</a:t>
            </a:r>
            <a:endParaRPr sz="2400" b="1" i="0" u="none" strike="noStrike" cap="none" dirty="0">
              <a:solidFill>
                <a:srgbClr val="00B0F0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14" name="Google Shape;53;p13">
            <a:extLst>
              <a:ext uri="{FF2B5EF4-FFF2-40B4-BE49-F238E27FC236}">
                <a16:creationId xmlns:a16="http://schemas.microsoft.com/office/drawing/2014/main" id="{07494A84-DEF6-4EE0-9C71-68CFA5A646DF}"/>
              </a:ext>
            </a:extLst>
          </p:cNvPr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מקדם מתאם</a:t>
            </a:r>
            <a:endParaRPr dirty="0"/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5DDA19CA-F9A0-4E6E-9C1D-A0B152369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6129658" y="248775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oogle Shape;171;p8">
            <a:extLst>
              <a:ext uri="{FF2B5EF4-FFF2-40B4-BE49-F238E27FC236}">
                <a16:creationId xmlns:a16="http://schemas.microsoft.com/office/drawing/2014/main" id="{BBE56E42-3872-4587-9BD8-4A23C0EE5B5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6333" y="236776"/>
            <a:ext cx="1875521" cy="1875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D491EDE-868A-43C4-99F5-4AFE1EBFF285}"/>
              </a:ext>
            </a:extLst>
          </p:cNvPr>
          <p:cNvGrpSpPr/>
          <p:nvPr/>
        </p:nvGrpSpPr>
        <p:grpSpPr>
          <a:xfrm>
            <a:off x="480306" y="2052774"/>
            <a:ext cx="2380458" cy="2007416"/>
            <a:chOff x="737274" y="4337074"/>
            <a:chExt cx="2887575" cy="2435062"/>
          </a:xfrm>
        </p:grpSpPr>
        <p:pic>
          <p:nvPicPr>
            <p:cNvPr id="18" name="Google Shape;200;p10">
              <a:extLst>
                <a:ext uri="{FF2B5EF4-FFF2-40B4-BE49-F238E27FC236}">
                  <a16:creationId xmlns:a16="http://schemas.microsoft.com/office/drawing/2014/main" id="{5CB67FD0-0F8E-4022-920F-E522CE8AF6A1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37274" y="4337074"/>
              <a:ext cx="2887575" cy="24350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" name="Google Shape;201;p10">
              <a:extLst>
                <a:ext uri="{FF2B5EF4-FFF2-40B4-BE49-F238E27FC236}">
                  <a16:creationId xmlns:a16="http://schemas.microsoft.com/office/drawing/2014/main" id="{A6989C70-C3E9-4899-9267-4D3EDC265691}"/>
                </a:ext>
              </a:extLst>
            </p:cNvPr>
            <p:cNvCxnSpPr/>
            <p:nvPr/>
          </p:nvCxnSpPr>
          <p:spPr>
            <a:xfrm>
              <a:off x="1100425" y="4571325"/>
              <a:ext cx="2338500" cy="2200800"/>
            </a:xfrm>
            <a:prstGeom prst="straightConnector1">
              <a:avLst/>
            </a:prstGeom>
            <a:noFill/>
            <a:ln w="952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279047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781</Words>
  <Application>Microsoft Office PowerPoint</Application>
  <PresentationFormat>‫הצגה על המסך (16:9)</PresentationFormat>
  <Paragraphs>176</Paragraphs>
  <Slides>13</Slides>
  <Notes>12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0</vt:i4>
      </vt:variant>
      <vt:variant>
        <vt:lpstr>כותרות שקופיות</vt:lpstr>
      </vt:variant>
      <vt:variant>
        <vt:i4>13</vt:i4>
      </vt:variant>
    </vt:vector>
  </HeadingPairs>
  <TitlesOfParts>
    <vt:vector size="22" baseType="lpstr">
      <vt:lpstr>Calibri</vt:lpstr>
      <vt:lpstr>Arial</vt:lpstr>
      <vt:lpstr>Assistant </vt:lpstr>
      <vt:lpstr>Assistant SemiBold</vt:lpstr>
      <vt:lpstr>Assistant</vt:lpstr>
      <vt:lpstr>Assistant ExtraBold</vt:lpstr>
      <vt:lpstr>Quattrocento Sans</vt:lpstr>
      <vt:lpstr>Helvetica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Shiran Waldman</dc:creator>
  <cp:lastModifiedBy>ציפי לנקין</cp:lastModifiedBy>
  <cp:revision>63</cp:revision>
  <dcterms:modified xsi:type="dcterms:W3CDTF">2023-08-20T08:00:18Z</dcterms:modified>
</cp:coreProperties>
</file>