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5" r:id="rId2"/>
    <p:sldId id="269" r:id="rId3"/>
    <p:sldId id="258" r:id="rId4"/>
    <p:sldId id="276" r:id="rId5"/>
    <p:sldId id="278" r:id="rId6"/>
    <p:sldId id="279" r:id="rId7"/>
    <p:sldId id="280" r:id="rId8"/>
    <p:sldId id="267" r:id="rId9"/>
  </p:sldIdLst>
  <p:sldSz cx="9144000" cy="5143500" type="screen16x9"/>
  <p:notesSz cx="6858000" cy="9144000"/>
  <p:embeddedFontLst>
    <p:embeddedFont>
      <p:font typeface="Assistant" pitchFamily="2" charset="-79"/>
      <p:regular r:id="rId11"/>
      <p:bold r:id="rId12"/>
    </p:embeddedFont>
    <p:embeddedFont>
      <p:font typeface="Assistant ExtraBold" pitchFamily="2" charset="-79"/>
      <p:bold r:id="rId13"/>
    </p:embeddedFont>
    <p:embeddedFont>
      <p:font typeface="Assistant SemiBold" pitchFamily="2" charset="-79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ציפי לנקין" initials="צל" lastIdx="1" clrIdx="0">
    <p:extLst>
      <p:ext uri="{19B8F6BF-5375-455C-9EA6-DF929625EA0E}">
        <p15:presenceInfo xmlns:p15="http://schemas.microsoft.com/office/powerpoint/2012/main" userId="S-1-5-21-1644491937-1078145449-1801674531-9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24"/>
    <a:srgbClr val="232752"/>
    <a:srgbClr val="918D8E"/>
    <a:srgbClr val="00B0F0"/>
    <a:srgbClr val="BCE3F6"/>
    <a:srgbClr val="000000"/>
    <a:srgbClr val="C38C01"/>
    <a:srgbClr val="FFF0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38" autoAdjust="0"/>
  </p:normalViewPr>
  <p:slideViewPr>
    <p:cSldViewPr snapToGrid="0">
      <p:cViewPr varScale="1">
        <p:scale>
          <a:sx n="109" d="100"/>
          <a:sy n="109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נצפה בסרט קצר על השכיח: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https://pop.education.gov.il/sherutey-tiksuv-bachinuch/vod-broadcasts/realtime-vod-22-11-2020/digital-information-10th-grade-15452/</a:t>
            </a:r>
          </a:p>
        </p:txBody>
      </p:sp>
    </p:spTree>
    <p:extLst>
      <p:ext uri="{BB962C8B-B14F-4D97-AF65-F5344CB8AC3E}">
        <p14:creationId xmlns:p14="http://schemas.microsoft.com/office/powerpoint/2010/main" val="153783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כעת נעבור למדד המיקום המרכזי הבא: שכיח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87723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השכיח הוא הערך שחוזר על עצמו הכי הרבה פעמים.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ניתן לחשב את השכיח בכל סוג של משתנה מכלל הסולמות, לרבות משתנה שמי.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לדוגמ</a:t>
            </a:r>
            <a:r>
              <a:rPr lang="he-IL" dirty="0"/>
              <a:t>ה</a:t>
            </a:r>
            <a:r>
              <a:rPr lang="he-IL" b="0" dirty="0"/>
              <a:t>: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השכיח בערכים הבאים: 2 ,2 ,4 ,5 ,6 ,4 ,7 ,5 ,4 הוא 4 </a:t>
            </a:r>
            <a:r>
              <a:rPr lang="he-IL" b="0" dirty="0" err="1"/>
              <a:t>המופיע</a:t>
            </a:r>
            <a:r>
              <a:rPr lang="he-IL" dirty="0" err="1"/>
              <a:t>שלוש</a:t>
            </a:r>
            <a:r>
              <a:rPr lang="he-IL" b="0" dirty="0"/>
              <a:t> פעמים, יותר מכל ערך אחר.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יכול להיות שישנו יותר משכיח אחד. נראה זאת בתרגול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396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למדנו על היתרון העצום באפשרות לתאר ערכים רבים שקיימים במשתנה על ידי ערך אחד בודד שהוא מדד מיקום מרכזי.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יחד עם זאת למדנו גם שלכל מדד מיקום מרכזי ישנו חיסרון, ושאין זה אפשרי לתאר מספיק טוב את המשתנה על ידי מדד מיקום מרכזי אחד בלבד.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אבל! שלושת מדדי המיקום המרכזי ביחד מקנים מידע משמעותי ורב על הערכים במשתנה, ולכן שימוש בשלושתם יחד יכול לסייע רבות במחקר הנתונים.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בשקופית הבאה נראה דוגמה מסכמת לשלושת מדדי המיקום המרכזי.</a:t>
            </a:r>
          </a:p>
        </p:txBody>
      </p:sp>
    </p:spTree>
    <p:extLst>
      <p:ext uri="{BB962C8B-B14F-4D97-AF65-F5344CB8AC3E}">
        <p14:creationId xmlns:p14="http://schemas.microsoft.com/office/powerpoint/2010/main" val="135393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בשק</a:t>
            </a:r>
            <a:r>
              <a:rPr lang="he-IL" dirty="0"/>
              <a:t>ופית זו מצוינים</a:t>
            </a:r>
            <a:r>
              <a:rPr lang="he-IL" b="0" dirty="0"/>
              <a:t> כלל הגילאים של הצופים שצפו ב</a:t>
            </a:r>
            <a:r>
              <a:rPr lang="he-IL" dirty="0"/>
              <a:t>-</a:t>
            </a:r>
            <a:r>
              <a:rPr lang="he-IL" b="0" dirty="0"/>
              <a:t>19.9.2019 בשעה 18:00 בסרט הקולנוע "שכחתי חציון ממוצע בבית".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קשה מאוד להפיק תובנה מהנתונים </a:t>
            </a:r>
            <a:r>
              <a:rPr lang="he-IL" dirty="0"/>
              <a:t>האלה</a:t>
            </a:r>
            <a:r>
              <a:rPr lang="he-IL" b="0" dirty="0"/>
              <a:t>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629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e-IL" dirty="0"/>
              <a:t>בשקופית זו מצוינים כלל הגילאים של הצופים שצפו ב-19.9.2019 בשעה 18:00 בסרט הקולנוע "שכחתי חציון ממוצע בבית".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שלושת מדדי המרכז מתארים את הנתונים בצורה מיטבית. כל אחד מהמדדים מוסיף נדבך חשוב לקבלת תמונה טובה על הנתונים.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מהחציון אנו לומדים שחצי </a:t>
            </a:r>
            <a:r>
              <a:rPr lang="he-IL" dirty="0"/>
              <a:t>מ</a:t>
            </a:r>
            <a:r>
              <a:rPr lang="he-IL" b="0" dirty="0"/>
              <a:t>הצופים הם מתחת לגיל 11, והגיל השכיח הוא 10, שמופיע לא פחות מ-12 פעמים.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מכאן ניתן להסיק שקהל היעד של הסרט הוא ילדים- נוער.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הממוצע </a:t>
            </a:r>
            <a:r>
              <a:rPr lang="he-IL" dirty="0"/>
              <a:t>מעט </a:t>
            </a:r>
            <a:r>
              <a:rPr lang="he-IL" b="0" dirty="0"/>
              <a:t>גבוה יותר: 21.5. הסיבות לכך יכולות להיות שמדובר בסרט לכל המשפחה או שמגיעים הורים, סבים וסבתות </a:t>
            </a:r>
            <a:r>
              <a:rPr lang="he-IL" dirty="0"/>
              <a:t>ש</a:t>
            </a:r>
            <a:r>
              <a:rPr lang="he-IL" b="0" dirty="0"/>
              <a:t>מלווים את הילדים הקטנים.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60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בשיעור הבא נעמיק בנושא השכיח ונדבר על מושג השכיחות והשכיחות היחסית.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בהמשך הלימודים עוד נחזור רבות לשלושת מדדי המיקום המרכזי.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כעת יש לבצע את תרגיל הסיכום באקסל: "מדדי מיקום מרכזי לניתוח נתונים</a:t>
            </a:r>
            <a:r>
              <a:rPr lang="he-IL" dirty="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סיכום – תרגול"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39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5649687" y="56674"/>
            <a:ext cx="3367370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מדדי מיקום מרכזי לניתוח נתונים</a:t>
            </a:r>
            <a:r>
              <a:rPr lang="he-IL" baseline="0" dirty="0">
                <a:solidFill>
                  <a:srgbClr val="232752"/>
                </a:solidFill>
              </a:rPr>
              <a:t> - שכיח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6337004" y="441360"/>
            <a:ext cx="2611621" cy="3849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7D6B726A-0D5D-47CB-AC70-915E5F5D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8" y="980850"/>
            <a:ext cx="4645602" cy="3355888"/>
          </a:xfrm>
          <a:prstGeom prst="rect">
            <a:avLst/>
          </a:prstGeom>
        </p:spPr>
      </p:pic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5649963" y="1530371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001491" y="2036447"/>
            <a:ext cx="3444581" cy="1564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מדדי מיקום מרכזי לניתוח נתונים </a:t>
            </a:r>
            <a:r>
              <a:rPr lang="he-IL" dirty="0">
                <a:solidFill>
                  <a:srgbClr val="00B0F0"/>
                </a:solidFill>
              </a:rPr>
              <a:t>שכיח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53;p13"/>
          <p:cNvSpPr txBox="1"/>
          <p:nvPr/>
        </p:nvSpPr>
        <p:spPr>
          <a:xfrm>
            <a:off x="5057478" y="4153755"/>
            <a:ext cx="3444581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סטטיסטיקה לניתוח נתונים </a:t>
            </a:r>
            <a:endParaRPr sz="24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159298" y="62345"/>
            <a:ext cx="2922357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9353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68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6" name="Circle"/>
          <p:cNvSpPr/>
          <p:nvPr/>
        </p:nvSpPr>
        <p:spPr>
          <a:xfrm>
            <a:off x="1718633" y="1974136"/>
            <a:ext cx="1585385" cy="1585385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EC224"/>
            </a:solidFill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7" name="Google Shape;53;p13"/>
          <p:cNvSpPr txBox="1"/>
          <p:nvPr/>
        </p:nvSpPr>
        <p:spPr>
          <a:xfrm>
            <a:off x="1705933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rgbClr val="232752"/>
                </a:solidFill>
              </a:rPr>
              <a:t>שכיח</a:t>
            </a:r>
            <a:endParaRPr sz="1800" dirty="0">
              <a:solidFill>
                <a:srgbClr val="232752"/>
              </a:solidFill>
            </a:endParaRPr>
          </a:p>
        </p:txBody>
      </p:sp>
      <p:sp>
        <p:nvSpPr>
          <p:cNvPr id="158" name="Circle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9" name="Google Shape;53;p13"/>
          <p:cNvSpPr txBox="1"/>
          <p:nvPr/>
        </p:nvSpPr>
        <p:spPr>
          <a:xfrm>
            <a:off x="3759784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ממוצע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60" name="Circle"/>
          <p:cNvSpPr/>
          <p:nvPr/>
        </p:nvSpPr>
        <p:spPr>
          <a:xfrm>
            <a:off x="5826334" y="1974136"/>
            <a:ext cx="1585385" cy="1585385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61" name="Google Shape;53;p13"/>
          <p:cNvSpPr txBox="1"/>
          <p:nvPr/>
        </p:nvSpPr>
        <p:spPr>
          <a:xfrm>
            <a:off x="5813634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/>
              <a:t>חציון</a:t>
            </a:r>
            <a:endParaRPr sz="1800" dirty="0"/>
          </a:p>
        </p:txBody>
      </p:sp>
      <p:sp>
        <p:nvSpPr>
          <p:cNvPr id="14" name="Google Shape;53;p13"/>
          <p:cNvSpPr txBox="1"/>
          <p:nvPr/>
        </p:nvSpPr>
        <p:spPr>
          <a:xfrm>
            <a:off x="2853890" y="1035082"/>
            <a:ext cx="3436220" cy="5618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 algn="ctr">
              <a:lnSpc>
                <a:spcPts val="3700"/>
              </a:lnSpc>
              <a:defRPr sz="20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>
              <a:defRPr/>
            </a:pPr>
            <a:r>
              <a:rPr lang="he-IL" dirty="0">
                <a:latin typeface="Assistant ExtraBold"/>
                <a:cs typeface="Assistant ExtraBold"/>
                <a:sym typeface="Assistant ExtraBold"/>
              </a:rPr>
              <a:t>מדדי מיקום מרכזי</a:t>
            </a:r>
            <a:endParaRPr dirty="0">
              <a:latin typeface="Assistant ExtraBold"/>
              <a:cs typeface="Assistant ExtraBold"/>
              <a:sym typeface="Assistant ExtraBold"/>
            </a:endParaRPr>
          </a:p>
        </p:txBody>
      </p:sp>
      <p:pic>
        <p:nvPicPr>
          <p:cNvPr id="1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004641" y="72647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8" name="Circle"/>
          <p:cNvSpPr/>
          <p:nvPr/>
        </p:nvSpPr>
        <p:spPr>
          <a:xfrm>
            <a:off x="1372753" y="2007385"/>
            <a:ext cx="1585385" cy="1585385"/>
          </a:xfrm>
          <a:prstGeom prst="ellipse">
            <a:avLst/>
          </a:prstGeom>
          <a:solidFill>
            <a:srgbClr val="FEC224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9" name="Google Shape;53;p13"/>
          <p:cNvSpPr txBox="1"/>
          <p:nvPr/>
        </p:nvSpPr>
        <p:spPr>
          <a:xfrm>
            <a:off x="1360053" y="2195942"/>
            <a:ext cx="1610785" cy="10788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000" dirty="0">
                <a:solidFill>
                  <a:schemeClr val="bg1"/>
                </a:solidFill>
              </a:rPr>
              <a:t>שכיח</a:t>
            </a:r>
            <a:r>
              <a:rPr lang="he-IL" sz="1800" dirty="0">
                <a:solidFill>
                  <a:schemeClr val="bg1"/>
                </a:solidFill>
              </a:rPr>
              <a:t> </a:t>
            </a:r>
            <a:endParaRPr lang="he-IL" sz="1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6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הערך שמופיע הכי הרבה פעמים</a:t>
            </a:r>
            <a:endParaRPr sz="16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Google Shape;75;p7"/>
          <p:cNvSpPr txBox="1"/>
          <p:nvPr/>
        </p:nvSpPr>
        <p:spPr>
          <a:xfrm>
            <a:off x="3859823" y="1821355"/>
            <a:ext cx="3318750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60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ניתן לחשב את השכיח בכל סוגי המשתנים</a:t>
            </a:r>
            <a:endParaRPr sz="160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" name="Google Shape;75;p7"/>
          <p:cNvSpPr txBox="1"/>
          <p:nvPr/>
        </p:nvSpPr>
        <p:spPr>
          <a:xfrm>
            <a:off x="4431323" y="2753386"/>
            <a:ext cx="2747250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עשוי להיות יותר משכיח אחד</a:t>
            </a:r>
            <a:endParaRPr sz="160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5678514" y="2504322"/>
            <a:ext cx="1437911" cy="0"/>
          </a:xfrm>
          <a:prstGeom prst="line">
            <a:avLst/>
          </a:prstGeom>
          <a:noFill/>
          <a:ln w="12700" cap="flat">
            <a:solidFill>
              <a:srgbClr val="232752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Google Shape;156;p11" descr="Google Shape;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33876">
            <a:off x="2364700" y="1099720"/>
            <a:ext cx="1186876" cy="7094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1;p5">
            <a:extLst>
              <a:ext uri="{FF2B5EF4-FFF2-40B4-BE49-F238E27FC236}">
                <a16:creationId xmlns:a16="http://schemas.microsoft.com/office/drawing/2014/main" id="{D6E34F22-B327-4CF2-9C88-AFE0FEC49845}"/>
              </a:ext>
            </a:extLst>
          </p:cNvPr>
          <p:cNvSpPr txBox="1"/>
          <p:nvPr/>
        </p:nvSpPr>
        <p:spPr>
          <a:xfrm>
            <a:off x="6776097" y="820734"/>
            <a:ext cx="1610785" cy="70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חשוב לדעת</a:t>
            </a:r>
            <a:endParaRPr sz="20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2" name="Google Shape;124;p4">
            <a:extLst>
              <a:ext uri="{FF2B5EF4-FFF2-40B4-BE49-F238E27FC236}">
                <a16:creationId xmlns:a16="http://schemas.microsoft.com/office/drawing/2014/main" id="{AB2F0797-1014-47DE-9555-45EF320578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751" y="1772806"/>
            <a:ext cx="599368" cy="52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5;p4">
            <a:extLst>
              <a:ext uri="{FF2B5EF4-FFF2-40B4-BE49-F238E27FC236}">
                <a16:creationId xmlns:a16="http://schemas.microsoft.com/office/drawing/2014/main" id="{41246BF5-D443-4150-A7F9-DE1E72108B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4294" y="2648509"/>
            <a:ext cx="655504" cy="65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80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6" name="Circle"/>
          <p:cNvSpPr/>
          <p:nvPr/>
        </p:nvSpPr>
        <p:spPr>
          <a:xfrm>
            <a:off x="1718633" y="1974136"/>
            <a:ext cx="1585385" cy="1585385"/>
          </a:xfrm>
          <a:prstGeom prst="ellipse">
            <a:avLst/>
          </a:prstGeom>
          <a:solidFill>
            <a:srgbClr val="FEC224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7" name="Google Shape;53;p13"/>
          <p:cNvSpPr txBox="1"/>
          <p:nvPr/>
        </p:nvSpPr>
        <p:spPr>
          <a:xfrm>
            <a:off x="1705933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שכיח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58" name="Circle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9" name="Google Shape;53;p13"/>
          <p:cNvSpPr txBox="1"/>
          <p:nvPr/>
        </p:nvSpPr>
        <p:spPr>
          <a:xfrm>
            <a:off x="3759784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ממוצע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60" name="Circle"/>
          <p:cNvSpPr/>
          <p:nvPr/>
        </p:nvSpPr>
        <p:spPr>
          <a:xfrm>
            <a:off x="5826334" y="1974136"/>
            <a:ext cx="1585385" cy="1585385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61" name="Google Shape;53;p13"/>
          <p:cNvSpPr txBox="1"/>
          <p:nvPr/>
        </p:nvSpPr>
        <p:spPr>
          <a:xfrm>
            <a:off x="5813634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/>
              <a:t>חציון</a:t>
            </a:r>
            <a:endParaRPr sz="1800" dirty="0"/>
          </a:p>
        </p:txBody>
      </p:sp>
      <p:sp>
        <p:nvSpPr>
          <p:cNvPr id="14" name="Google Shape;53;p13"/>
          <p:cNvSpPr txBox="1"/>
          <p:nvPr/>
        </p:nvSpPr>
        <p:spPr>
          <a:xfrm>
            <a:off x="2853890" y="1035082"/>
            <a:ext cx="3436220" cy="5618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 algn="ctr">
              <a:lnSpc>
                <a:spcPts val="3700"/>
              </a:lnSpc>
              <a:defRPr sz="20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>
              <a:defRPr/>
            </a:pPr>
            <a:r>
              <a:rPr lang="he-IL" dirty="0">
                <a:latin typeface="Assistant ExtraBold"/>
                <a:cs typeface="Assistant ExtraBold"/>
                <a:sym typeface="Assistant ExtraBold"/>
              </a:rPr>
              <a:t>מדדי מיקום מרכזי</a:t>
            </a:r>
            <a:endParaRPr dirty="0">
              <a:latin typeface="Assistant ExtraBold"/>
              <a:cs typeface="Assistant ExtraBold"/>
              <a:sym typeface="Assistant ExtraBold"/>
            </a:endParaRPr>
          </a:p>
        </p:txBody>
      </p:sp>
      <p:pic>
        <p:nvPicPr>
          <p:cNvPr id="1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004641" y="72647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6883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1290140" y="409955"/>
            <a:ext cx="271944" cy="6001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Google Shape;147;p6">
            <a:extLst>
              <a:ext uri="{FF2B5EF4-FFF2-40B4-BE49-F238E27FC236}">
                <a16:creationId xmlns:a16="http://schemas.microsoft.com/office/drawing/2014/main" id="{89050FE0-7702-4B84-9840-0CDBF2DB9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822570"/>
              </p:ext>
            </p:extLst>
          </p:nvPr>
        </p:nvGraphicFramePr>
        <p:xfrm>
          <a:off x="1674000" y="1014240"/>
          <a:ext cx="5796000" cy="3366000"/>
        </p:xfrm>
        <a:graphic>
          <a:graphicData uri="http://schemas.openxmlformats.org/drawingml/2006/table">
            <a:tbl>
              <a:tblPr rtl="1">
                <a:noFill/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49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59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59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60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5628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77089" y="424706"/>
            <a:ext cx="271944" cy="6001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Google Shape;147;p6">
            <a:extLst>
              <a:ext uri="{FF2B5EF4-FFF2-40B4-BE49-F238E27FC236}">
                <a16:creationId xmlns:a16="http://schemas.microsoft.com/office/drawing/2014/main" id="{89050FE0-7702-4B84-9840-0CDBF2DB9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980292"/>
              </p:ext>
            </p:extLst>
          </p:nvPr>
        </p:nvGraphicFramePr>
        <p:xfrm>
          <a:off x="992937" y="1014240"/>
          <a:ext cx="5796000" cy="3366000"/>
        </p:xfrm>
        <a:graphic>
          <a:graphicData uri="http://schemas.openxmlformats.org/drawingml/2006/table">
            <a:tbl>
              <a:tblPr rtl="1">
                <a:noFill/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49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59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43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59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60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27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18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40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ircle">
            <a:extLst>
              <a:ext uri="{FF2B5EF4-FFF2-40B4-BE49-F238E27FC236}">
                <a16:creationId xmlns:a16="http://schemas.microsoft.com/office/drawing/2014/main" id="{7818C5E3-2A5C-47DA-9A72-1ACEB1BD68DC}"/>
              </a:ext>
            </a:extLst>
          </p:cNvPr>
          <p:cNvSpPr/>
          <p:nvPr/>
        </p:nvSpPr>
        <p:spPr>
          <a:xfrm>
            <a:off x="7199542" y="3181709"/>
            <a:ext cx="1080000" cy="1080000"/>
          </a:xfrm>
          <a:prstGeom prst="ellipse">
            <a:avLst/>
          </a:prstGeom>
          <a:solidFill>
            <a:srgbClr val="FEC224"/>
          </a:solidFill>
          <a:ln w="25400">
            <a:solidFill>
              <a:srgbClr val="FEC224"/>
            </a:solidFill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id="{E736BCD1-E71A-4C47-A9CF-9634A164FC26}"/>
              </a:ext>
            </a:extLst>
          </p:cNvPr>
          <p:cNvSpPr/>
          <p:nvPr/>
        </p:nvSpPr>
        <p:spPr>
          <a:xfrm>
            <a:off x="7199542" y="2038212"/>
            <a:ext cx="1080000" cy="1080000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DABBEC08-75A2-442E-AAD5-93BA16292F18}"/>
              </a:ext>
            </a:extLst>
          </p:cNvPr>
          <p:cNvSpPr/>
          <p:nvPr/>
        </p:nvSpPr>
        <p:spPr>
          <a:xfrm>
            <a:off x="7199542" y="886093"/>
            <a:ext cx="1080000" cy="1080000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8" name="Google Shape;53;p13">
            <a:extLst>
              <a:ext uri="{FF2B5EF4-FFF2-40B4-BE49-F238E27FC236}">
                <a16:creationId xmlns:a16="http://schemas.microsoft.com/office/drawing/2014/main" id="{E573FAF5-376B-4FF6-99D5-478E8514519E}"/>
              </a:ext>
            </a:extLst>
          </p:cNvPr>
          <p:cNvSpPr txBox="1"/>
          <p:nvPr/>
        </p:nvSpPr>
        <p:spPr>
          <a:xfrm>
            <a:off x="7233689" y="1079857"/>
            <a:ext cx="1011706" cy="692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חציון</a:t>
            </a:r>
            <a:endParaRPr lang="en-US" sz="1800" b="1" dirty="0">
              <a:latin typeface="Assistant" pitchFamily="2" charset="-79"/>
              <a:cs typeface="Assistant" pitchFamily="2" charset="-79"/>
            </a:endParaRPr>
          </a:p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800" b="1" dirty="0">
                <a:latin typeface="Assistant" pitchFamily="2" charset="-79"/>
                <a:cs typeface="Assistant" pitchFamily="2" charset="-79"/>
              </a:rPr>
              <a:t>11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Google Shape;53;p13">
            <a:extLst>
              <a:ext uri="{FF2B5EF4-FFF2-40B4-BE49-F238E27FC236}">
                <a16:creationId xmlns:a16="http://schemas.microsoft.com/office/drawing/2014/main" id="{54A85D81-1A88-4DE3-A146-03555B4DF325}"/>
              </a:ext>
            </a:extLst>
          </p:cNvPr>
          <p:cNvSpPr txBox="1"/>
          <p:nvPr/>
        </p:nvSpPr>
        <p:spPr>
          <a:xfrm>
            <a:off x="7233689" y="2261306"/>
            <a:ext cx="1011706" cy="692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ממוצע</a:t>
            </a:r>
            <a:endParaRPr lang="en-US" sz="1800" b="1" dirty="0">
              <a:latin typeface="Assistant" pitchFamily="2" charset="-79"/>
              <a:cs typeface="Assistant" pitchFamily="2" charset="-79"/>
            </a:endParaRPr>
          </a:p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800" b="1" dirty="0">
                <a:latin typeface="Assistant" pitchFamily="2" charset="-79"/>
                <a:cs typeface="Assistant" pitchFamily="2" charset="-79"/>
              </a:rPr>
              <a:t>21.5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0" name="Google Shape;53;p13">
            <a:extLst>
              <a:ext uri="{FF2B5EF4-FFF2-40B4-BE49-F238E27FC236}">
                <a16:creationId xmlns:a16="http://schemas.microsoft.com/office/drawing/2014/main" id="{4CF01981-EE46-49B2-BC84-58E867661494}"/>
              </a:ext>
            </a:extLst>
          </p:cNvPr>
          <p:cNvSpPr txBox="1"/>
          <p:nvPr/>
        </p:nvSpPr>
        <p:spPr>
          <a:xfrm>
            <a:off x="7267186" y="3418315"/>
            <a:ext cx="1011706" cy="692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שכיח</a:t>
            </a:r>
            <a:endParaRPr lang="en-US" sz="1800" b="1" dirty="0">
              <a:latin typeface="Assistant" pitchFamily="2" charset="-79"/>
              <a:cs typeface="Assistant" pitchFamily="2" charset="-79"/>
            </a:endParaRPr>
          </a:p>
          <a:p>
            <a:pPr algn="ctr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en-US" sz="1800" b="1" dirty="0">
                <a:latin typeface="Assistant" pitchFamily="2" charset="-79"/>
                <a:cs typeface="Assistant" pitchFamily="2" charset="-79"/>
              </a:rPr>
              <a:t>10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1257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בעיקר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277;p12">
            <a:extLst>
              <a:ext uri="{FF2B5EF4-FFF2-40B4-BE49-F238E27FC236}">
                <a16:creationId xmlns:a16="http://schemas.microsoft.com/office/drawing/2014/main" id="{A07258FC-1EC0-4733-9480-B25C4425F77B}"/>
              </a:ext>
            </a:extLst>
          </p:cNvPr>
          <p:cNvCxnSpPr/>
          <p:nvPr/>
        </p:nvCxnSpPr>
        <p:spPr>
          <a:xfrm>
            <a:off x="3923450" y="457243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34B6A0-86FE-4AF0-B98F-3881F8A18288}"/>
              </a:ext>
            </a:extLst>
          </p:cNvPr>
          <p:cNvSpPr txBox="1"/>
          <p:nvPr/>
        </p:nvSpPr>
        <p:spPr>
          <a:xfrm>
            <a:off x="2244369" y="4592071"/>
            <a:ext cx="4565012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מהאתרים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ו-</a:t>
            </a:r>
            <a:r>
              <a:rPr lang="en-US" dirty="0" err="1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Pixabay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581</Words>
  <Application>Microsoft Office PowerPoint</Application>
  <PresentationFormat>‫הצגה על המסך (16:9)</PresentationFormat>
  <Paragraphs>212</Paragraphs>
  <Slides>8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6" baseType="lpstr">
      <vt:lpstr>Calibri</vt:lpstr>
      <vt:lpstr>Arial</vt:lpstr>
      <vt:lpstr>Assistant ExtraBold</vt:lpstr>
      <vt:lpstr>Assistant SemiBold</vt:lpstr>
      <vt:lpstr>Quattrocento Sans</vt:lpstr>
      <vt:lpstr>Helvetica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35</cp:revision>
  <dcterms:modified xsi:type="dcterms:W3CDTF">2023-05-29T07:40:20Z</dcterms:modified>
</cp:coreProperties>
</file>