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63" r:id="rId5"/>
    <p:sldId id="454" r:id="rId6"/>
    <p:sldId id="486" r:id="rId7"/>
    <p:sldId id="455" r:id="rId8"/>
    <p:sldId id="444" r:id="rId9"/>
    <p:sldId id="445" r:id="rId10"/>
    <p:sldId id="446" r:id="rId11"/>
    <p:sldId id="464" r:id="rId12"/>
    <p:sldId id="465" r:id="rId13"/>
    <p:sldId id="477" r:id="rId14"/>
    <p:sldId id="35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mma Nylk" initials="EN" lastIdx="10" clrIdx="0">
    <p:extLst>
      <p:ext uri="{19B8F6BF-5375-455C-9EA6-DF929625EA0E}">
        <p15:presenceInfo xmlns:p15="http://schemas.microsoft.com/office/powerpoint/2012/main" userId="Emma Nylk" providerId="None"/>
      </p:ext>
    </p:extLst>
  </p:cmAuthor>
  <p:cmAuthor id="2" name="John Bell" initials="JB" lastIdx="7" clrIdx="1">
    <p:extLst>
      <p:ext uri="{19B8F6BF-5375-455C-9EA6-DF929625EA0E}">
        <p15:presenceInfo xmlns:p15="http://schemas.microsoft.com/office/powerpoint/2012/main" userId="S::john@effini.com::f70f6676-4d37-4a98-a7ac-a829233747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673B"/>
    <a:srgbClr val="EAC036"/>
    <a:srgbClr val="384049"/>
    <a:srgbClr val="6A9CA1"/>
    <a:srgbClr val="6C58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C0D90-C34D-E742-89ED-A461A2D49335}" v="1" dt="2021-11-10T11:24:33.820"/>
    <p1510:client id="{3ADF4132-13B9-4C85-A6C0-21A6A14F39D1}" v="23" dt="2021-11-10T06:47:36.4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24"/>
  </p:normalViewPr>
  <p:slideViewPr>
    <p:cSldViewPr snapToGrid="0">
      <p:cViewPr varScale="1">
        <p:scale>
          <a:sx n="86" d="100"/>
          <a:sy n="86" d="100"/>
        </p:scale>
        <p:origin x="53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32DFF-9A69-4CF3-905A-BFD153C5F59B}" type="datetimeFigureOut">
              <a:rPr lang="en-GB" smtClean="0"/>
              <a:t>01/10/2022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5B2BEC-CF82-4C09-9201-E8A94A91E3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752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1363" y="636430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1363" y="3116105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E1A06AF-0F7F-41F9-AB22-B8FE5BD93D26}"/>
              </a:ext>
            </a:extLst>
          </p:cNvPr>
          <p:cNvSpPr/>
          <p:nvPr userDrawn="1"/>
        </p:nvSpPr>
        <p:spPr>
          <a:xfrm>
            <a:off x="34539" y="5218747"/>
            <a:ext cx="1686758" cy="159893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87B5A3C-DB28-46B2-816C-FF706B23D1A3}"/>
              </a:ext>
            </a:extLst>
          </p:cNvPr>
          <p:cNvSpPr/>
          <p:nvPr userDrawn="1"/>
        </p:nvSpPr>
        <p:spPr>
          <a:xfrm>
            <a:off x="34539" y="5590029"/>
            <a:ext cx="1331532" cy="122764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4" name="Picture 2">
            <a:extLst>
              <a:ext uri="{FF2B5EF4-FFF2-40B4-BE49-F238E27FC236}">
                <a16:creationId xmlns:a16="http://schemas.microsoft.com/office/drawing/2014/main" id="{86C5F780-C58D-475D-96E5-7C523B3A335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9267" y="5621192"/>
            <a:ext cx="1127735" cy="934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 descr="A blue and white sign&#10;&#10;Description automatically generated with medium confidence">
            <a:extLst>
              <a:ext uri="{FF2B5EF4-FFF2-40B4-BE49-F238E27FC236}">
                <a16:creationId xmlns:a16="http://schemas.microsoft.com/office/drawing/2014/main" id="{B268C6B5-AACB-41B7-8440-085EA31DAF1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19905" y="5621192"/>
            <a:ext cx="1844980" cy="951318"/>
          </a:xfrm>
          <a:prstGeom prst="rect">
            <a:avLst/>
          </a:prstGeom>
        </p:spPr>
      </p:pic>
      <p:pic>
        <p:nvPicPr>
          <p:cNvPr id="16" name="Picture 2" descr="Home - The Data Lab">
            <a:extLst>
              <a:ext uri="{FF2B5EF4-FFF2-40B4-BE49-F238E27FC236}">
                <a16:creationId xmlns:a16="http://schemas.microsoft.com/office/drawing/2014/main" id="{5CC93EA9-A732-44E6-ABFD-3DC3ADD2896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40834" y="5621192"/>
            <a:ext cx="2425239" cy="765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52605B2A-EAC9-401D-AD9B-CEC862ACC725}"/>
              </a:ext>
            </a:extLst>
          </p:cNvPr>
          <p:cNvSpPr/>
          <p:nvPr userDrawn="1"/>
        </p:nvSpPr>
        <p:spPr>
          <a:xfrm>
            <a:off x="0" y="5363483"/>
            <a:ext cx="12192000" cy="58277"/>
          </a:xfrm>
          <a:prstGeom prst="rect">
            <a:avLst/>
          </a:prstGeom>
          <a:ln>
            <a:solidFill>
              <a:srgbClr val="6A9CA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8" name="Picture 17" descr="Shape&#10;&#10;Description automatically generated with medium confidence">
            <a:extLst>
              <a:ext uri="{FF2B5EF4-FFF2-40B4-BE49-F238E27FC236}">
                <a16:creationId xmlns:a16="http://schemas.microsoft.com/office/drawing/2014/main" id="{08F336E7-B7A8-4C37-9254-B08DE4732645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8716" y="5621192"/>
            <a:ext cx="1922636" cy="853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526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01/10/2022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BBD0DA7-BBDB-4BF4-9DD1-BE8DCD03695B}"/>
              </a:ext>
            </a:extLst>
          </p:cNvPr>
          <p:cNvSpPr txBox="1">
            <a:spLocks/>
          </p:cNvSpPr>
          <p:nvPr userDrawn="1"/>
        </p:nvSpPr>
        <p:spPr>
          <a:xfrm>
            <a:off x="142043" y="365124"/>
            <a:ext cx="11913833" cy="1325563"/>
          </a:xfrm>
          <a:prstGeom prst="rect">
            <a:avLst/>
          </a:prstGeom>
          <a:noFill/>
          <a:ln w="38100">
            <a:solidFill>
              <a:srgbClr val="6A9CA1"/>
            </a:solidFill>
            <a:prstDash val="dash"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912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3FCF9DCF-4425-4748-A316-CF0BFB290CE0}"/>
              </a:ext>
            </a:extLst>
          </p:cNvPr>
          <p:cNvSpPr txBox="1">
            <a:spLocks/>
          </p:cNvSpPr>
          <p:nvPr userDrawn="1"/>
        </p:nvSpPr>
        <p:spPr>
          <a:xfrm>
            <a:off x="139083" y="365125"/>
            <a:ext cx="11913833" cy="1325563"/>
          </a:xfrm>
          <a:prstGeom prst="rect">
            <a:avLst/>
          </a:prstGeom>
          <a:noFill/>
          <a:ln w="38100">
            <a:solidFill>
              <a:srgbClr val="6C587C"/>
            </a:solidFill>
            <a:prstDash val="dash"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01/10/2022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C91017B-A279-4B83-A84B-B79DBB7D7C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927225"/>
            <a:ext cx="8686800" cy="41100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1" name="Graphic 10" descr="An open book">
            <a:extLst>
              <a:ext uri="{FF2B5EF4-FFF2-40B4-BE49-F238E27FC236}">
                <a16:creationId xmlns:a16="http://schemas.microsoft.com/office/drawing/2014/main" id="{C1209097-37ED-4D22-A6B8-01560ED364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18704" y="-19660"/>
            <a:ext cx="2095129" cy="2095129"/>
          </a:xfrm>
          <a:prstGeom prst="flowChartConnector">
            <a:avLst/>
          </a:prstGeom>
        </p:spPr>
      </p:pic>
    </p:spTree>
    <p:extLst>
      <p:ext uri="{BB962C8B-B14F-4D97-AF65-F5344CB8AC3E}">
        <p14:creationId xmlns:p14="http://schemas.microsoft.com/office/powerpoint/2010/main" val="2262167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01/10/2022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71C459A-0EA2-4F58-B130-CE5FAD9E3065}"/>
              </a:ext>
            </a:extLst>
          </p:cNvPr>
          <p:cNvSpPr txBox="1">
            <a:spLocks/>
          </p:cNvSpPr>
          <p:nvPr userDrawn="1"/>
        </p:nvSpPr>
        <p:spPr>
          <a:xfrm>
            <a:off x="139083" y="365125"/>
            <a:ext cx="11913833" cy="1325563"/>
          </a:xfrm>
          <a:prstGeom prst="rect">
            <a:avLst/>
          </a:prstGeom>
          <a:noFill/>
          <a:ln w="38100">
            <a:solidFill>
              <a:srgbClr val="CE673B"/>
            </a:solidFill>
            <a:prstDash val="dash"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F97ECF9-DF2E-451D-9EAB-ADD157F1FBAC}"/>
              </a:ext>
            </a:extLst>
          </p:cNvPr>
          <p:cNvSpPr txBox="1">
            <a:spLocks/>
          </p:cNvSpPr>
          <p:nvPr userDrawn="1"/>
        </p:nvSpPr>
        <p:spPr>
          <a:xfrm>
            <a:off x="838199" y="365124"/>
            <a:ext cx="105156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Example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8754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5D668AE1-2F2B-4D17-A393-76B469763C0F}"/>
              </a:ext>
            </a:extLst>
          </p:cNvPr>
          <p:cNvSpPr txBox="1">
            <a:spLocks/>
          </p:cNvSpPr>
          <p:nvPr userDrawn="1"/>
        </p:nvSpPr>
        <p:spPr>
          <a:xfrm>
            <a:off x="139083" y="365125"/>
            <a:ext cx="11913833" cy="1325563"/>
          </a:xfrm>
          <a:prstGeom prst="rect">
            <a:avLst/>
          </a:prstGeom>
          <a:noFill/>
          <a:ln w="38100">
            <a:solidFill>
              <a:srgbClr val="EAC036"/>
            </a:solidFill>
            <a:prstDash val="dash"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Your turn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01/10/2022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10" name="Graphic 9" descr="Person with idea with solid fill">
            <a:extLst>
              <a:ext uri="{FF2B5EF4-FFF2-40B4-BE49-F238E27FC236}">
                <a16:creationId xmlns:a16="http://schemas.microsoft.com/office/drawing/2014/main" id="{51C6C5E8-6F4F-4B39-AC8F-C2BAEABB88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43460" y="477175"/>
            <a:ext cx="1067540" cy="1067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690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6DF6F-4D60-4FD1-8EA1-73321BFA1540}" type="datetimeFigureOut">
              <a:rPr lang="en-GB" smtClean="0"/>
              <a:t>01/10/2022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48FEC-0018-4823-B398-ED9D6E1B44E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6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62" r:id="rId2"/>
    <p:sldLayoutId id="2147483672" r:id="rId3"/>
    <p:sldLayoutId id="2147483674" r:id="rId4"/>
    <p:sldLayoutId id="214748367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microsoft.com/en-us/exce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creativecommons.org/licenses/by-nc/4.0/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20.png"/><Relationship Id="rId2" Type="http://schemas.openxmlformats.org/officeDocument/2006/relationships/hyperlink" Target="https://creativecommons.org/licenses/by-nc/4.0/legalcod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hyperlink" Target="https://creativecommons.org/licenses/by-nc-sa/4.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>
            <a:normAutofit/>
          </a:bodyPr>
          <a:lstStyle/>
          <a:p>
            <a:r>
              <a:rPr lang="he-IL" dirty="0"/>
              <a:t>פעולות עם עמודות ופורמטים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91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0092C-E215-4310-A2C7-8CDA22E59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chemeClr val="tx1"/>
                </a:solidFill>
              </a:rPr>
              <a:t>מידע נוסף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45694B-21FC-45EF-8E25-F23193A4784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2068221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>
                <a:hlinkClick r:id="rId2"/>
              </a:rPr>
              <a:t>https://support.microsoft.com/en-us/excel</a:t>
            </a: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62034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4C500-9482-4AC0-A364-6C6C3AF4C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How you can use this lesson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23C89-4329-452C-A897-296AF15B4AE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03314" y="4824975"/>
            <a:ext cx="10734675" cy="457313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1600" dirty="0"/>
              <a:t>© 2021. This work is licensed under a </a:t>
            </a:r>
            <a:r>
              <a:rPr lang="en-US" sz="1600" b="0" i="1" u="none" strike="noStrike" dirty="0">
                <a:solidFill>
                  <a:srgbClr val="049CCF"/>
                </a:solidFill>
                <a:effectLst/>
                <a:latin typeface="source sans pro" panose="020B0604020202020204" pitchFamily="34" charset="0"/>
                <a:hlinkClick r:id="rId2"/>
              </a:rPr>
              <a:t>CC BY-NC-SA 4.0 license</a:t>
            </a:r>
            <a:r>
              <a:rPr lang="en-US" sz="1600" b="0" i="1" dirty="0">
                <a:solidFill>
                  <a:srgbClr val="464646"/>
                </a:solidFill>
                <a:effectLst/>
                <a:latin typeface="source sans pro" panose="020B0604020202020204" pitchFamily="34" charset="0"/>
              </a:rPr>
              <a:t>. </a:t>
            </a:r>
            <a:endParaRPr lang="en-US" sz="1600" b="0" i="0" dirty="0">
              <a:effectLst/>
            </a:endParaRPr>
          </a:p>
          <a:p>
            <a:pPr marL="0" indent="0" algn="l">
              <a:buNone/>
            </a:pPr>
            <a:endParaRPr lang="en-US" sz="1600" b="0" i="0" dirty="0">
              <a:effectLst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3E9C027-9220-4418-A3A3-A835D282F5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9267" y="5845313"/>
            <a:ext cx="1127735" cy="934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blue and white sign&#10;&#10;Description automatically generated with medium confidence">
            <a:extLst>
              <a:ext uri="{FF2B5EF4-FFF2-40B4-BE49-F238E27FC236}">
                <a16:creationId xmlns:a16="http://schemas.microsoft.com/office/drawing/2014/main" id="{82B7D941-002C-41BF-B09E-50D1CF70F591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32769" y="5915876"/>
            <a:ext cx="1675683" cy="864024"/>
          </a:xfrm>
          <a:prstGeom prst="rect">
            <a:avLst/>
          </a:prstGeom>
        </p:spPr>
      </p:pic>
      <p:pic>
        <p:nvPicPr>
          <p:cNvPr id="6" name="Picture 2" descr="Home - The Data Lab">
            <a:extLst>
              <a:ext uri="{FF2B5EF4-FFF2-40B4-BE49-F238E27FC236}">
                <a16:creationId xmlns:a16="http://schemas.microsoft.com/office/drawing/2014/main" id="{7994E953-212C-4BD8-90C1-1A2DE97D4E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97266" y="6014035"/>
            <a:ext cx="2425239" cy="765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Shape&#10;&#10;Description automatically generated with medium confidence">
            <a:extLst>
              <a:ext uri="{FF2B5EF4-FFF2-40B4-BE49-F238E27FC236}">
                <a16:creationId xmlns:a16="http://schemas.microsoft.com/office/drawing/2014/main" id="{F0374880-B990-4DFC-A8EA-6E77ABEB6B5E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8716" y="5926505"/>
            <a:ext cx="1922636" cy="85339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75FE8AF-312A-432D-AD26-BF735E872EB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4976" y="532652"/>
            <a:ext cx="3018389" cy="10560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A7C6DFE-5008-4454-B9B1-12B8D87988FA}"/>
              </a:ext>
            </a:extLst>
          </p:cNvPr>
          <p:cNvSpPr txBox="1"/>
          <p:nvPr/>
        </p:nvSpPr>
        <p:spPr>
          <a:xfrm>
            <a:off x="303314" y="1857448"/>
            <a:ext cx="11753567" cy="280076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You are free to: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Share</a:t>
            </a:r>
            <a:r>
              <a:rPr lang="en-GB" dirty="0"/>
              <a:t> – copy and redistribute the material in any medium or format</a:t>
            </a:r>
            <a:endParaRPr lang="en-GB" sz="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Adapt</a:t>
            </a:r>
            <a:r>
              <a:rPr lang="en-GB" dirty="0"/>
              <a:t> – remix, transform and build upon the material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r>
              <a:rPr lang="en-GB" dirty="0"/>
              <a:t>Under the following terms: 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b="1" i="0" dirty="0">
                <a:effectLst/>
              </a:rPr>
              <a:t>Attribution</a:t>
            </a:r>
            <a:r>
              <a:rPr lang="en-US" b="0" i="0" dirty="0">
                <a:effectLst/>
              </a:rPr>
              <a:t> — You must give </a:t>
            </a:r>
            <a:r>
              <a:rPr lang="en-US" dirty="0">
                <a:latin typeface="source sans pro"/>
                <a:ea typeface="source sans pro"/>
                <a:hlinkClick r:id="rId8"/>
              </a:rPr>
              <a:t>appropriate credit</a:t>
            </a:r>
            <a:r>
              <a:rPr lang="en-US" b="0" i="0" dirty="0">
                <a:effectLst/>
                <a:latin typeface="source sans pro"/>
                <a:ea typeface="source sans pro"/>
              </a:rPr>
              <a:t>, </a:t>
            </a:r>
            <a:r>
              <a:rPr lang="en-US" b="0" i="0" dirty="0">
                <a:effectLst/>
              </a:rPr>
              <a:t>provide a link to the license, and </a:t>
            </a:r>
            <a:r>
              <a:rPr lang="en-US" b="0" i="0" u="none" strike="noStrike" dirty="0">
                <a:solidFill>
                  <a:srgbClr val="049CCF"/>
                </a:solidFill>
                <a:effectLst/>
                <a:latin typeface="source sans pro"/>
                <a:ea typeface="source sans pro"/>
                <a:hlinkClick r:id="rId8"/>
              </a:rPr>
              <a:t>indicate if changes were made</a:t>
            </a:r>
            <a:r>
              <a:rPr lang="en-US" b="0" i="0" dirty="0">
                <a:effectLst/>
                <a:latin typeface="source sans pro"/>
                <a:ea typeface="source sans pro"/>
              </a:rPr>
              <a:t>. </a:t>
            </a:r>
            <a:r>
              <a:rPr lang="en-US" b="0" i="0" dirty="0">
                <a:effectLst/>
              </a:rPr>
              <a:t>You may do so in any reasonable manner, but not in any way that suggests the licensor endorses you or your use.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b="1" i="0" dirty="0" err="1">
                <a:effectLst/>
              </a:rPr>
              <a:t>NonCommercial</a:t>
            </a:r>
            <a:r>
              <a:rPr lang="en-US" b="0" i="0" dirty="0">
                <a:effectLst/>
              </a:rPr>
              <a:t> — You may not use the material for </a:t>
            </a:r>
            <a:r>
              <a:rPr lang="en-US" b="0" i="0" u="none" strike="noStrike" dirty="0">
                <a:solidFill>
                  <a:srgbClr val="049CCF"/>
                </a:solidFill>
                <a:effectLst/>
                <a:latin typeface="source sans pro" panose="020B0503030403020204" pitchFamily="34" charset="0"/>
                <a:hlinkClick r:id="rId8"/>
              </a:rPr>
              <a:t>commercial purposes</a:t>
            </a:r>
            <a:r>
              <a:rPr lang="en-US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0" dirty="0" err="1">
                <a:solidFill>
                  <a:srgbClr val="222222"/>
                </a:solidFill>
                <a:effectLst/>
                <a:latin typeface="source sans pro" panose="020B0503030403020204" pitchFamily="34" charset="0"/>
              </a:rPr>
              <a:t>ShareAlike</a:t>
            </a:r>
            <a:r>
              <a:rPr lang="en-US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 — If you remix, transform, or build upon the material, you must distribute your contributions under the </a:t>
            </a:r>
            <a:r>
              <a:rPr lang="en-US" b="0" i="0" u="none" strike="noStrike" dirty="0">
                <a:solidFill>
                  <a:srgbClr val="049CCF"/>
                </a:solidFill>
                <a:effectLst/>
                <a:latin typeface="source sans pro" panose="020B0503030403020204" pitchFamily="34" charset="0"/>
                <a:hlinkClick r:id="rId9"/>
              </a:rPr>
              <a:t>same license</a:t>
            </a:r>
            <a:r>
              <a:rPr lang="en-US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 as the original.</a:t>
            </a:r>
            <a:endParaRPr lang="en-GB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73AE9AC-5815-414D-B0E2-07B76DB71A7E}"/>
              </a:ext>
            </a:extLst>
          </p:cNvPr>
          <p:cNvSpPr/>
          <p:nvPr/>
        </p:nvSpPr>
        <p:spPr>
          <a:xfrm>
            <a:off x="0" y="5755413"/>
            <a:ext cx="12192000" cy="58277"/>
          </a:xfrm>
          <a:prstGeom prst="rect">
            <a:avLst/>
          </a:prstGeom>
          <a:ln>
            <a:solidFill>
              <a:srgbClr val="6A9CA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60E1F8C-2EB8-4FB9-A221-93EB4D5C52AB}"/>
              </a:ext>
            </a:extLst>
          </p:cNvPr>
          <p:cNvSpPr txBox="1">
            <a:spLocks/>
          </p:cNvSpPr>
          <p:nvPr/>
        </p:nvSpPr>
        <p:spPr>
          <a:xfrm>
            <a:off x="303314" y="5282288"/>
            <a:ext cx="11888686" cy="4573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/>
              <a:t>Created by </a:t>
            </a:r>
            <a:r>
              <a:rPr lang="en-US" sz="1600" dirty="0" err="1"/>
              <a:t>Effini</a:t>
            </a:r>
            <a:r>
              <a:rPr lang="en-US" sz="1600" dirty="0"/>
              <a:t> in partnership with Data Education in Schools, The Data Lab and Data Skills for Work, with funding from the Scottish Government. </a:t>
            </a:r>
          </a:p>
        </p:txBody>
      </p:sp>
    </p:spTree>
    <p:extLst>
      <p:ext uri="{BB962C8B-B14F-4D97-AF65-F5344CB8AC3E}">
        <p14:creationId xmlns:p14="http://schemas.microsoft.com/office/powerpoint/2010/main" val="1357656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04851-EE74-457E-8FA5-C61C1CCC5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chemeClr val="tx1"/>
                </a:solidFill>
              </a:rPr>
              <a:t>לבחור עמודה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97D1BC-15DA-44BD-9921-E9E1F09334E9}"/>
              </a:ext>
            </a:extLst>
          </p:cNvPr>
          <p:cNvSpPr txBox="1"/>
          <p:nvPr/>
        </p:nvSpPr>
        <p:spPr>
          <a:xfrm>
            <a:off x="228598" y="1855105"/>
            <a:ext cx="95498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r>
              <a:rPr lang="he-IL" b="1" dirty="0"/>
              <a:t>סמן את העמודה שברצונך לבחור ולחץ בלחצן ימני "העתק"</a:t>
            </a:r>
            <a:endParaRPr lang="en-GB" b="1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543F62D-2D71-4874-9514-62391A3199D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87017" y="3293599"/>
            <a:ext cx="4093029" cy="278327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6B0EE6A8-D944-4250-9AEB-8C2B00A8C897}"/>
              </a:ext>
            </a:extLst>
          </p:cNvPr>
          <p:cNvSpPr/>
          <p:nvPr/>
        </p:nvSpPr>
        <p:spPr>
          <a:xfrm>
            <a:off x="7458551" y="3895130"/>
            <a:ext cx="2169365" cy="1913458"/>
          </a:xfrm>
          <a:prstGeom prst="ellipse">
            <a:avLst/>
          </a:prstGeom>
          <a:noFill/>
          <a:ln w="76200">
            <a:solidFill>
              <a:srgbClr val="CE67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 descr="Graphical user interface, application, table, Excel&#10;&#10;Description automatically generated">
            <a:extLst>
              <a:ext uri="{FF2B5EF4-FFF2-40B4-BE49-F238E27FC236}">
                <a16:creationId xmlns:a16="http://schemas.microsoft.com/office/drawing/2014/main" id="{B0C7CAB8-392C-4F8B-BEF1-438C706955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3731" y="3293599"/>
            <a:ext cx="3692095" cy="268476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0" name="Arrow: Right 9">
            <a:extLst>
              <a:ext uri="{FF2B5EF4-FFF2-40B4-BE49-F238E27FC236}">
                <a16:creationId xmlns:a16="http://schemas.microsoft.com/office/drawing/2014/main" id="{67E259BF-D6AC-4DF0-A1A5-95BAC643AE11}"/>
              </a:ext>
            </a:extLst>
          </p:cNvPr>
          <p:cNvSpPr/>
          <p:nvPr/>
        </p:nvSpPr>
        <p:spPr>
          <a:xfrm>
            <a:off x="4804984" y="4079566"/>
            <a:ext cx="2214465" cy="1222309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Select</a:t>
            </a:r>
          </a:p>
        </p:txBody>
      </p:sp>
    </p:spTree>
    <p:extLst>
      <p:ext uri="{BB962C8B-B14F-4D97-AF65-F5344CB8AC3E}">
        <p14:creationId xmlns:p14="http://schemas.microsoft.com/office/powerpoint/2010/main" val="2934200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04851-EE74-457E-8FA5-C61C1CCC5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chemeClr val="tx1"/>
                </a:solidFill>
              </a:rPr>
              <a:t>לבחור עמודה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F98717-900D-40CD-868F-14338813A5EF}"/>
              </a:ext>
            </a:extLst>
          </p:cNvPr>
          <p:cNvSpPr txBox="1"/>
          <p:nvPr/>
        </p:nvSpPr>
        <p:spPr>
          <a:xfrm>
            <a:off x="275251" y="1866298"/>
            <a:ext cx="56994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r>
              <a:rPr lang="he-IL" dirty="0"/>
              <a:t>בחר מקום ריק בגיליון שלשם תרצה להעביר את העמודה ולחץ על לחצן ימני ו"הדבק"</a:t>
            </a:r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956EC3E-3494-441A-96D0-598EE0806E8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6345" y="4567242"/>
            <a:ext cx="10157923" cy="192563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2" name="Picture 11" descr="Graphical user interface, application, table, Excel&#10;&#10;Description automatically generated">
            <a:extLst>
              <a:ext uri="{FF2B5EF4-FFF2-40B4-BE49-F238E27FC236}">
                <a16:creationId xmlns:a16="http://schemas.microsoft.com/office/drawing/2014/main" id="{79B87105-0C06-44EC-8E69-A64F26A6236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85249" y="1866298"/>
            <a:ext cx="2585765" cy="230148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8C2E9FC7-F543-40C9-8AC6-C47496F32BFC}"/>
              </a:ext>
            </a:extLst>
          </p:cNvPr>
          <p:cNvSpPr/>
          <p:nvPr/>
        </p:nvSpPr>
        <p:spPr>
          <a:xfrm>
            <a:off x="6712102" y="1903477"/>
            <a:ext cx="2169365" cy="1913458"/>
          </a:xfrm>
          <a:prstGeom prst="ellipse">
            <a:avLst/>
          </a:prstGeom>
          <a:noFill/>
          <a:ln w="76200">
            <a:solidFill>
              <a:srgbClr val="CE67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456E5BA8-7E72-4F9D-B4D6-1D51F31193C8}"/>
              </a:ext>
            </a:extLst>
          </p:cNvPr>
          <p:cNvSpPr/>
          <p:nvPr/>
        </p:nvSpPr>
        <p:spPr>
          <a:xfrm>
            <a:off x="5704114" y="5161498"/>
            <a:ext cx="1362269" cy="73711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6008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04851-EE74-457E-8FA5-C61C1CCC5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chemeClr val="tx1"/>
                </a:solidFill>
              </a:rPr>
              <a:t>לבחור עמודה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97D1BC-15DA-44BD-9921-E9E1F09334E9}"/>
              </a:ext>
            </a:extLst>
          </p:cNvPr>
          <p:cNvSpPr txBox="1"/>
          <p:nvPr/>
        </p:nvSpPr>
        <p:spPr>
          <a:xfrm>
            <a:off x="228598" y="1855106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r>
              <a:rPr lang="he-IL" dirty="0"/>
              <a:t>חזור על הפעולות עד שתעתיק את כל העמודות שתרצה למקום אחר.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04F049-C621-4CD3-A4DC-9EE99F65906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0783" y="3429000"/>
            <a:ext cx="11470433" cy="223934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Arrow: Right 4">
            <a:extLst>
              <a:ext uri="{FF2B5EF4-FFF2-40B4-BE49-F238E27FC236}">
                <a16:creationId xmlns:a16="http://schemas.microsoft.com/office/drawing/2014/main" id="{9ABB7599-67B5-47E0-AF0F-04B8576E76EF}"/>
              </a:ext>
            </a:extLst>
          </p:cNvPr>
          <p:cNvSpPr/>
          <p:nvPr/>
        </p:nvSpPr>
        <p:spPr>
          <a:xfrm>
            <a:off x="5673013" y="4159606"/>
            <a:ext cx="1362269" cy="73711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1199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04851-EE74-457E-8FA5-C61C1CCC5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chemeClr val="tx1"/>
                </a:solidFill>
              </a:rPr>
              <a:t>לשנות סדר העמודות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97D1BC-15DA-44BD-9921-E9E1F09334E9}"/>
              </a:ext>
            </a:extLst>
          </p:cNvPr>
          <p:cNvSpPr txBox="1"/>
          <p:nvPr/>
        </p:nvSpPr>
        <p:spPr>
          <a:xfrm>
            <a:off x="237929" y="1978290"/>
            <a:ext cx="41474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  <a:p>
            <a:r>
              <a:rPr lang="he-IL" b="1" dirty="0"/>
              <a:t>סמן את העמודה </a:t>
            </a:r>
            <a:r>
              <a:rPr lang="he-IL" b="1" dirty="0" err="1"/>
              <a:t>שתצרה</a:t>
            </a:r>
            <a:r>
              <a:rPr lang="he-IL" b="1" dirty="0"/>
              <a:t> להעביר למקום אחר ובלחצן ימני "גזור"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7962AA2-EED8-4418-BAE6-A874B8DBFC2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21120" y="2174033"/>
            <a:ext cx="6075310" cy="3368150"/>
          </a:xfrm>
          <a:prstGeom prst="rect">
            <a:avLst/>
          </a:prstGeom>
          <a:ln>
            <a:solidFill>
              <a:srgbClr val="384049"/>
            </a:solidFill>
          </a:ln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32FF780E-C41B-41D5-82E7-237C00134FC3}"/>
              </a:ext>
            </a:extLst>
          </p:cNvPr>
          <p:cNvSpPr/>
          <p:nvPr/>
        </p:nvSpPr>
        <p:spPr>
          <a:xfrm>
            <a:off x="7865705" y="2337318"/>
            <a:ext cx="2463282" cy="2183363"/>
          </a:xfrm>
          <a:prstGeom prst="ellipse">
            <a:avLst/>
          </a:prstGeom>
          <a:noFill/>
          <a:ln w="76200">
            <a:solidFill>
              <a:srgbClr val="CE67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9262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E23A997-A933-4E60-80D4-C304E70291B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55908" y="1973795"/>
            <a:ext cx="6298163" cy="351764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B504851-EE74-457E-8FA5-C61C1CCC5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chemeClr val="tx1"/>
                </a:solidFill>
              </a:rPr>
              <a:t>לשנות סדר העמודות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97D1BC-15DA-44BD-9921-E9E1F09334E9}"/>
              </a:ext>
            </a:extLst>
          </p:cNvPr>
          <p:cNvSpPr txBox="1"/>
          <p:nvPr/>
        </p:nvSpPr>
        <p:spPr>
          <a:xfrm>
            <a:off x="396549" y="2482102"/>
            <a:ext cx="4147459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GB" dirty="0"/>
          </a:p>
          <a:p>
            <a:endParaRPr lang="en-GB" dirty="0"/>
          </a:p>
          <a:p>
            <a:r>
              <a:rPr lang="he-IL" dirty="0"/>
              <a:t>סמן עמודה אחרת שלידה תרצה להעביר את העמודה שגזרת ובלחצן ימני "הכנס תאים"</a:t>
            </a:r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2FF780E-C41B-41D5-82E7-237C00134FC3}"/>
              </a:ext>
            </a:extLst>
          </p:cNvPr>
          <p:cNvSpPr/>
          <p:nvPr/>
        </p:nvSpPr>
        <p:spPr>
          <a:xfrm>
            <a:off x="5505060" y="2267584"/>
            <a:ext cx="2463282" cy="2183363"/>
          </a:xfrm>
          <a:prstGeom prst="ellipse">
            <a:avLst/>
          </a:prstGeom>
          <a:noFill/>
          <a:ln w="76200">
            <a:solidFill>
              <a:srgbClr val="CE67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4698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04851-EE74-457E-8FA5-C61C1CCC5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chemeClr val="tx1"/>
                </a:solidFill>
              </a:rPr>
              <a:t>לשנות סדר העמודות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97D1BC-15DA-44BD-9921-E9E1F09334E9}"/>
              </a:ext>
            </a:extLst>
          </p:cNvPr>
          <p:cNvSpPr txBox="1"/>
          <p:nvPr/>
        </p:nvSpPr>
        <p:spPr>
          <a:xfrm>
            <a:off x="228598" y="2303416"/>
            <a:ext cx="41474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  <a:p>
            <a:r>
              <a:rPr lang="he-IL" dirty="0"/>
              <a:t>חזור על הפעולות עד שתסדר את כל העמודות בסדר הרצוי.</a:t>
            </a:r>
            <a:endParaRPr lang="en-GB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C160A4-75F8-41BE-9194-54CABC04B0D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88429" y="2369975"/>
            <a:ext cx="6096000" cy="2118049"/>
          </a:xfrm>
          <a:prstGeom prst="rect">
            <a:avLst/>
          </a:prstGeom>
          <a:ln>
            <a:solidFill>
              <a:srgbClr val="384049"/>
            </a:solidFill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6D3C698-914A-4A54-AD15-24D7FC775227}"/>
              </a:ext>
            </a:extLst>
          </p:cNvPr>
          <p:cNvSpPr txBox="1"/>
          <p:nvPr/>
        </p:nvSpPr>
        <p:spPr>
          <a:xfrm>
            <a:off x="982824" y="5650601"/>
            <a:ext cx="10226351" cy="510778"/>
          </a:xfrm>
          <a:prstGeom prst="roundRect">
            <a:avLst/>
          </a:prstGeom>
          <a:noFill/>
          <a:ln>
            <a:solidFill>
              <a:srgbClr val="CE673B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he-IL" sz="2400" dirty="0"/>
              <a:t>לחילופין, אפשר להעתיק ולהדביק את העמודות בטבלה נפרדת בסדר הרצוי.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49170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F89C072-2BA5-4E6E-BD6E-542F0B71328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58539" y="2116673"/>
            <a:ext cx="5386875" cy="389195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B504851-EE74-457E-8FA5-C61C1CCC5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chemeClr val="tx1"/>
                </a:solidFill>
              </a:rPr>
              <a:t>שינוי פורמט באקסל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97D1BC-15DA-44BD-9921-E9E1F09334E9}"/>
              </a:ext>
            </a:extLst>
          </p:cNvPr>
          <p:cNvSpPr txBox="1"/>
          <p:nvPr/>
        </p:nvSpPr>
        <p:spPr>
          <a:xfrm>
            <a:off x="237929" y="1978290"/>
            <a:ext cx="41474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  <a:p>
            <a:r>
              <a:rPr lang="he-IL" b="1" dirty="0"/>
              <a:t>סמן את העמודה שבה תרצה לשנות את הפורמט</a:t>
            </a:r>
            <a:endParaRPr lang="en-GB" dirty="0"/>
          </a:p>
          <a:p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8691D48-BB59-46B1-94BE-D95378092139}"/>
              </a:ext>
            </a:extLst>
          </p:cNvPr>
          <p:cNvSpPr txBox="1"/>
          <p:nvPr/>
        </p:nvSpPr>
        <p:spPr>
          <a:xfrm>
            <a:off x="227039" y="3685219"/>
            <a:ext cx="41474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  <a:p>
            <a:pPr algn="r" rtl="1"/>
            <a:r>
              <a:rPr lang="he-IL" dirty="0"/>
              <a:t>לחצן ימני "עיצוב תאים" או </a:t>
            </a:r>
            <a:r>
              <a:rPr lang="en-US" dirty="0"/>
              <a:t>CTRL</a:t>
            </a:r>
            <a:r>
              <a:rPr lang="he-IL" dirty="0"/>
              <a:t>+1</a:t>
            </a:r>
            <a:endParaRPr lang="en-GB" dirty="0"/>
          </a:p>
          <a:p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53573CC-6E7F-4417-8F4C-B946E19E88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1281365"/>
              </p:ext>
            </p:extLst>
          </p:nvPr>
        </p:nvGraphicFramePr>
        <p:xfrm>
          <a:off x="5629465" y="4979035"/>
          <a:ext cx="5645021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9371">
                  <a:extLst>
                    <a:ext uri="{9D8B030D-6E8A-4147-A177-3AD203B41FA5}">
                      <a16:colId xmlns:a16="http://schemas.microsoft.com/office/drawing/2014/main" val="126789438"/>
                    </a:ext>
                  </a:extLst>
                </a:gridCol>
                <a:gridCol w="3575650">
                  <a:extLst>
                    <a:ext uri="{9D8B030D-6E8A-4147-A177-3AD203B41FA5}">
                      <a16:colId xmlns:a16="http://schemas.microsoft.com/office/drawing/2014/main" val="3328752603"/>
                    </a:ext>
                  </a:extLst>
                </a:gridCol>
              </a:tblGrid>
              <a:tr h="493669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Windows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Ctrl + 1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152890"/>
                  </a:ext>
                </a:extLst>
              </a:tr>
              <a:tr h="493669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Mac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Command + 1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183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4980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04851-EE74-457E-8FA5-C61C1CCC5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chemeClr val="tx1"/>
                </a:solidFill>
              </a:rPr>
              <a:t>שינוי פורמט באקסל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97D1BC-15DA-44BD-9921-E9E1F09334E9}"/>
              </a:ext>
            </a:extLst>
          </p:cNvPr>
          <p:cNvSpPr txBox="1"/>
          <p:nvPr/>
        </p:nvSpPr>
        <p:spPr>
          <a:xfrm>
            <a:off x="293913" y="1866323"/>
            <a:ext cx="49778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pPr algn="r" rtl="1"/>
            <a:r>
              <a:rPr lang="he-IL" dirty="0"/>
              <a:t>בחר את הפורמט הרצוי ולחץ </a:t>
            </a:r>
            <a:r>
              <a:rPr lang="en-US" dirty="0"/>
              <a:t>OK</a:t>
            </a:r>
            <a:endParaRPr lang="en-GB" dirty="0"/>
          </a:p>
          <a:p>
            <a:endParaRPr lang="en-GB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00F057B9-351C-401C-830C-D09AA3A2730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2473" y="2921338"/>
            <a:ext cx="3773064" cy="348736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48D9E8B-0B0C-4988-935B-42C8B2B1B46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30009" y="3290586"/>
            <a:ext cx="4823764" cy="234510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Arrow: Right 4">
            <a:extLst>
              <a:ext uri="{FF2B5EF4-FFF2-40B4-BE49-F238E27FC236}">
                <a16:creationId xmlns:a16="http://schemas.microsoft.com/office/drawing/2014/main" id="{A94A528B-C62C-4094-9050-07AB5308E12E}"/>
              </a:ext>
            </a:extLst>
          </p:cNvPr>
          <p:cNvSpPr/>
          <p:nvPr/>
        </p:nvSpPr>
        <p:spPr>
          <a:xfrm>
            <a:off x="4982547" y="4058816"/>
            <a:ext cx="1660849" cy="961053"/>
          </a:xfrm>
          <a:prstGeom prst="rightArrow">
            <a:avLst/>
          </a:prstGeom>
          <a:solidFill>
            <a:srgbClr val="EAC036"/>
          </a:solidFill>
          <a:ln>
            <a:solidFill>
              <a:srgbClr val="EAC0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4136F60-B80B-45C2-ADC2-407015EB97FB}"/>
              </a:ext>
            </a:extLst>
          </p:cNvPr>
          <p:cNvSpPr/>
          <p:nvPr/>
        </p:nvSpPr>
        <p:spPr>
          <a:xfrm>
            <a:off x="85723" y="2921338"/>
            <a:ext cx="2463282" cy="2183363"/>
          </a:xfrm>
          <a:prstGeom prst="ellipse">
            <a:avLst/>
          </a:prstGeom>
          <a:noFill/>
          <a:ln w="76200">
            <a:solidFill>
              <a:srgbClr val="CE67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893342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Data Education in School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84049"/>
      </a:accent1>
      <a:accent2>
        <a:srgbClr val="EAC036"/>
      </a:accent2>
      <a:accent3>
        <a:srgbClr val="6C587C"/>
      </a:accent3>
      <a:accent4>
        <a:srgbClr val="CE673B"/>
      </a:accent4>
      <a:accent5>
        <a:srgbClr val="6A9CA1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S_POWERPOINT_LESSON_TEMPLATE.docx" id="{C9ED7C33-DC77-4FA5-86DD-0A034F8A2FB7}" vid="{358AFC5C-2C86-4A96-95F1-D4B4C4DB4BD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030EE94CCDFA4C88D8D33A29A81B8D" ma:contentTypeVersion="11" ma:contentTypeDescription="Create a new document." ma:contentTypeScope="" ma:versionID="98aef29cb8176f72c0e9e7cecfed2d21">
  <xsd:schema xmlns:xsd="http://www.w3.org/2001/XMLSchema" xmlns:xs="http://www.w3.org/2001/XMLSchema" xmlns:p="http://schemas.microsoft.com/office/2006/metadata/properties" xmlns:ns2="4297454b-9d9d-4311-9194-cdf6c01c0e73" targetNamespace="http://schemas.microsoft.com/office/2006/metadata/properties" ma:root="true" ma:fieldsID="a761e8550470d16bb342baae9d7e143c" ns2:_="">
    <xsd:import namespace="4297454b-9d9d-4311-9194-cdf6c01c0e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97454b-9d9d-4311-9194-cdf6c01c0e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E9DB8A-6628-413F-BA4F-19B2DD611012}">
  <ds:schemaRefs>
    <ds:schemaRef ds:uri="http://schemas.microsoft.com/office/2006/documentManagement/types"/>
    <ds:schemaRef ds:uri="4297454b-9d9d-4311-9194-cdf6c01c0e73"/>
    <ds:schemaRef ds:uri="http://purl.org/dc/terms/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74F55CF-142F-4BED-8679-60542D3DE2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467166D-247E-415D-9DA0-A2CFEDAF39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97454b-9d9d-4311-9194-cdf6c01c0e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323</Words>
  <Application>Microsoft Office PowerPoint</Application>
  <PresentationFormat>מסך רחב</PresentationFormat>
  <Paragraphs>51</Paragraphs>
  <Slides>11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source sans pro</vt:lpstr>
      <vt:lpstr>1_Office Theme</vt:lpstr>
      <vt:lpstr>פעולות עם עמודות ופורמטים</vt:lpstr>
      <vt:lpstr>לבחור עמודה</vt:lpstr>
      <vt:lpstr>לבחור עמודה</vt:lpstr>
      <vt:lpstr>לבחור עמודה</vt:lpstr>
      <vt:lpstr>לשנות סדר העמודות</vt:lpstr>
      <vt:lpstr>לשנות סדר העמודות</vt:lpstr>
      <vt:lpstr>לשנות סדר העמודות</vt:lpstr>
      <vt:lpstr>שינוי פורמט באקסל</vt:lpstr>
      <vt:lpstr>שינוי פורמט באקסל</vt:lpstr>
      <vt:lpstr>מידע נוסף</vt:lpstr>
      <vt:lpstr>How you can use this lesson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Nylk</dc:creator>
  <cp:lastModifiedBy>גלי הראל</cp:lastModifiedBy>
  <cp:revision>10</cp:revision>
  <dcterms:created xsi:type="dcterms:W3CDTF">2021-04-26T06:41:53Z</dcterms:created>
  <dcterms:modified xsi:type="dcterms:W3CDTF">2022-10-01T16:31:47Z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0x010100C4030EE94CCDFA4C88D8D33A29A81B8D</vt:lpwstr>
  </property>
</Properties>
</file>