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Assistant Light"/>
      <p:regular r:id="rId11"/>
      <p:bold r:id="rId12"/>
    </p:embeddedFont>
    <p:embeddedFont>
      <p:font typeface="Varela Round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gMDeh6+futsKaI+7QAYC1Q6wah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7CC7FC8-38D8-4673-9261-CB7300B22048}">
  <a:tblStyle styleId="{47CC7FC8-38D8-4673-9261-CB7300B22048}" styleName="Table_0">
    <a:wholeTbl>
      <a:tcTxStyle b="off" i="off">
        <a:font>
          <a:latin typeface="Rockwell"/>
          <a:ea typeface="Rockwell"/>
          <a:cs typeface="Rockwel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EEDE7"/>
          </a:solidFill>
        </a:fill>
      </a:tcStyle>
    </a:wholeTbl>
    <a:band1H>
      <a:tcTxStyle/>
      <a:tcStyle>
        <a:fill>
          <a:solidFill>
            <a:srgbClr val="FDDACB"/>
          </a:solidFill>
        </a:fill>
      </a:tcStyle>
    </a:band1H>
    <a:band2H>
      <a:tcTxStyle/>
    </a:band2H>
    <a:band1V>
      <a:tcTxStyle/>
      <a:tcStyle>
        <a:fill>
          <a:solidFill>
            <a:srgbClr val="FDDACB"/>
          </a:solidFill>
        </a:fill>
      </a:tcStyle>
    </a:band1V>
    <a:band2V>
      <a:tcTxStyle/>
    </a:band2V>
    <a:lastCol>
      <a:tcTxStyle b="on" i="off">
        <a:font>
          <a:latin typeface="Rockwell"/>
          <a:ea typeface="Rockwell"/>
          <a:cs typeface="Rockwel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Rockwell"/>
          <a:ea typeface="Rockwell"/>
          <a:cs typeface="Rockwel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Rockwell"/>
          <a:ea typeface="Rockwell"/>
          <a:cs typeface="Rockwel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Rockwell"/>
          <a:ea typeface="Rockwell"/>
          <a:cs typeface="Rockwel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ssistantLight-regular.fntdata"/><Relationship Id="rId10" Type="http://schemas.openxmlformats.org/officeDocument/2006/relationships/slide" Target="slides/slide5.xml"/><Relationship Id="rId13" Type="http://schemas.openxmlformats.org/officeDocument/2006/relationships/font" Target="fonts/VarelaRound-regular.fntdata"/><Relationship Id="rId12" Type="http://schemas.openxmlformats.org/officeDocument/2006/relationships/font" Target="fonts/AssistantLight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 txBox="1"/>
          <p:nvPr>
            <p:ph type="ctrTitle"/>
          </p:nvPr>
        </p:nvSpPr>
        <p:spPr>
          <a:xfrm>
            <a:off x="1774423" y="802298"/>
            <a:ext cx="8637073" cy="29207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600"/>
              <a:buFont typeface="Rockwell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" type="subTitle"/>
          </p:nvPr>
        </p:nvSpPr>
        <p:spPr>
          <a:xfrm>
            <a:off x="1774424" y="372407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1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1800" cap="none">
                <a:solidFill>
                  <a:schemeClr val="lt1"/>
                </a:solidFill>
              </a:defRPr>
            </a:lvl1pPr>
            <a:lvl2pPr lvl="1" rt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lvl="2" rt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rt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7"/>
          <p:cNvSpPr txBox="1"/>
          <p:nvPr>
            <p:ph idx="10" type="dt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11" type="ftr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2" type="sldNum"/>
          </p:nvPr>
        </p:nvSpPr>
        <p:spPr>
          <a:xfrm>
            <a:off x="47683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4371880" y="-904569"/>
            <a:ext cx="3450613" cy="929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 rot="5400000">
            <a:off x="7604979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Rockwel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 rot="5400000">
            <a:off x="2874055" y="-630409"/>
            <a:ext cx="4659889" cy="75186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0" type="dt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1" type="ftr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/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" type="body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0" type="dt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1" type="ftr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/>
          <p:nvPr>
            <p:ph type="title"/>
          </p:nvPr>
        </p:nvSpPr>
        <p:spPr>
          <a:xfrm>
            <a:off x="1774423" y="1756130"/>
            <a:ext cx="8643154" cy="1969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" type="body"/>
          </p:nvPr>
        </p:nvSpPr>
        <p:spPr>
          <a:xfrm>
            <a:off x="1774423" y="3725137"/>
            <a:ext cx="8643154" cy="109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rmAutofit/>
          </a:bodyPr>
          <a:lstStyle>
            <a:lvl1pPr indent="-228600" lvl="0" marL="457200" rtl="1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10" type="dt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1" type="ftr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1449217" y="804889"/>
            <a:ext cx="9293577" cy="1059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" type="body"/>
          </p:nvPr>
        </p:nvSpPr>
        <p:spPr>
          <a:xfrm>
            <a:off x="1447331" y="2010878"/>
            <a:ext cx="4488654" cy="3448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2" type="body"/>
          </p:nvPr>
        </p:nvSpPr>
        <p:spPr>
          <a:xfrm>
            <a:off x="6254140" y="2017343"/>
            <a:ext cx="4488654" cy="344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1" type="ftr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1447191" y="804163"/>
            <a:ext cx="9295603" cy="10563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" type="body"/>
          </p:nvPr>
        </p:nvSpPr>
        <p:spPr>
          <a:xfrm>
            <a:off x="1447191" y="2019549"/>
            <a:ext cx="4488794" cy="8019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1"/>
          <p:cNvSpPr txBox="1"/>
          <p:nvPr>
            <p:ph idx="2" type="body"/>
          </p:nvPr>
        </p:nvSpPr>
        <p:spPr>
          <a:xfrm>
            <a:off x="1447191" y="2824269"/>
            <a:ext cx="4488794" cy="2644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3" type="body"/>
          </p:nvPr>
        </p:nvSpPr>
        <p:spPr>
          <a:xfrm>
            <a:off x="6256025" y="2023003"/>
            <a:ext cx="4488794" cy="8022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11"/>
          <p:cNvSpPr txBox="1"/>
          <p:nvPr>
            <p:ph idx="4" type="body"/>
          </p:nvPr>
        </p:nvSpPr>
        <p:spPr>
          <a:xfrm>
            <a:off x="6256025" y="2821491"/>
            <a:ext cx="4488794" cy="2637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0" type="dt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1" type="ftr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0" type="dt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1" type="ftr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0" type="dt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1" type="ftr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1444671" y="798973"/>
            <a:ext cx="2961967" cy="24065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Rockwel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473032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2" type="body"/>
          </p:nvPr>
        </p:nvSpPr>
        <p:spPr>
          <a:xfrm>
            <a:off x="1444671" y="3205491"/>
            <a:ext cx="2961967" cy="2248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61" name="Google Shape;61;p14"/>
          <p:cNvSpPr txBox="1"/>
          <p:nvPr>
            <p:ph idx="10" type="dt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15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66" name="Google Shape;66;p15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rotWithShape="1">
              <a:blip r:embed="rId2">
                <a:alphaModFix amt="30000"/>
              </a:blip>
              <a:tile algn="ctr" flip="none" tx="0" sx="100000" ty="0" sy="100000"/>
            </a:blipFill>
            <a:ln>
              <a:noFill/>
            </a:ln>
            <a:effectLst>
              <a:outerShdw blurRad="127000" sx="98000" rotWithShape="0" algn="tl" dir="4740000" dist="228600" sy="98000">
                <a:srgbClr val="000000">
                  <a:alpha val="3372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5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cap="flat" cmpd="sng" w="38100">
              <a:solidFill>
                <a:srgbClr val="3D352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" name="Google Shape;68;p15"/>
          <p:cNvSpPr txBox="1"/>
          <p:nvPr>
            <p:ph type="title"/>
          </p:nvPr>
        </p:nvSpPr>
        <p:spPr>
          <a:xfrm>
            <a:off x="1451206" y="1129512"/>
            <a:ext cx="5532328" cy="1922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Rockwel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/>
          <p:nvPr>
            <p:ph idx="2" type="pic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7F7F7F">
              <a:alpha val="80000"/>
            </a:srgbClr>
          </a:solidFill>
          <a:ln>
            <a:noFill/>
          </a:ln>
        </p:spPr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1450329" y="3059600"/>
            <a:ext cx="5524404" cy="20901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indent="-228600" lvl="1" marL="914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4B4B4B"/>
            </a:gs>
            <a:gs pos="100000">
              <a:schemeClr val="dk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Rockwell"/>
              <a:buNone/>
              <a:defRPr b="0" i="0" sz="32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30200" lvl="2" marL="1371600" marR="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04800" lvl="4" marL="2286000" marR="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04800" lvl="5" marL="2743200" marR="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04800" lvl="6" marL="3200400" marR="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04800" lvl="7" marL="3657600" marR="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04800" lvl="8" marL="4114800" marR="0" rtl="1" algn="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1" name="Google Shape;11;p6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>
            <a:gsLst>
              <a:gs pos="0">
                <a:srgbClr val="454545">
                  <a:alpha val="0"/>
                </a:srgbClr>
              </a:gs>
              <a:gs pos="100000">
                <a:srgbClr val="454545">
                  <a:alpha val="8000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" name="Google Shape;12;p6"/>
          <p:cNvPicPr preferRelativeResize="0"/>
          <p:nvPr/>
        </p:nvPicPr>
        <p:blipFill rotWithShape="1">
          <a:blip r:embed="rId1">
            <a:alphaModFix/>
          </a:blip>
          <a:srcRect b="-1538" l="0" r="0" t="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6"/>
          <p:cNvCxnSpPr/>
          <p:nvPr/>
        </p:nvCxnSpPr>
        <p:spPr>
          <a:xfrm>
            <a:off x="0" y="6138142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000001">
                <a:alpha val="200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1774423" y="1695344"/>
            <a:ext cx="8637073" cy="150086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 fontScale="90000"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ssistant Light"/>
              <a:buNone/>
            </a:pPr>
            <a:br>
              <a:rPr lang="iw-IL" sz="2800">
                <a:latin typeface="Assistant Light"/>
                <a:ea typeface="Assistant Light"/>
                <a:cs typeface="Assistant Light"/>
                <a:sym typeface="Assistant Light"/>
              </a:rPr>
            </a:br>
            <a:r>
              <a:rPr lang="iw-IL" sz="2800">
                <a:latin typeface="Assistant Light"/>
                <a:ea typeface="Assistant Light"/>
                <a:cs typeface="Assistant Light"/>
                <a:sym typeface="Assistant Light"/>
              </a:rPr>
              <a:t>תרגיל בצרכנות</a:t>
            </a:r>
            <a:b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</a:b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מהו הסל הזול ביותר </a:t>
            </a:r>
            <a:endParaRPr/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5109426" y="4089634"/>
            <a:ext cx="1967066" cy="8458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40000" lnSpcReduction="20000"/>
          </a:bodyPr>
          <a:lstStyle/>
          <a:p>
            <a:pPr indent="0" lvl="0" marL="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i="0" lang="iw-IL" sz="4000" u="none" strike="noStrike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 </a:t>
            </a:r>
            <a:endParaRPr b="0" sz="4000"/>
          </a:p>
          <a:p>
            <a:pPr indent="0" lvl="0" marL="0" rtl="1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i="0" lang="iw-IL" sz="6700" u="none" strike="noStrike">
                <a:solidFill>
                  <a:srgbClr val="FFFFFF"/>
                </a:solidFill>
                <a:latin typeface="Assistant Light"/>
                <a:ea typeface="Assistant Light"/>
                <a:cs typeface="Assistant Light"/>
                <a:sym typeface="Assistant Light"/>
              </a:rPr>
              <a:t>תרגיל חיפוש</a:t>
            </a:r>
            <a:endParaRPr b="0" sz="6700">
              <a:latin typeface="Assistant Light"/>
              <a:ea typeface="Assistant Light"/>
              <a:cs typeface="Assistant Light"/>
              <a:sym typeface="Assistant Light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8210180" y="581006"/>
            <a:ext cx="3869968" cy="59068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/>
          <a:p>
            <a:pPr indent="0" lvl="0" marL="0" marR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800"/>
              <a:buFont typeface="Assistant Light"/>
              <a:buNone/>
            </a:pPr>
            <a:r>
              <a:rPr b="0" i="0" lang="iw-IL" sz="2800" u="none" cap="none" strike="noStrike">
                <a:solidFill>
                  <a:srgbClr val="F2F2F2"/>
                </a:solidFill>
                <a:latin typeface="Assistant Light"/>
                <a:ea typeface="Assistant Light"/>
                <a:cs typeface="Assistant Light"/>
                <a:sym typeface="Assistant Light"/>
              </a:rPr>
              <a:t>לקראת חגי תשרי</a:t>
            </a:r>
            <a:endParaRPr b="0" i="0" sz="6600" u="none" cap="none" strike="noStrike">
              <a:solidFill>
                <a:srgbClr val="F2F2F2"/>
              </a:solidFill>
              <a:latin typeface="Assistant Light"/>
              <a:ea typeface="Assistant Light"/>
              <a:cs typeface="Assistant Light"/>
              <a:sym typeface="Assistan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>
            <p:ph type="title"/>
          </p:nvPr>
        </p:nvSpPr>
        <p:spPr>
          <a:xfrm>
            <a:off x="1450392" y="112858"/>
            <a:ext cx="9291215" cy="4194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ssistant Light"/>
              <a:buNone/>
            </a:pP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מערך שיעור איסוף מידע</a:t>
            </a:r>
            <a:endParaRPr/>
          </a:p>
        </p:txBody>
      </p:sp>
      <p:sp>
        <p:nvSpPr>
          <p:cNvPr id="98" name="Google Shape;98;p2"/>
          <p:cNvSpPr txBox="1"/>
          <p:nvPr>
            <p:ph idx="1" type="body"/>
          </p:nvPr>
        </p:nvSpPr>
        <p:spPr>
          <a:xfrm>
            <a:off x="1491423" y="532335"/>
            <a:ext cx="9291215" cy="5099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0" i="0" lang="iw-IL">
                <a:solidFill>
                  <a:schemeClr val="accent2"/>
                </a:solidFill>
                <a:latin typeface="Assistant Light"/>
                <a:ea typeface="Assistant Light"/>
                <a:cs typeface="Assistant Light"/>
                <a:sym typeface="Assistant Light"/>
              </a:rPr>
              <a:t>מטרות השיעור:</a:t>
            </a:r>
            <a:endParaRPr/>
          </a:p>
          <a:p>
            <a:pPr indent="0" lvl="0" marL="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0" i="0" lang="iw-IL">
                <a:latin typeface="Assistant Light"/>
                <a:ea typeface="Assistant Light"/>
                <a:cs typeface="Assistant Light"/>
                <a:sym typeface="Assistant Light"/>
              </a:rPr>
              <a:t>1. התנסות באיסוף מידע בסיסי והבנת הצורך בהשוואה</a:t>
            </a:r>
            <a:endParaRPr/>
          </a:p>
          <a:p>
            <a:pPr indent="0" lvl="0" marL="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0" i="0" lang="iw-IL">
                <a:latin typeface="Assistant Light"/>
                <a:ea typeface="Assistant Light"/>
                <a:cs typeface="Assistant Light"/>
                <a:sym typeface="Assistant Light"/>
              </a:rPr>
              <a:t>2. שאלת שאלות, מה מייצג סל קניות למשפחה לחג, האם יש רק סוג אחד של סל?</a:t>
            </a:r>
            <a:endParaRPr/>
          </a:p>
          <a:p>
            <a:pPr indent="0" lvl="0" marL="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0" i="0" lang="iw-IL">
                <a:latin typeface="Assistant Light"/>
                <a:ea typeface="Assistant Light"/>
                <a:cs typeface="Assistant Light"/>
                <a:sym typeface="Assistant Light"/>
              </a:rPr>
              <a:t>מהלך השיעור:</a:t>
            </a:r>
            <a:endParaRPr/>
          </a:p>
          <a:p>
            <a:pPr indent="0" lvl="0" marL="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0" i="0" lang="iw-IL">
                <a:latin typeface="Assistant Light"/>
                <a:ea typeface="Assistant Light"/>
                <a:cs typeface="Assistant Light"/>
                <a:sym typeface="Assistant Light"/>
              </a:rPr>
              <a:t>1. עבודה בקבוצות</a:t>
            </a:r>
            <a:endParaRPr/>
          </a:p>
          <a:p>
            <a:pPr indent="0" lvl="0" marL="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0" i="0" lang="iw-IL">
                <a:latin typeface="Assistant Light"/>
                <a:ea typeface="Assistant Light"/>
                <a:cs typeface="Assistant Light"/>
                <a:sym typeface="Assistant Light"/>
              </a:rPr>
              <a:t>2. על התלמידים לערוך רשימת מוצרים בסיסיים לסל קניות לחג(ניתן לקיים דיון: מה המוצרים החשובים, איך משווים, על פי אילו פרמטרים)</a:t>
            </a:r>
            <a:endParaRPr/>
          </a:p>
          <a:p>
            <a:pPr indent="0" lvl="0" marL="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0" i="0" lang="iw-IL">
                <a:latin typeface="Assistant Light"/>
                <a:ea typeface="Assistant Light"/>
                <a:cs typeface="Assistant Light"/>
                <a:sym typeface="Assistant Light"/>
              </a:rPr>
              <a:t>3. התלמידים יחפשו את המחירים של סל המוצרים שקבעו מראש ויעלו את הממצאים בטבלת אקסל.</a:t>
            </a:r>
            <a:endParaRPr/>
          </a:p>
          <a:p>
            <a:pPr indent="0" lvl="0" marL="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0" i="0" lang="iw-IL">
                <a:latin typeface="Assistant Light"/>
                <a:ea typeface="Assistant Light"/>
                <a:cs typeface="Assistant Light"/>
                <a:sym typeface="Assistant Light"/>
              </a:rPr>
              <a:t>4. התלמידים יציגו את הטבלה והמסקנות</a:t>
            </a:r>
            <a:endParaRPr/>
          </a:p>
          <a:p>
            <a:pPr indent="0" lvl="0" marL="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1" lang="iw-IL">
                <a:latin typeface="Assistant Light"/>
                <a:ea typeface="Assistant Light"/>
                <a:cs typeface="Assistant Light"/>
                <a:sym typeface="Assistant Light"/>
              </a:rPr>
              <a:t>לסיכום</a:t>
            </a: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: שוחחו עם הילדים, מה הם למדו מהתהליך(למשל הצורך להיות מדויקים בחיפוש, להשוות מוצרים זהים, מה ניתן להסיק לגבי החיפוש ומה ההמלצות.</a:t>
            </a:r>
            <a:endParaRPr b="0" i="0">
              <a:latin typeface="Assistant Light"/>
              <a:ea typeface="Assistant Light"/>
              <a:cs typeface="Assistant Light"/>
              <a:sym typeface="Assistant Light"/>
            </a:endParaRPr>
          </a:p>
          <a:p>
            <a:pPr indent="-101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0" i="0">
              <a:latin typeface="Assistant Light"/>
              <a:ea typeface="Assistant Light"/>
              <a:cs typeface="Assistant Light"/>
              <a:sym typeface="Assistant Light"/>
            </a:endParaRPr>
          </a:p>
          <a:p>
            <a:pPr indent="-101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>
              <a:latin typeface="Assistant Light"/>
              <a:ea typeface="Assistant Light"/>
              <a:cs typeface="Assistant Light"/>
              <a:sym typeface="Assistant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818181"/>
            </a:gs>
            <a:gs pos="100000">
              <a:srgbClr val="424242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7039845" y="658435"/>
            <a:ext cx="4137059" cy="759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ssistant Light"/>
              <a:buNone/>
            </a:pPr>
            <a:r>
              <a:rPr lang="iw-IL" sz="3200">
                <a:latin typeface="Assistant Light"/>
                <a:ea typeface="Assistant Light"/>
                <a:cs typeface="Assistant Light"/>
                <a:sym typeface="Assistant Light"/>
              </a:rPr>
              <a:t>עבדו בזוגות</a:t>
            </a:r>
            <a:endParaRPr/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2374085" y="1417739"/>
            <a:ext cx="7574578" cy="42222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iw-IL" sz="2400">
                <a:latin typeface="Assistant Light"/>
                <a:ea typeface="Assistant Light"/>
                <a:cs typeface="Assistant Light"/>
                <a:sym typeface="Assistant Light"/>
              </a:rPr>
              <a:t>1. צרו רשימה של  10 מוצרים לסל הקניות שלכם</a:t>
            </a:r>
            <a:endParaRPr/>
          </a:p>
          <a:p>
            <a:pPr indent="0" lvl="0" marL="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iw-IL" sz="2400">
                <a:latin typeface="Assistant Light"/>
                <a:ea typeface="Assistant Light"/>
                <a:cs typeface="Assistant Light"/>
                <a:sym typeface="Assistant Light"/>
              </a:rPr>
              <a:t>2. חפשו בגוגל את מחירי המצרכים ברשימה בכל אחת  מרשתות המזון הבאות:</a:t>
            </a:r>
            <a:endParaRPr/>
          </a:p>
          <a:p>
            <a:pPr indent="-228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iw-IL" sz="2400">
                <a:solidFill>
                  <a:schemeClr val="lt1"/>
                </a:solidFill>
                <a:latin typeface="Assistant Light"/>
                <a:ea typeface="Assistant Light"/>
                <a:cs typeface="Assistant Light"/>
                <a:sym typeface="Assistant Light"/>
              </a:rPr>
              <a:t>רמי לוי</a:t>
            </a:r>
            <a:endParaRPr/>
          </a:p>
          <a:p>
            <a:pPr indent="-228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iw-IL" sz="2400">
                <a:latin typeface="Assistant Light"/>
                <a:ea typeface="Assistant Light"/>
                <a:cs typeface="Assistant Light"/>
                <a:sym typeface="Assistant Light"/>
              </a:rPr>
              <a:t>יוחננוף</a:t>
            </a:r>
            <a:endParaRPr sz="2400">
              <a:latin typeface="Assistant Light"/>
              <a:ea typeface="Assistant Light"/>
              <a:cs typeface="Assistant Light"/>
              <a:sym typeface="Assistant Light"/>
            </a:endParaRPr>
          </a:p>
          <a:p>
            <a:pPr indent="-228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iw-IL" sz="2400">
                <a:solidFill>
                  <a:schemeClr val="lt1"/>
                </a:solidFill>
                <a:latin typeface="Assistant Light"/>
                <a:ea typeface="Assistant Light"/>
                <a:cs typeface="Assistant Light"/>
                <a:sym typeface="Assistant Light"/>
              </a:rPr>
              <a:t>חצי חינם</a:t>
            </a:r>
            <a:endParaRPr/>
          </a:p>
          <a:p>
            <a:pPr indent="-228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iw-IL" sz="2400">
                <a:latin typeface="Assistant Light"/>
                <a:ea typeface="Assistant Light"/>
                <a:cs typeface="Assistant Light"/>
                <a:sym typeface="Assistant Light"/>
              </a:rPr>
              <a:t>שופר סל</a:t>
            </a:r>
            <a:endParaRPr/>
          </a:p>
          <a:p>
            <a:pPr indent="-228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iw-IL" sz="2400">
                <a:solidFill>
                  <a:schemeClr val="lt1"/>
                </a:solidFill>
                <a:latin typeface="Assistant Light"/>
                <a:ea typeface="Assistant Light"/>
                <a:cs typeface="Assistant Light"/>
                <a:sym typeface="Assistant Light"/>
              </a:rPr>
              <a:t>קרפור</a:t>
            </a:r>
            <a:endParaRPr sz="2400">
              <a:solidFill>
                <a:schemeClr val="lt1"/>
              </a:solidFill>
              <a:latin typeface="Assistant Light"/>
              <a:ea typeface="Assistant Light"/>
              <a:cs typeface="Assistant Light"/>
              <a:sym typeface="Assistant Light"/>
            </a:endParaRPr>
          </a:p>
          <a:p>
            <a:pPr indent="0" lvl="0" marL="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Assistant Light"/>
              <a:ea typeface="Assistant Light"/>
              <a:cs typeface="Assistant Light"/>
              <a:sym typeface="Assistant Light"/>
            </a:endParaRPr>
          </a:p>
        </p:txBody>
      </p:sp>
      <p:pic>
        <p:nvPicPr>
          <p:cNvPr descr="שקית קניות קו מיתאר" id="105" name="Google Shape;105;p3"/>
          <p:cNvPicPr preferRelativeResize="0"/>
          <p:nvPr/>
        </p:nvPicPr>
        <p:blipFill rotWithShape="1">
          <a:blip r:embed="rId3">
            <a:alphaModFix/>
          </a:blip>
          <a:srcRect b="-4" l="0" r="-4" t="3151"/>
          <a:stretch/>
        </p:blipFill>
        <p:spPr>
          <a:xfrm>
            <a:off x="360444" y="217944"/>
            <a:ext cx="1468356" cy="14220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מכולתת תיק קו מיתאר" id="106" name="Google Shape;106;p3"/>
          <p:cNvPicPr preferRelativeResize="0"/>
          <p:nvPr/>
        </p:nvPicPr>
        <p:blipFill rotWithShape="1">
          <a:blip r:embed="rId4">
            <a:alphaModFix/>
          </a:blip>
          <a:srcRect b="3148" l="0" r="-4" t="0"/>
          <a:stretch/>
        </p:blipFill>
        <p:spPr>
          <a:xfrm>
            <a:off x="10584188" y="217944"/>
            <a:ext cx="1607812" cy="15571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עגלת קניות קו מיתאר" id="107" name="Google Shape;107;p3"/>
          <p:cNvPicPr preferRelativeResize="0"/>
          <p:nvPr/>
        </p:nvPicPr>
        <p:blipFill rotWithShape="1">
          <a:blip r:embed="rId5">
            <a:alphaModFix/>
          </a:blip>
          <a:srcRect b="3148" l="0" r="-4" t="0"/>
          <a:stretch/>
        </p:blipFill>
        <p:spPr>
          <a:xfrm>
            <a:off x="158655" y="2985936"/>
            <a:ext cx="2495765" cy="241709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קיוסק קו מיתאר" id="108" name="Google Shape;108;p3"/>
          <p:cNvPicPr preferRelativeResize="0"/>
          <p:nvPr/>
        </p:nvPicPr>
        <p:blipFill rotWithShape="1">
          <a:blip r:embed="rId6">
            <a:alphaModFix/>
          </a:blip>
          <a:srcRect b="2025" l="0" r="-4" t="1123"/>
          <a:stretch/>
        </p:blipFill>
        <p:spPr>
          <a:xfrm>
            <a:off x="10438232" y="4670559"/>
            <a:ext cx="1345436" cy="1303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/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ssistant Light"/>
              <a:buNone/>
            </a:pP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הכינו טבלת אקסל/גוגל שיטס</a:t>
            </a:r>
            <a:b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</a:b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והכניסו את מחירי המוצרים שמצאתם</a:t>
            </a:r>
            <a:endParaRPr/>
          </a:p>
        </p:txBody>
      </p:sp>
      <p:graphicFrame>
        <p:nvGraphicFramePr>
          <p:cNvPr id="114" name="Google Shape;114;p4"/>
          <p:cNvGraphicFramePr/>
          <p:nvPr/>
        </p:nvGraphicFramePr>
        <p:xfrm>
          <a:off x="1450977" y="20161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{47CC7FC8-38D8-4673-9261-CB7300B22048}</a:tableStyleId>
              </a:tblPr>
              <a:tblGrid>
                <a:gridCol w="1548600"/>
                <a:gridCol w="1548600"/>
                <a:gridCol w="1548600"/>
                <a:gridCol w="1548600"/>
                <a:gridCol w="1548600"/>
                <a:gridCol w="1548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/>
                        <a:t>לחם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/>
                        <a:t>חלב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/>
                        <a:t>ביצים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/>
                        <a:t>וכו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/>
                        <a:t>סיכום הסל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/>
                        <a:t>שופר סל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/>
                        <a:t>רמי לוי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/>
                        <a:t>קרפור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cap="none" strike="noStrike"/>
                        <a:t>וכו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/>
          <p:nvPr>
            <p:ph type="title"/>
          </p:nvPr>
        </p:nvSpPr>
        <p:spPr>
          <a:xfrm>
            <a:off x="7055425" y="536071"/>
            <a:ext cx="3816707" cy="10492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ssistant Light"/>
              <a:buNone/>
            </a:pP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סכמו את הנתונים והציגו </a:t>
            </a:r>
            <a:endParaRPr/>
          </a:p>
        </p:txBody>
      </p:sp>
      <p:sp>
        <p:nvSpPr>
          <p:cNvPr id="120" name="Google Shape;120;p5"/>
          <p:cNvSpPr txBox="1"/>
          <p:nvPr>
            <p:ph idx="1" type="body"/>
          </p:nvPr>
        </p:nvSpPr>
        <p:spPr>
          <a:xfrm>
            <a:off x="1384467" y="1487225"/>
            <a:ext cx="929121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מהו הסל הזול ביותר ע"פ הנתונים?</a:t>
            </a:r>
            <a:endParaRPr/>
          </a:p>
          <a:p>
            <a:pPr indent="-228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האם התוצאות חד משמעיות?</a:t>
            </a:r>
            <a:endParaRPr/>
          </a:p>
          <a:p>
            <a:pPr indent="-228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האם ניתן/צריך  לחפש פרמטרים נוספים?</a:t>
            </a:r>
            <a:endParaRPr/>
          </a:p>
          <a:p>
            <a:pPr indent="-228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האם ניתן לדייק את החיפוש?</a:t>
            </a:r>
            <a:endParaRPr/>
          </a:p>
          <a:p>
            <a:pPr indent="-228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מה הקשיים שעלו בעקבות החיפוש?</a:t>
            </a:r>
            <a:endParaRPr/>
          </a:p>
          <a:p>
            <a:pPr indent="-228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w-IL">
                <a:latin typeface="Assistant Light"/>
                <a:ea typeface="Assistant Light"/>
                <a:cs typeface="Assistant Light"/>
                <a:sym typeface="Assistant Light"/>
              </a:rPr>
              <a:t>אילו תובנות ניתן להסיק מן הנתונים</a:t>
            </a:r>
            <a:endParaRPr/>
          </a:p>
          <a:p>
            <a:pPr indent="-101600" lvl="0" marL="228600" rtl="1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>
              <a:latin typeface="Assistant Light"/>
              <a:ea typeface="Assistant Light"/>
              <a:cs typeface="Assistant Light"/>
              <a:sym typeface="Assistan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גלריה">
  <a:themeElements>
    <a:clrScheme name="גלריה">
      <a:dk1>
        <a:srgbClr val="000000"/>
      </a:dk1>
      <a:lt1>
        <a:srgbClr val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2023-09-03T17:14:25Z</dcterms:created>
  <dc:creator>carmel schnieder</dc:creator>
</cp:coreProperties>
</file>