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embeddedFontLst>
    <p:embeddedFont>
      <p:font typeface="Varela Round"/>
      <p:regular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gSYSlhSXqD2NNaNNNu1UNyyBaE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VarelaRoun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7" name="Google Shape;197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4" name="Google Shape;214;p12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iw-IL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0" name="Google Shape;220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4" name="Google Shape;16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9" name="Google Shape;16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0" name="Google Shape;190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15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15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15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5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5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15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6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6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6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6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6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6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6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6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6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6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7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7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7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7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7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7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7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8" name="Google Shape;58;p18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9" name="Google Shape;59;p18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0" name="Google Shape;60;p18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8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8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8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8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8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8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0" name="Google Shape;70;p19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19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" name="Google Shape;72;p19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" name="Google Shape;73;p19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9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9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9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9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9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1" name="Google Shape;81;p20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2" name="Google Shape;82;p20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3" name="Google Shape;83;p20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0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20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20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20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20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20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20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1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21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21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21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2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21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21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21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21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22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2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9" name="Google Shape;109;p22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22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22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2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2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22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2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23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3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1" name="Google Shape;121;p23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23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23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23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3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23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23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23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14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14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9</a:t>
            </a:r>
            <a:r>
              <a:rPr lang="iw-IL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iw-IL">
                <a:latin typeface="Arial"/>
                <a:ea typeface="Arial"/>
                <a:cs typeface="Arial"/>
                <a:sym typeface="Arial"/>
              </a:rPr>
            </a:br>
            <a:r>
              <a:rPr lang="iw-IL" sz="5400">
                <a:latin typeface="Arial"/>
                <a:ea typeface="Arial"/>
                <a:cs typeface="Arial"/>
                <a:sym typeface="Arial"/>
              </a:rPr>
              <a:t>משנים מילה, והתמונה משתנה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>
            <p:ph idx="1" type="subTitle"/>
          </p:nvPr>
        </p:nvSpPr>
        <p:spPr>
          <a:xfrm>
            <a:off x="696000" y="2806178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 txBox="1"/>
          <p:nvPr>
            <p:ph idx="2" type="body"/>
          </p:nvPr>
        </p:nvSpPr>
        <p:spPr>
          <a:xfrm>
            <a:off x="696000" y="3461536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37" name="Google Shape;137;p2"/>
          <p:cNvPicPr preferRelativeResize="0"/>
          <p:nvPr/>
        </p:nvPicPr>
        <p:blipFill rotWithShape="1">
          <a:blip r:embed="rId3">
            <a:alphaModFix/>
          </a:blip>
          <a:srcRect b="30939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38" name="Google Shape;13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11"/>
          <p:cNvPicPr preferRelativeResize="0"/>
          <p:nvPr/>
        </p:nvPicPr>
        <p:blipFill rotWithShape="1">
          <a:blip r:embed="rId3">
            <a:alphaModFix/>
          </a:blip>
          <a:srcRect b="17772" l="23492" r="12962" t="28055"/>
          <a:stretch/>
        </p:blipFill>
        <p:spPr>
          <a:xfrm>
            <a:off x="0" y="0"/>
            <a:ext cx="12191999" cy="688979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1"/>
          <p:cNvSpPr/>
          <p:nvPr/>
        </p:nvSpPr>
        <p:spPr>
          <a:xfrm>
            <a:off x="4679004" y="328806"/>
            <a:ext cx="8745166" cy="876312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1" name="Google Shape;201;p11"/>
          <p:cNvSpPr txBox="1"/>
          <p:nvPr/>
        </p:nvSpPr>
        <p:spPr>
          <a:xfrm>
            <a:off x="4742768" y="323873"/>
            <a:ext cx="6966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Varela Round"/>
              <a:buNone/>
            </a:pPr>
            <a:r>
              <a:rPr b="0" i="0" lang="iw-IL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ניווט במערכת שלב אחר שלב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2" name="Google Shape;202;p11"/>
          <p:cNvGrpSpPr/>
          <p:nvPr/>
        </p:nvGrpSpPr>
        <p:grpSpPr>
          <a:xfrm>
            <a:off x="640856" y="1927078"/>
            <a:ext cx="7456616" cy="1101485"/>
            <a:chOff x="769544" y="1904560"/>
            <a:chExt cx="7456616" cy="1101485"/>
          </a:xfrm>
        </p:grpSpPr>
        <p:sp>
          <p:nvSpPr>
            <p:cNvPr id="203" name="Google Shape;203;p11"/>
            <p:cNvSpPr/>
            <p:nvPr/>
          </p:nvSpPr>
          <p:spPr>
            <a:xfrm>
              <a:off x="769544" y="2051938"/>
              <a:ext cx="7054125" cy="9541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86EFE"/>
                </a:buClr>
                <a:buSzPts val="2800"/>
                <a:buFont typeface="Varela Round"/>
                <a:buNone/>
              </a:pPr>
              <a:r>
                <a:rPr b="0" i="0" lang="iw-IL" sz="2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בחר ב"רשימת מועמדים" אשר בתפריט הראשי וסמן את במועמד הרצוי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1"/>
            <p:cNvSpPr txBox="1"/>
            <p:nvPr/>
          </p:nvSpPr>
          <p:spPr>
            <a:xfrm>
              <a:off x="7397260" y="1904560"/>
              <a:ext cx="8289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D59F2"/>
                </a:buClr>
                <a:buSzPts val="3200"/>
                <a:buFont typeface="Varela Round"/>
                <a:buNone/>
              </a:pPr>
              <a:r>
                <a:rPr b="0" i="0" lang="iw-IL" sz="3200" u="none" cap="none" strike="noStrike">
                  <a:solidFill>
                    <a:srgbClr val="1D59F2"/>
                  </a:solidFill>
                  <a:latin typeface="Arial"/>
                  <a:ea typeface="Arial"/>
                  <a:cs typeface="Arial"/>
                  <a:sym typeface="Arial"/>
                </a:rPr>
                <a:t>1.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5" name="Google Shape;205;p11"/>
          <p:cNvGrpSpPr/>
          <p:nvPr/>
        </p:nvGrpSpPr>
        <p:grpSpPr>
          <a:xfrm>
            <a:off x="303983" y="3895419"/>
            <a:ext cx="6206462" cy="1111272"/>
            <a:chOff x="303983" y="3895419"/>
            <a:chExt cx="6206462" cy="1111272"/>
          </a:xfrm>
        </p:grpSpPr>
        <p:sp>
          <p:nvSpPr>
            <p:cNvPr id="206" name="Google Shape;206;p11"/>
            <p:cNvSpPr/>
            <p:nvPr/>
          </p:nvSpPr>
          <p:spPr>
            <a:xfrm>
              <a:off x="303983" y="4052584"/>
              <a:ext cx="5799560" cy="9541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86EFE"/>
                </a:buClr>
                <a:buSzPts val="2800"/>
                <a:buFont typeface="Varela Round"/>
                <a:buNone/>
              </a:pPr>
              <a:r>
                <a:rPr b="0" i="0" lang="iw-IL" sz="2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סמן את הקריטריונים שבדקת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86EFE"/>
                </a:buClr>
                <a:buSzPts val="2800"/>
                <a:buFont typeface="Varela Round"/>
                <a:buNone/>
              </a:pPr>
              <a:r>
                <a:rPr b="0" i="0" lang="iw-IL" sz="2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בעזרת כלי הבחירה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1"/>
            <p:cNvSpPr txBox="1"/>
            <p:nvPr/>
          </p:nvSpPr>
          <p:spPr>
            <a:xfrm>
              <a:off x="5681545" y="3895419"/>
              <a:ext cx="8289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D59F2"/>
                </a:buClr>
                <a:buSzPts val="3200"/>
                <a:buFont typeface="Varela Round"/>
                <a:buNone/>
              </a:pPr>
              <a:r>
                <a:rPr b="0" i="0" lang="iw-IL" sz="3200" u="none" cap="none" strike="noStrike">
                  <a:solidFill>
                    <a:srgbClr val="1D59F2"/>
                  </a:solidFill>
                  <a:latin typeface="Arial"/>
                  <a:ea typeface="Arial"/>
                  <a:cs typeface="Arial"/>
                  <a:sym typeface="Arial"/>
                </a:rPr>
                <a:t>2.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8" name="Google Shape;208;p11"/>
          <p:cNvGrpSpPr/>
          <p:nvPr/>
        </p:nvGrpSpPr>
        <p:grpSpPr>
          <a:xfrm>
            <a:off x="1206230" y="5783503"/>
            <a:ext cx="6891242" cy="665708"/>
            <a:chOff x="1206230" y="5783503"/>
            <a:chExt cx="6891242" cy="665708"/>
          </a:xfrm>
        </p:grpSpPr>
        <p:sp>
          <p:nvSpPr>
            <p:cNvPr id="209" name="Google Shape;209;p11"/>
            <p:cNvSpPr/>
            <p:nvPr/>
          </p:nvSpPr>
          <p:spPr>
            <a:xfrm>
              <a:off x="1206230" y="5925991"/>
              <a:ext cx="648829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86EFE"/>
                </a:buClr>
                <a:buSzPts val="2800"/>
                <a:buFont typeface="Varela Round"/>
                <a:buNone/>
              </a:pPr>
              <a:r>
                <a:rPr b="0" i="0" lang="iw-IL" sz="2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פתח את טופס ההתקשרות למנהל המחוז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1"/>
            <p:cNvSpPr txBox="1"/>
            <p:nvPr/>
          </p:nvSpPr>
          <p:spPr>
            <a:xfrm>
              <a:off x="7268572" y="5783503"/>
              <a:ext cx="8289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D59F2"/>
                </a:buClr>
                <a:buSzPts val="3200"/>
                <a:buFont typeface="Varela Round"/>
                <a:buNone/>
              </a:pPr>
              <a:r>
                <a:rPr b="0" i="0" lang="iw-IL" sz="3200" u="none" cap="none" strike="noStrike">
                  <a:solidFill>
                    <a:srgbClr val="1D59F2"/>
                  </a:solidFill>
                  <a:latin typeface="Arial"/>
                  <a:ea typeface="Arial"/>
                  <a:cs typeface="Arial"/>
                  <a:sym typeface="Arial"/>
                </a:rPr>
                <a:t>3.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2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משימה | פרק 9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2"/>
          <p:cNvSpPr txBox="1"/>
          <p:nvPr>
            <p:ph idx="2" type="body"/>
          </p:nvPr>
        </p:nvSpPr>
        <p:spPr>
          <a:xfrm>
            <a:off x="147082" y="1105725"/>
            <a:ext cx="11556460" cy="289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המשפט הבא נלקח מתוך ויקיפדיה: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"קהילות מקוונות נחשבות לעיתים כרשתות חברתיות מקוונות, אם כי בהקשר הרחב שלהן, שירותי רשת חברתית מקוונת ממוקדים במשתמש הבודד בעוד שירותי קהילה מקוונת ממוקדים בקבוצה."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הציגו תוכן זה בצורה ויזואלית פשוטה. עשו שימוש במילה מעגל/מעגלים.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13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3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3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"/>
          <p:cNvSpPr txBox="1"/>
          <p:nvPr/>
        </p:nvSpPr>
        <p:spPr>
          <a:xfrm>
            <a:off x="1004040" y="90948"/>
            <a:ext cx="10183800" cy="50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4CBFFF"/>
              </a:buClr>
              <a:buSzPts val="3200"/>
              <a:buFont typeface="Varela Round"/>
              <a:buNone/>
            </a:pPr>
            <a:r>
              <a:rPr b="0" i="0" lang="iw-IL" sz="3200" u="none" cap="none" strike="noStrike">
                <a:solidFill>
                  <a:srgbClr val="4CBFFF"/>
                </a:solidFill>
                <a:latin typeface="Arial"/>
                <a:ea typeface="Arial"/>
                <a:cs typeface="Arial"/>
                <a:sym typeface="Arial"/>
              </a:rPr>
              <a:t>ראיון עומק וצפייה בעשר מתאמות פיתוח</a:t>
            </a:r>
            <a:br>
              <a:rPr b="0" i="0" lang="iw-IL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Varela Round"/>
              <a:buNone/>
            </a:pPr>
            <a:r>
              <a:rPr b="0" i="0" lang="iw-IL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בעת הראיון נתמקד בשני פרמטרים במקביל: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2800"/>
              <a:buFont typeface="Varela Round"/>
              <a:buNone/>
            </a:pPr>
            <a:r>
              <a:rPr b="0" i="0" lang="iw-IL" sz="28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מקצועי</a:t>
            </a:r>
            <a:br>
              <a:rPr b="0" i="0" lang="iw-IL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w-IL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תהליכי עבודה, ממשקים, יכולת תכנון, יכולת הקמת צוות, יכולת רתימה לפעולה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אישיותי</a:t>
            </a:r>
            <a:br>
              <a:rPr b="0" i="0" lang="iw-IL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w-IL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סגנון עבודה, עבודה בצוות, האצלת סמכויות, שיתוף בהחלטות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"/>
          <p:cNvSpPr/>
          <p:nvPr/>
        </p:nvSpPr>
        <p:spPr>
          <a:xfrm>
            <a:off x="6029056" y="2985223"/>
            <a:ext cx="5630067" cy="68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Varela Round"/>
              <a:buNone/>
            </a:pPr>
            <a:r>
              <a:rPr b="0" i="0" lang="iw-IL" sz="32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נתמקד בשני פרמטרים במקביל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4"/>
          <p:cNvSpPr/>
          <p:nvPr/>
        </p:nvSpPr>
        <p:spPr>
          <a:xfrm>
            <a:off x="532877" y="2985223"/>
            <a:ext cx="4852610" cy="68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Varela Round"/>
              <a:buNone/>
            </a:pPr>
            <a:r>
              <a:rPr b="0" i="0" lang="iw-IL" sz="32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נתייחס לשני צירים במקביל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4"/>
          <p:cNvCxnSpPr/>
          <p:nvPr/>
        </p:nvCxnSpPr>
        <p:spPr>
          <a:xfrm flipH="1">
            <a:off x="7331518" y="2232997"/>
            <a:ext cx="2907323" cy="2426677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"/>
          <p:cNvSpPr txBox="1"/>
          <p:nvPr/>
        </p:nvSpPr>
        <p:spPr>
          <a:xfrm>
            <a:off x="2359744" y="596158"/>
            <a:ext cx="7472512" cy="1180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Varela Round"/>
              <a:buNone/>
            </a:pPr>
            <a:r>
              <a:rPr b="0" i="0" lang="iw-IL" sz="2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ראיון עומק וצפייה בעשר מתאמות פיתוח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Varela Round"/>
              <a:buNone/>
            </a:pPr>
            <a:r>
              <a:rPr b="0" i="0" lang="iw-IL" sz="2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יתבצע תוך התייחסות לשני צירים במקביל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6" name="Google Shape;156;p5"/>
          <p:cNvCxnSpPr/>
          <p:nvPr/>
        </p:nvCxnSpPr>
        <p:spPr>
          <a:xfrm>
            <a:off x="9103938" y="2301619"/>
            <a:ext cx="0" cy="3174164"/>
          </a:xfrm>
          <a:prstGeom prst="straightConnector1">
            <a:avLst/>
          </a:prstGeom>
          <a:noFill/>
          <a:ln cap="flat" cmpd="sng" w="38100">
            <a:solidFill>
              <a:srgbClr val="92D05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7" name="Google Shape;157;p5"/>
          <p:cNvSpPr txBox="1"/>
          <p:nvPr/>
        </p:nvSpPr>
        <p:spPr>
          <a:xfrm>
            <a:off x="8961371" y="2302521"/>
            <a:ext cx="1337187" cy="5447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92D050"/>
                </a:solidFill>
                <a:latin typeface="Varela Round"/>
                <a:ea typeface="Varela Round"/>
                <a:cs typeface="Varela Round"/>
                <a:sym typeface="Varela Round"/>
              </a:rPr>
              <a:t>מקצועי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5"/>
          <p:cNvSpPr/>
          <p:nvPr/>
        </p:nvSpPr>
        <p:spPr>
          <a:xfrm>
            <a:off x="5770804" y="2264460"/>
            <a:ext cx="3190567" cy="2816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תהליכי עבודה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ממשקים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יכולת תכנון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יכולת הקמת צוות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יכולת רתימה לפעולה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9" name="Google Shape;159;p5"/>
          <p:cNvCxnSpPr/>
          <p:nvPr/>
        </p:nvCxnSpPr>
        <p:spPr>
          <a:xfrm>
            <a:off x="4246805" y="2301619"/>
            <a:ext cx="0" cy="3174164"/>
          </a:xfrm>
          <a:prstGeom prst="straightConnector1">
            <a:avLst/>
          </a:prstGeom>
          <a:noFill/>
          <a:ln cap="flat" cmpd="sng" w="38100">
            <a:solidFill>
              <a:srgbClr val="00B1C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0" name="Google Shape;160;p5"/>
          <p:cNvSpPr txBox="1"/>
          <p:nvPr/>
        </p:nvSpPr>
        <p:spPr>
          <a:xfrm>
            <a:off x="4104238" y="2302521"/>
            <a:ext cx="1337187" cy="5447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1C4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B1C4"/>
                </a:solidFill>
                <a:latin typeface="Varela Round"/>
                <a:ea typeface="Varela Round"/>
                <a:cs typeface="Varela Round"/>
                <a:sym typeface="Varela Round"/>
              </a:rPr>
              <a:t>אשיותי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913671" y="2264460"/>
            <a:ext cx="3190567" cy="2262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סגנון עבודה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עבודה בצוות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האצלת סמכויות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שיתוף בהחלטות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"/>
          <p:cNvSpPr txBox="1"/>
          <p:nvPr/>
        </p:nvSpPr>
        <p:spPr>
          <a:xfrm>
            <a:off x="-736076" y="110403"/>
            <a:ext cx="11902488" cy="5025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3200"/>
              <a:buFont typeface="Varela Round"/>
              <a:buNone/>
            </a:pPr>
            <a:r>
              <a:rPr b="0" i="0" lang="iw-IL" sz="3200" u="none" cap="none" strike="noStrike">
                <a:solidFill>
                  <a:srgbClr val="92D050"/>
                </a:solidFill>
                <a:latin typeface="Varela Round"/>
                <a:ea typeface="Varela Round"/>
                <a:cs typeface="Varela Round"/>
                <a:sym typeface="Varela Round"/>
              </a:rPr>
              <a:t>שלב הפיתוח יתבצע תוך התייחסות לשלושה נושאים מרכזיים: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None/>
            </a:pPr>
            <a:r>
              <a:t/>
            </a:r>
            <a:endParaRPr b="0" i="0" sz="2400" u="none" cap="none" strike="noStrike">
              <a:solidFill>
                <a:srgbClr val="92D05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1C4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B1C4"/>
                </a:solidFill>
                <a:latin typeface="Varela Round"/>
                <a:ea typeface="Varela Round"/>
                <a:cs typeface="Varela Round"/>
                <a:sym typeface="Varela Round"/>
              </a:rPr>
              <a:t>גודל השוק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נתון זה יאסף מהסקרים האחרונים שביצע מכון המחקר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1C4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B1C4"/>
                </a:solidFill>
                <a:latin typeface="Varela Round"/>
                <a:ea typeface="Varela Round"/>
                <a:cs typeface="Varela Round"/>
                <a:sym typeface="Varela Round"/>
              </a:rPr>
              <a:t>המתחרים בענף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חמשת המתחרים הגדולים בלבד ילקחו בחשבון בשלב א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1C4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B1C4"/>
                </a:solidFill>
                <a:latin typeface="Varela Round"/>
                <a:ea typeface="Varela Round"/>
                <a:cs typeface="Varela Round"/>
                <a:sym typeface="Varela Round"/>
              </a:rPr>
              <a:t>מחיר השוק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arela Round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נתון זה יאסף מהסקרים האחרונים ומהנתונים שסופקו מצד ג'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"/>
          <p:cNvSpPr/>
          <p:nvPr/>
        </p:nvSpPr>
        <p:spPr>
          <a:xfrm>
            <a:off x="5526559" y="2615488"/>
            <a:ext cx="4965422" cy="1335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Varela Round"/>
              <a:buNone/>
            </a:pPr>
            <a:r>
              <a:rPr b="0" i="0" lang="iw-IL" sz="32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תוך התייחסות</a:t>
            </a:r>
            <a:br>
              <a:rPr b="0" i="0" lang="iw-IL" sz="32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</a:br>
            <a:r>
              <a:rPr b="0" i="0" lang="iw-IL" sz="32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לשלושה נושאים מרכזיים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7"/>
          <p:cNvSpPr/>
          <p:nvPr/>
        </p:nvSpPr>
        <p:spPr>
          <a:xfrm>
            <a:off x="380127" y="2615488"/>
            <a:ext cx="4349262" cy="1335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Varela Round"/>
              <a:buNone/>
            </a:pPr>
            <a:r>
              <a:rPr b="0" i="0" lang="iw-IL" sz="32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תוך התייחסות</a:t>
            </a:r>
            <a:br>
              <a:rPr b="0" i="0" lang="iw-IL" sz="32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</a:br>
            <a:r>
              <a:rPr b="0" i="0" lang="iw-IL" sz="32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לשלושה מימדים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3" name="Google Shape;173;p7"/>
          <p:cNvCxnSpPr/>
          <p:nvPr/>
        </p:nvCxnSpPr>
        <p:spPr>
          <a:xfrm flipH="1">
            <a:off x="6675420" y="1863262"/>
            <a:ext cx="2907323" cy="2426677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"/>
          <p:cNvSpPr txBox="1"/>
          <p:nvPr/>
        </p:nvSpPr>
        <p:spPr>
          <a:xfrm>
            <a:off x="821661" y="181544"/>
            <a:ext cx="10269793" cy="695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1C4"/>
              </a:buClr>
              <a:buSzPts val="3200"/>
              <a:buFont typeface="Varela Round"/>
              <a:buNone/>
            </a:pPr>
            <a:r>
              <a:rPr b="0" i="0" lang="iw-IL" sz="3200" u="none" cap="none" strike="noStrike">
                <a:solidFill>
                  <a:srgbClr val="00B1C4"/>
                </a:solidFill>
                <a:latin typeface="Varela Round"/>
                <a:ea typeface="Varela Round"/>
                <a:cs typeface="Varela Round"/>
                <a:sym typeface="Varela Round"/>
              </a:rPr>
              <a:t>שלב הפיתוח יתבצע תוך התייחסות לשלושה מימדים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Google Shape;17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97420" y="2094969"/>
            <a:ext cx="3120965" cy="3028784"/>
          </a:xfrm>
          <a:prstGeom prst="rect">
            <a:avLst/>
          </a:prstGeom>
          <a:noFill/>
          <a:ln>
            <a:noFill/>
          </a:ln>
          <a:effectLst>
            <a:reflection blurRad="0" dir="0" dist="0" endA="300" endPos="31000" kx="0" rotWithShape="0" algn="bl" stA="50000" stPos="0" sy="-100000" ky="0"/>
          </a:effectLst>
        </p:spPr>
      </p:pic>
      <p:sp>
        <p:nvSpPr>
          <p:cNvPr id="180" name="Google Shape;180;p8"/>
          <p:cNvSpPr/>
          <p:nvPr/>
        </p:nvSpPr>
        <p:spPr>
          <a:xfrm>
            <a:off x="6411037" y="4837566"/>
            <a:ext cx="325447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2000"/>
              <a:buFont typeface="Varela Round"/>
              <a:buNone/>
            </a:pPr>
            <a:r>
              <a:rPr b="0" i="0" lang="iw-IL" sz="2000" u="none" cap="none" strike="noStrike">
                <a:solidFill>
                  <a:srgbClr val="92D050"/>
                </a:solidFill>
                <a:latin typeface="Varela Round"/>
                <a:ea typeface="Varela Round"/>
                <a:cs typeface="Varela Round"/>
                <a:sym typeface="Varela Round"/>
              </a:rPr>
              <a:t>גודל השוק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נתון זה יאסף מהסקרים האחרונים שביצע מכון המחקר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8"/>
          <p:cNvSpPr/>
          <p:nvPr/>
        </p:nvSpPr>
        <p:spPr>
          <a:xfrm>
            <a:off x="3475900" y="1045808"/>
            <a:ext cx="3486873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2000"/>
              <a:buFont typeface="Varela Round"/>
              <a:buNone/>
            </a:pPr>
            <a:r>
              <a:rPr b="0" i="0" lang="iw-IL" sz="2000" u="none" cap="none" strike="noStrike">
                <a:solidFill>
                  <a:srgbClr val="92D050"/>
                </a:solidFill>
                <a:latin typeface="Varela Round"/>
                <a:ea typeface="Varela Round"/>
                <a:cs typeface="Varela Round"/>
                <a:sym typeface="Varela Round"/>
              </a:rPr>
              <a:t>המתחרים בענף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חמשת המתחרים הגדולים בלבד ילקחו בחשבון בשלב א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8"/>
          <p:cNvSpPr/>
          <p:nvPr/>
        </p:nvSpPr>
        <p:spPr>
          <a:xfrm>
            <a:off x="489437" y="4027666"/>
            <a:ext cx="4007983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2000"/>
              <a:buFont typeface="Varela Round"/>
              <a:buNone/>
            </a:pPr>
            <a:r>
              <a:rPr b="0" i="0" lang="iw-IL" sz="2000" u="none" cap="none" strike="noStrike">
                <a:solidFill>
                  <a:srgbClr val="92D050"/>
                </a:solidFill>
                <a:latin typeface="Varela Round"/>
                <a:ea typeface="Varela Round"/>
                <a:cs typeface="Varela Round"/>
                <a:sym typeface="Varela Round"/>
              </a:rPr>
              <a:t>מחיר השוק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נתון זה יאסף מהסקרים האחרונים ומהנתונים שסופקו מצד ג'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"/>
          <p:cNvSpPr txBox="1"/>
          <p:nvPr/>
        </p:nvSpPr>
        <p:spPr>
          <a:xfrm>
            <a:off x="2568101" y="0"/>
            <a:ext cx="8394029" cy="4565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3600"/>
              <a:buFont typeface="Varela Round"/>
              <a:buNone/>
            </a:pPr>
            <a:r>
              <a:rPr b="0" i="0" lang="iw-IL" sz="3600" u="none" cap="none" strike="noStrike">
                <a:solidFill>
                  <a:srgbClr val="92D050"/>
                </a:solidFill>
                <a:latin typeface="Varela Round"/>
                <a:ea typeface="Varela Round"/>
                <a:cs typeface="Varela Round"/>
                <a:sym typeface="Varela Round"/>
              </a:rPr>
              <a:t>התמצאות במערכת שלב אחר שלב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514350" lvl="0" marL="514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1C4"/>
              </a:buClr>
              <a:buSzPts val="2800"/>
              <a:buFont typeface="Varela Round"/>
              <a:buAutoNum type="arabicPeriod"/>
            </a:pPr>
            <a:r>
              <a:rPr b="0" i="0" lang="iw-IL" sz="2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בחר ב"רשימת מועמדים" אשר בתפריט הראשי וסמן את המועמד הרצוי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1C4"/>
              </a:buClr>
              <a:buSzPts val="2800"/>
              <a:buFont typeface="Varela Round"/>
              <a:buAutoNum type="arabicPeriod"/>
            </a:pPr>
            <a:r>
              <a:rPr b="0" i="0" lang="iw-IL" sz="2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סמן את הקריטריונים שבדקת בעזרת כלי הבחירה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1C4"/>
              </a:buClr>
              <a:buSzPts val="2800"/>
              <a:buFont typeface="Varela Round"/>
              <a:buAutoNum type="arabicPeriod"/>
            </a:pPr>
            <a:r>
              <a:rPr b="0" i="0" lang="iw-IL" sz="2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פתח את טופס ההתקשרות למנהל המחוז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0"/>
          <p:cNvSpPr/>
          <p:nvPr/>
        </p:nvSpPr>
        <p:spPr>
          <a:xfrm>
            <a:off x="5491563" y="2926857"/>
            <a:ext cx="4965422" cy="695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התמצאות במערכת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0"/>
          <p:cNvSpPr/>
          <p:nvPr/>
        </p:nvSpPr>
        <p:spPr>
          <a:xfrm>
            <a:off x="345131" y="2926857"/>
            <a:ext cx="4349262" cy="695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ניווט במערכת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4" name="Google Shape;194;p10"/>
          <p:cNvCxnSpPr/>
          <p:nvPr/>
        </p:nvCxnSpPr>
        <p:spPr>
          <a:xfrm flipH="1">
            <a:off x="7261747" y="2061305"/>
            <a:ext cx="2907323" cy="2426677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