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75" r:id="rId4"/>
    <p:sldId id="269" r:id="rId5"/>
    <p:sldId id="259" r:id="rId6"/>
    <p:sldId id="271" r:id="rId7"/>
    <p:sldId id="258" r:id="rId8"/>
    <p:sldId id="272" r:id="rId9"/>
    <p:sldId id="273" r:id="rId10"/>
    <p:sldId id="274" r:id="rId11"/>
    <p:sldId id="270" r:id="rId12"/>
    <p:sldId id="267" r:id="rId13"/>
  </p:sldIdLst>
  <p:sldSz cx="9144000" cy="5143500" type="screen16x9"/>
  <p:notesSz cx="6858000" cy="9144000"/>
  <p:embeddedFontLst>
    <p:embeddedFont>
      <p:font typeface="Assistant" pitchFamily="2" charset="-79"/>
      <p:regular r:id="rId15"/>
      <p:bold r:id="rId16"/>
    </p:embeddedFont>
    <p:embeddedFont>
      <p:font typeface="Assistant ExtraBold" pitchFamily="2" charset="-79"/>
      <p:bold r:id="rId17"/>
    </p:embeddedFont>
    <p:embeddedFont>
      <p:font typeface="Assistant SemiBold" pitchFamily="2" charset="-79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elvetica" panose="020B0604020202020204" pitchFamily="34" charset="0"/>
      <p:regular r:id="rId23"/>
      <p:bold r:id="rId24"/>
      <p:italic r:id="rId25"/>
      <p:boldItalic r:id="rId26"/>
    </p:embeddedFont>
    <p:embeddedFont>
      <p:font typeface="Quattrocento Sans" panose="020B0604020202020204" charset="0"/>
      <p:regular r:id="rId27"/>
      <p:bold r:id="rId28"/>
      <p:italic r:id="rId29"/>
      <p:boldItalic r:id="rId30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r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r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r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r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r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r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r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r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8D8E"/>
    <a:srgbClr val="00B0F0"/>
    <a:srgbClr val="232752"/>
    <a:srgbClr val="FEC224"/>
    <a:srgbClr val="BCE3F6"/>
    <a:srgbClr val="000000"/>
    <a:srgbClr val="C38C01"/>
    <a:srgbClr val="FFF0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E56C75-38D1-432C-9E71-DC950C946E46}" v="13" dt="2022-11-25T09:00:06.47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7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685800" rtl="1" latinLnBrk="0">
      <a:defRPr sz="900">
        <a:latin typeface="+mj-lt"/>
        <a:ea typeface="+mj-ea"/>
        <a:cs typeface="+mj-cs"/>
        <a:sym typeface="Calibri"/>
      </a:defRPr>
    </a:lvl1pPr>
    <a:lvl2pPr indent="228600" algn="r" defTabSz="685800" rtl="1" latinLnBrk="0">
      <a:defRPr sz="900">
        <a:latin typeface="+mj-lt"/>
        <a:ea typeface="+mj-ea"/>
        <a:cs typeface="+mj-cs"/>
        <a:sym typeface="Calibri"/>
      </a:defRPr>
    </a:lvl2pPr>
    <a:lvl3pPr indent="457200" algn="r" defTabSz="685800" rtl="1" latinLnBrk="0">
      <a:defRPr sz="900">
        <a:latin typeface="+mj-lt"/>
        <a:ea typeface="+mj-ea"/>
        <a:cs typeface="+mj-cs"/>
        <a:sym typeface="Calibri"/>
      </a:defRPr>
    </a:lvl3pPr>
    <a:lvl4pPr indent="685800" algn="r" defTabSz="685800" rtl="1" latinLnBrk="0">
      <a:defRPr sz="900">
        <a:latin typeface="+mj-lt"/>
        <a:ea typeface="+mj-ea"/>
        <a:cs typeface="+mj-cs"/>
        <a:sym typeface="Calibri"/>
      </a:defRPr>
    </a:lvl4pPr>
    <a:lvl5pPr indent="914400" algn="r" defTabSz="685800" rtl="1" latinLnBrk="0">
      <a:defRPr sz="900">
        <a:latin typeface="+mj-lt"/>
        <a:ea typeface="+mj-ea"/>
        <a:cs typeface="+mj-cs"/>
        <a:sym typeface="Calibri"/>
      </a:defRPr>
    </a:lvl5pPr>
    <a:lvl6pPr indent="1143000" algn="r" defTabSz="685800" rtl="1" latinLnBrk="0">
      <a:defRPr sz="900">
        <a:latin typeface="+mj-lt"/>
        <a:ea typeface="+mj-ea"/>
        <a:cs typeface="+mj-cs"/>
        <a:sym typeface="Calibri"/>
      </a:defRPr>
    </a:lvl6pPr>
    <a:lvl7pPr indent="1371600" algn="r" defTabSz="685800" rtl="1" latinLnBrk="0">
      <a:defRPr sz="900">
        <a:latin typeface="+mj-lt"/>
        <a:ea typeface="+mj-ea"/>
        <a:cs typeface="+mj-cs"/>
        <a:sym typeface="Calibri"/>
      </a:defRPr>
    </a:lvl7pPr>
    <a:lvl8pPr indent="1600200" algn="r" defTabSz="685800" rtl="1" latinLnBrk="0">
      <a:defRPr sz="900">
        <a:latin typeface="+mj-lt"/>
        <a:ea typeface="+mj-ea"/>
        <a:cs typeface="+mj-cs"/>
        <a:sym typeface="Calibri"/>
      </a:defRPr>
    </a:lvl8pPr>
    <a:lvl9pPr indent="1828800" algn="r" defTabSz="685800" rtl="1" latinLnBrk="0">
      <a:defRPr sz="9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עד כה למדנו בנושא כלי הסטטיסטיקה לניתוח נתונים את כל מה שמנתח נתונים חייב שיעמוד לרשותו כדי לבצע את עבודתו.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900" dirty="0">
                <a:latin typeface="Quattrocento Sans"/>
                <a:ea typeface="Quattrocento Sans"/>
                <a:cs typeface="Quattrocento Sans"/>
                <a:sym typeface="Quattrocento Sans"/>
              </a:rPr>
              <a:t>ממש כמו שאי אפשר ללמוד לכתוב בלי דף וכלי כתיבה בלתי אפשר ללמוד לנתח נתונים ללא אוכלוסייה, משתנים ושאלת חקר.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900" dirty="0">
                <a:latin typeface="Quattrocento Sans"/>
                <a:ea typeface="Quattrocento Sans"/>
                <a:cs typeface="Quattrocento Sans"/>
                <a:sym typeface="Quattrocento Sans"/>
              </a:rPr>
              <a:t>כעת, כשיש לנו בסיס הכרחי, נוכל להתקדם וללמוד מכלי הסטטיסטיקה לניתוח נתונים אמצעים רבים ומעולים להפקת תובנות מ-</a:t>
            </a:r>
            <a:r>
              <a:rPr lang="en-US" sz="900" dirty="0">
                <a:latin typeface="Quattrocento Sans"/>
                <a:ea typeface="Quattrocento Sans"/>
                <a:cs typeface="Quattrocento Sans"/>
                <a:sym typeface="Quattrocento Sans"/>
              </a:rPr>
              <a:t>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18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בתרגילים נלמד עוד כללים חשובים בחישוב החציון.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יש לבצע כעת את תרגיל 1 ו-2 בנושא "חציון" בחוברת האקסל "מדדי מיקום מרכזי לניתוח נתונים חציון – תרגול"</a:t>
            </a:r>
          </a:p>
        </p:txBody>
      </p:sp>
    </p:spTree>
    <p:extLst>
      <p:ext uri="{BB962C8B-B14F-4D97-AF65-F5344CB8AC3E}">
        <p14:creationId xmlns:p14="http://schemas.microsoft.com/office/powerpoint/2010/main" val="3300444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עד כה למדנו בנושא כלי הסטטיסטיקה לניתוח נתונים את כל מה שמנתח נתונים חייב שיעמוד לרשותו כדי לבצע את עבודתו.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900" dirty="0">
                <a:latin typeface="Quattrocento Sans"/>
                <a:ea typeface="Quattrocento Sans"/>
                <a:cs typeface="Quattrocento Sans"/>
                <a:sym typeface="Quattrocento Sans"/>
              </a:rPr>
              <a:t>ממש כמו שאי אפשר ללמוד לכתוב בלי דף וכלי כתיבה בלתי אפשר ללמוד לנתח נתונים ללא אוכלוסייה, משתנים ושאלת חקר.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900" dirty="0">
                <a:latin typeface="Quattrocento Sans"/>
                <a:ea typeface="Quattrocento Sans"/>
                <a:cs typeface="Quattrocento Sans"/>
                <a:sym typeface="Quattrocento Sans"/>
              </a:rPr>
              <a:t>כעת, כשיש לנו בסיס הכרחי, נוכל להתקדם וללמוד מכלי הסטטיסטיקה לניתוח נתונים אמצעים רבים ומעולים להפקת תובנות מ-</a:t>
            </a:r>
            <a:r>
              <a:rPr lang="en-US" sz="900" dirty="0">
                <a:latin typeface="Quattrocento Sans"/>
                <a:ea typeface="Quattrocento Sans"/>
                <a:cs typeface="Quattrocento Sans"/>
                <a:sym typeface="Quattrocento Sans"/>
              </a:rPr>
              <a:t>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55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he-IL" sz="900" dirty="0">
                <a:latin typeface="Quattrocento Sans"/>
                <a:ea typeface="Quattrocento Sans"/>
                <a:cs typeface="Quattrocento Sans"/>
                <a:sym typeface="Quattrocento Sans"/>
              </a:rPr>
              <a:t>נצפה בסרט קצר על ענפי הסטטיסטיקה מתוך אתר המגמה: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https://pop.education.gov.il/sherutey-tiksuv-bachinuch/vod-broadcasts/realtime-vod-22-10-2020/digital-information-10th-grade-1150/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יש לצפות מדקה 2:00 ועד 11:34</a:t>
            </a:r>
          </a:p>
        </p:txBody>
      </p:sp>
    </p:spTree>
    <p:extLst>
      <p:ext uri="{BB962C8B-B14F-4D97-AF65-F5344CB8AC3E}">
        <p14:creationId xmlns:p14="http://schemas.microsoft.com/office/powerpoint/2010/main" val="42463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he-IL" b="0" dirty="0">
                <a:latin typeface="Quattrocento Sans"/>
                <a:ea typeface="Quattrocento Sans"/>
                <a:cs typeface="Quattrocento Sans"/>
                <a:sym typeface="Quattrocento Sans"/>
              </a:rPr>
              <a:t>ארגז הכלים שנלמד מכלי הסטטיסטיקה לצורך ניתוח הנתונים יכלול את כלל הנושאים המפורטים בשקף זה.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43743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he-IL" b="0" dirty="0">
                <a:latin typeface="Quattrocento Sans"/>
                <a:ea typeface="Quattrocento Sans"/>
                <a:cs typeface="Quattrocento Sans"/>
                <a:sym typeface="Quattrocento Sans"/>
              </a:rPr>
              <a:t>הנושאים שניקח לדרך בארגז הכלים לקוחים משני ענפי הסטטיסטיקה שהוצגו בסרטון בשקף </a:t>
            </a:r>
            <a:r>
              <a:rPr lang="he-IL" dirty="0">
                <a:latin typeface="Quattrocento Sans"/>
                <a:ea typeface="Quattrocento Sans"/>
                <a:cs typeface="Quattrocento Sans"/>
                <a:sym typeface="Quattrocento Sans"/>
              </a:rPr>
              <a:t>4</a:t>
            </a:r>
            <a:r>
              <a:rPr lang="he-IL" b="0" dirty="0">
                <a:latin typeface="Quattrocento Sans"/>
                <a:ea typeface="Quattrocento Sans"/>
                <a:cs typeface="Quattrocento Sans"/>
                <a:sym typeface="Quattrocento Sans"/>
              </a:rPr>
              <a:t>:</a:t>
            </a:r>
            <a:endParaRPr lang="he-IL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he-IL" b="0" dirty="0">
                <a:latin typeface="Quattrocento Sans"/>
                <a:ea typeface="Quattrocento Sans"/>
                <a:cs typeface="Quattrocento Sans"/>
                <a:sym typeface="Quattrocento Sans"/>
              </a:rPr>
              <a:t>סטטיסטיקה תיאורית – כשמה כן היא, מתארת את הנתונים ואת התכונות שלהם. כלומר, עוזרת לנו לתאר נתונים גדולים בצורה פשוטה יותר.</a:t>
            </a:r>
            <a:endParaRPr lang="he-IL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he-IL" b="0" dirty="0">
                <a:latin typeface="Quattrocento Sans"/>
                <a:ea typeface="Quattrocento Sans"/>
                <a:cs typeface="Quattrocento Sans"/>
                <a:sym typeface="Quattrocento Sans"/>
              </a:rPr>
              <a:t>סטטיסטיקה היסקית – מלשון "הסקה" </a:t>
            </a:r>
            <a:r>
              <a:rPr lang="he-IL" dirty="0">
                <a:latin typeface="Quattrocento Sans"/>
                <a:ea typeface="Quattrocento Sans"/>
                <a:cs typeface="Quattrocento Sans"/>
                <a:sym typeface="Quattrocento Sans"/>
              </a:rPr>
              <a:t>– </a:t>
            </a:r>
            <a:r>
              <a:rPr lang="he-IL" b="0" dirty="0">
                <a:latin typeface="Quattrocento Sans"/>
                <a:ea typeface="Quattrocento Sans"/>
                <a:cs typeface="Quattrocento Sans"/>
                <a:sym typeface="Quattrocento Sans"/>
              </a:rPr>
              <a:t>מאפשרת להסיק תובנות על אוכלוסייה על בסיס מחקר של מדגם.</a:t>
            </a:r>
            <a:endParaRPr lang="he-IL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b="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he-IL" b="0" dirty="0">
                <a:latin typeface="Quattrocento Sans"/>
                <a:ea typeface="Quattrocento Sans"/>
                <a:cs typeface="Quattrocento Sans"/>
                <a:sym typeface="Quattrocento Sans"/>
              </a:rPr>
              <a:t>בניתוח נתונים – שני ענפי הסטטיסטיקה הן התיאורית והן ההיסקית מסייעים לנו להפיק תובנות מהנתונים שכן אף תיאור הנתונים מסייע בחילוץ תובנות מ-</a:t>
            </a:r>
            <a:r>
              <a:rPr lang="en-US" b="0" dirty="0">
                <a:latin typeface="Quattrocento Sans"/>
                <a:ea typeface="Quattrocento Sans"/>
                <a:cs typeface="Quattrocento Sans"/>
                <a:sym typeface="Quattrocento Sans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460590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מדדי מיקום מרכזי עוזרים לנו להבין </a:t>
            </a:r>
            <a:r>
              <a:rPr lang="en-US" dirty="0"/>
              <a:t>DATA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המוח האנושי מתקשה מאוד להבין ולומר משהו על המון נתונים. לדוגמה, קשה ללמוד ולהפיק תובנות ממיליון ערכים של גיל.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המדדים שנלמד יעזרו לנו מאוד להבין נתונים גדולים, כך שבמקום לנסות להבין מיליון ערכים (כאמור, המוח האנושי איננו יכול לעשות זאת) נפיק ערך בודד שמעניק תיאור פשוט לכלל הערכים.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לאחר שנלמד בשיעור זה על המדדים ועל דרך חישובם נראה דוגמה שתמחיש את הערך המוסף שלהם להבנת הנתונים.</a:t>
            </a:r>
          </a:p>
        </p:txBody>
      </p:sp>
    </p:spTree>
    <p:extLst>
      <p:ext uri="{BB962C8B-B14F-4D97-AF65-F5344CB8AC3E}">
        <p14:creationId xmlns:p14="http://schemas.microsoft.com/office/powerpoint/2010/main" val="1740287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he-IL" sz="900" dirty="0">
                <a:latin typeface="Quattrocento Sans"/>
                <a:ea typeface="Quattrocento Sans"/>
                <a:cs typeface="Quattrocento Sans"/>
                <a:sym typeface="Quattrocento Sans"/>
              </a:rPr>
              <a:t>נצפה בסרט קצר על חציון: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https://pop.education.gov.il/sherutey-tiksuv-bachinuch/vod-broadcasts/realtime-vod-22-11-2020/digital-information-10th-grade-15453/</a:t>
            </a:r>
          </a:p>
        </p:txBody>
      </p:sp>
    </p:spTree>
    <p:extLst>
      <p:ext uri="{BB962C8B-B14F-4D97-AF65-F5344CB8AC3E}">
        <p14:creationId xmlns:p14="http://schemas.microsoft.com/office/powerpoint/2010/main" val="3494961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ערך החציון הוא בדיוק במרכז של הערכים וחוצה אותם, כך שחצי מהערכים מגיעים לפניו וחצי מהערכים מגיעים אחריו.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לדוגמה: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1,2,3,4,</a:t>
            </a:r>
            <a:r>
              <a:rPr lang="he-IL" b="1" u="sng" dirty="0"/>
              <a:t>5</a:t>
            </a:r>
            <a:r>
              <a:rPr lang="he-IL" dirty="0"/>
              <a:t>,6,7,8,9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בדוגמה שלעיל, הערך 5 הוא החציון – יש בדיוק חצי מהערכים מתחתיו (4 ערכים) ובדיוק חצי מהערכים מעליו (4 ערכים).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שימו לב! קל לחשב חציון במספר אי זוגי של ערכים כי במצב זה תמיד יהיה ערך אחד בלבד שיהיה בדיוק באמצע טווח הערכים.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אך כדי לחשב את החציון כשיש מספר זוגי של ערכים יש למצוא את </a:t>
            </a:r>
            <a:r>
              <a:rPr lang="he-IL" b="1" dirty="0"/>
              <a:t>שני</a:t>
            </a:r>
            <a:r>
              <a:rPr lang="he-IL" dirty="0"/>
              <a:t> הערכים שבאמצע וביניהם לחשב את אמצע הטווח.</a:t>
            </a:r>
          </a:p>
        </p:txBody>
      </p:sp>
    </p:spTree>
    <p:extLst>
      <p:ext uri="{BB962C8B-B14F-4D97-AF65-F5344CB8AC3E}">
        <p14:creationId xmlns:p14="http://schemas.microsoft.com/office/powerpoint/2010/main" val="3178025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900" b="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ניתן לסדר בסדר עולה </a:t>
            </a:r>
            <a:r>
              <a:rPr lang="he-IL" dirty="0">
                <a:solidFill>
                  <a:srgbClr val="000000"/>
                </a:solidFill>
              </a:rPr>
              <a:t>או </a:t>
            </a:r>
            <a:r>
              <a:rPr lang="he-IL" sz="900" b="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בסדר יורד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0185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7;p1" descr="Google Shape;7;p1"/>
          <p:cNvPicPr>
            <a:picLocks noChangeAspect="1"/>
          </p:cNvPicPr>
          <p:nvPr/>
        </p:nvPicPr>
        <p:blipFill>
          <a:blip r:embed="rId2"/>
          <a:srcRect l="4362" t="19277" r="4570" b="25723"/>
          <a:stretch>
            <a:fillRect/>
          </a:stretch>
        </p:blipFill>
        <p:spPr>
          <a:xfrm>
            <a:off x="8062575" y="4413899"/>
            <a:ext cx="875052" cy="528477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Google Shape;8;p1"/>
          <p:cNvSpPr/>
          <p:nvPr/>
        </p:nvSpPr>
        <p:spPr>
          <a:xfrm>
            <a:off x="-1" y="5051375"/>
            <a:ext cx="9144002" cy="92102"/>
          </a:xfrm>
          <a:prstGeom prst="rect">
            <a:avLst/>
          </a:prstGeom>
          <a:solidFill>
            <a:srgbClr val="FFC926"/>
          </a:solidFill>
          <a:ln w="3175">
            <a:miter lim="400000"/>
          </a:ln>
        </p:spPr>
        <p:txBody>
          <a:bodyPr lIns="45718" tIns="45718" rIns="45718" bIns="45718" anchor="ctr"/>
          <a:lstStyle/>
          <a:p>
            <a:pPr algn="l" defTabSz="914400" rtl="0">
              <a:defRPr>
                <a:latin typeface="Assistant"/>
                <a:ea typeface="Assistant"/>
                <a:cs typeface="Assistant"/>
                <a:sym typeface="Assistant"/>
              </a:defRPr>
            </a:pPr>
            <a:endParaRPr/>
          </a:p>
        </p:txBody>
      </p:sp>
      <p:sp>
        <p:nvSpPr>
          <p:cNvPr id="111" name="Google Shape;63;p13"/>
          <p:cNvSpPr/>
          <p:nvPr/>
        </p:nvSpPr>
        <p:spPr>
          <a:xfrm>
            <a:off x="-2700" y="2696"/>
            <a:ext cx="3561603" cy="199503"/>
          </a:xfrm>
          <a:prstGeom prst="rect">
            <a:avLst/>
          </a:prstGeom>
          <a:solidFill>
            <a:srgbClr val="EEEEEE"/>
          </a:solidFill>
          <a:ln w="3175">
            <a:miter lim="400000"/>
          </a:ln>
        </p:spPr>
        <p:txBody>
          <a:bodyPr lIns="45718" tIns="45718" rIns="45718" bIns="45718" anchor="ctr"/>
          <a:lstStyle/>
          <a:p>
            <a:pPr algn="l" defTabSz="914400" rtl="0">
              <a:defRPr>
                <a:latin typeface="Assistant"/>
                <a:ea typeface="Assistant"/>
                <a:cs typeface="Assistant"/>
                <a:sym typeface="Assistant"/>
              </a:defRPr>
            </a:pPr>
            <a:endParaRPr/>
          </a:p>
        </p:txBody>
      </p:sp>
      <p:pic>
        <p:nvPicPr>
          <p:cNvPr id="112" name="Google Shape;135;p15" descr="Google Shape;135;p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1193">
            <a:off x="255009" y="4496940"/>
            <a:ext cx="511994" cy="30604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lide Number"/>
          <p:cNvSpPr txBox="1">
            <a:spLocks noGrp="1" noRot="1" noMove="1" noResize="1" noEditPoints="1" noAdjustHandles="1" noChangeArrowheads="1" noChangeShapeType="1"/>
          </p:cNvSpPr>
          <p:nvPr>
            <p:ph type="sldNum" sz="quarter" idx="2"/>
          </p:nvPr>
        </p:nvSpPr>
        <p:spPr>
          <a:xfrm>
            <a:off x="212107" y="4553064"/>
            <a:ext cx="306305" cy="335249"/>
          </a:xfrm>
          <a:prstGeom prst="rect">
            <a:avLst/>
          </a:prstGeom>
        </p:spPr>
        <p:txBody>
          <a:bodyPr lIns="91423" tIns="91423" rIns="91423" bIns="91423">
            <a:normAutofit/>
          </a:bodyPr>
          <a:lstStyle>
            <a:lvl1pPr algn="r" defTabSz="914400"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14" name="Google Shape;100;p14"/>
          <p:cNvSpPr txBox="1"/>
          <p:nvPr/>
        </p:nvSpPr>
        <p:spPr>
          <a:xfrm>
            <a:off x="5752289" y="56674"/>
            <a:ext cx="3264767" cy="3846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lvl="1" defTabSz="914400" rtl="0">
              <a:defRPr sz="130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pPr>
            <a:r>
              <a:rPr lang="he-IL" dirty="0">
                <a:solidFill>
                  <a:srgbClr val="232752"/>
                </a:solidFill>
              </a:rPr>
              <a:t>מדדי מיקום מרכזי לניתוח נתונים</a:t>
            </a:r>
            <a:r>
              <a:rPr lang="he-IL" baseline="0" dirty="0">
                <a:solidFill>
                  <a:srgbClr val="232752"/>
                </a:solidFill>
              </a:rPr>
              <a:t> - חציון</a:t>
            </a:r>
            <a:endParaRPr dirty="0">
              <a:solidFill>
                <a:srgbClr val="232752"/>
              </a:solidFill>
            </a:endParaRPr>
          </a:p>
        </p:txBody>
      </p:sp>
      <p:sp>
        <p:nvSpPr>
          <p:cNvPr id="115" name="Google Shape;101;p14"/>
          <p:cNvSpPr/>
          <p:nvPr/>
        </p:nvSpPr>
        <p:spPr>
          <a:xfrm>
            <a:off x="6297038" y="441360"/>
            <a:ext cx="2651587" cy="3849"/>
          </a:xfrm>
          <a:prstGeom prst="line">
            <a:avLst/>
          </a:prstGeom>
          <a:ln>
            <a:solidFill>
              <a:srgbClr val="918D8E"/>
            </a:solidFill>
            <a:prstDash val="dot"/>
          </a:ln>
        </p:spPr>
        <p:txBody>
          <a:bodyPr lIns="45718" tIns="45718" rIns="45718" bIns="45718"/>
          <a:lstStyle/>
          <a:p>
            <a:pPr algn="l" defTabSz="914400" rtl="0"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8;p1"/>
          <p:cNvSpPr/>
          <p:nvPr/>
        </p:nvSpPr>
        <p:spPr>
          <a:xfrm>
            <a:off x="0" y="5051375"/>
            <a:ext cx="9144000" cy="92102"/>
          </a:xfrm>
          <a:prstGeom prst="rect">
            <a:avLst/>
          </a:prstGeom>
          <a:solidFill>
            <a:srgbClr val="FFC92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l" defTabSz="914400" rtl="0">
              <a:defRPr sz="1400">
                <a:latin typeface="Assistant"/>
                <a:ea typeface="Assistant"/>
                <a:cs typeface="Assistant"/>
                <a:sym typeface="Assistant"/>
              </a:defRPr>
            </a:pPr>
            <a:endParaRPr/>
          </a:p>
        </p:txBody>
      </p:sp>
      <p:sp>
        <p:nvSpPr>
          <p:cNvPr id="124" name="Google Shape;63;p13"/>
          <p:cNvSpPr/>
          <p:nvPr/>
        </p:nvSpPr>
        <p:spPr>
          <a:xfrm>
            <a:off x="-2699" y="2696"/>
            <a:ext cx="3561602" cy="199504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l" defTabSz="914400" rtl="0">
              <a:defRPr sz="1400">
                <a:latin typeface="Assistant"/>
                <a:ea typeface="Assistant"/>
                <a:cs typeface="Assistant"/>
                <a:sym typeface="Assistant"/>
              </a:defRPr>
            </a:pPr>
            <a:endParaRPr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7DC24B7F-F46F-EBE8-8B16-BF6B3018516E}"/>
              </a:ext>
            </a:extLst>
          </p:cNvPr>
          <p:cNvSpPr txBox="1">
            <a:spLocks/>
          </p:cNvSpPr>
          <p:nvPr userDrawn="1"/>
        </p:nvSpPr>
        <p:spPr>
          <a:xfrm>
            <a:off x="212107" y="4553064"/>
            <a:ext cx="306305" cy="335249"/>
          </a:xfrm>
          <a:prstGeom prst="rect">
            <a:avLst/>
          </a:prstGeom>
          <a:ln w="3175">
            <a:miter lim="400000"/>
          </a:ln>
        </p:spPr>
        <p:txBody>
          <a:bodyPr wrap="none" lIns="91423" tIns="91423" rIns="91423" bIns="91423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232752"/>
                </a:solidFill>
                <a:effectLst/>
                <a:uFillTx/>
                <a:latin typeface="Assistant SemiBold"/>
                <a:ea typeface="Assistant SemiBold"/>
                <a:cs typeface="Assistant SemiBold"/>
                <a:sym typeface="Assistant SemiBold"/>
              </a:defRPr>
            </a:lvl1pPr>
            <a:lvl2pPr marL="0" marR="0" indent="457200" algn="r" defTabSz="6858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6858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6858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6858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6858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6858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6858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6858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rtl="0">
              <a:defRPr/>
            </a:pPr>
            <a:fld id="{86CB4B4D-7CA3-9044-876B-883B54F8677D}" type="slidenum">
              <a:rPr lang="en-US" smtClean="0"/>
              <a:pPr rtl="0">
                <a:defRPr/>
              </a:pPr>
              <a:t>‹#›</a:t>
            </a:fld>
            <a:endParaRPr lang="en-US" dirty="0"/>
          </a:p>
        </p:txBody>
      </p:sp>
      <p:pic>
        <p:nvPicPr>
          <p:cNvPr id="4" name="Google Shape;7;p1" descr="Google Shape;7;p1">
            <a:extLst>
              <a:ext uri="{FF2B5EF4-FFF2-40B4-BE49-F238E27FC236}">
                <a16:creationId xmlns:a16="http://schemas.microsoft.com/office/drawing/2014/main" id="{E20C0A50-CDC4-A975-D365-644F81BD2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362" t="19277" r="4570" b="25723"/>
          <a:stretch>
            <a:fillRect/>
          </a:stretch>
        </p:blipFill>
        <p:spPr>
          <a:xfrm>
            <a:off x="8062575" y="4413899"/>
            <a:ext cx="875052" cy="528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135;p15" descr="Google Shape;135;p15">
            <a:extLst>
              <a:ext uri="{FF2B5EF4-FFF2-40B4-BE49-F238E27FC236}">
                <a16:creationId xmlns:a16="http://schemas.microsoft.com/office/drawing/2014/main" id="{B222E871-549E-0197-8320-5F7F6AE069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51193">
            <a:off x="255009" y="4496940"/>
            <a:ext cx="511994" cy="306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>
            <a:normAutofit/>
          </a:bodyPr>
          <a:lstStyle>
            <a:lvl1pPr rtl="0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normAutofit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650" y="4812657"/>
            <a:ext cx="197143" cy="183055"/>
          </a:xfrm>
          <a:prstGeom prst="rect">
            <a:avLst/>
          </a:prstGeom>
          <a:ln w="3175">
            <a:miter lim="400000"/>
          </a:ln>
        </p:spPr>
        <p:txBody>
          <a:bodyPr wrap="none" lIns="34289" tIns="34289" rIns="34289" bIns="34289" anchor="ctr">
            <a:spAutoFit/>
          </a:bodyPr>
          <a:lstStyle>
            <a:lvl1pPr algn="l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ransition spd="med"/>
  <p:txStyles>
    <p:titleStyle>
      <a:lvl1pPr marL="0" marR="0" indent="0" algn="r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r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r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r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r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r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r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r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r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63285" marR="0" indent="-163285" algn="r" defTabSz="685800" rtl="1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47700" marR="0" indent="-190500" algn="r" defTabSz="685800" rtl="1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143000" marR="0" indent="-228600" algn="r" defTabSz="685800" rtl="1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625600" marR="0" indent="-254000" algn="r" defTabSz="685800" rtl="1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082800" marR="0" indent="-254000" algn="r" defTabSz="685800" rtl="1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540000" marR="0" indent="-254000" algn="r" defTabSz="685800" rtl="1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997200" marR="0" indent="-254000" algn="r" defTabSz="685800" rtl="1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454400" marR="0" indent="-254000" algn="r" defTabSz="685800" rtl="1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911600" marR="0" indent="-254000" algn="r" defTabSz="685800" rtl="1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55;p13" descr="Google Shape;55;p1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4362" t="19277" r="4571" b="25722"/>
          <a:stretch>
            <a:fillRect/>
          </a:stretch>
        </p:blipFill>
        <p:spPr>
          <a:xfrm>
            <a:off x="6779769" y="477672"/>
            <a:ext cx="1666303" cy="100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Google Shape;60;p13" descr="Google Shape;60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73668">
            <a:off x="5649963" y="1530371"/>
            <a:ext cx="302879" cy="6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Google Shape;53;p13"/>
          <p:cNvSpPr txBox="1"/>
          <p:nvPr/>
        </p:nvSpPr>
        <p:spPr>
          <a:xfrm>
            <a:off x="5001491" y="2036447"/>
            <a:ext cx="3444581" cy="15648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67" tIns="68567" rIns="68567" bIns="68567">
            <a:spAutoFit/>
          </a:bodyPr>
          <a:lstStyle/>
          <a:p>
            <a:pPr>
              <a:lnSpc>
                <a:spcPts val="3700"/>
              </a:lnSpc>
              <a:defRPr sz="360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pPr>
            <a:r>
              <a:rPr lang="he-IL" dirty="0"/>
              <a:t>מדדי מיקום מרכזי לניתוח נתונים </a:t>
            </a:r>
            <a:r>
              <a:rPr lang="he-IL" dirty="0">
                <a:solidFill>
                  <a:srgbClr val="00B0F0"/>
                </a:solidFill>
              </a:rPr>
              <a:t>חציון 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137" name="Rectangle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755" y="4400441"/>
            <a:ext cx="8937972" cy="6219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endParaRPr/>
          </a:p>
        </p:txBody>
      </p:sp>
      <p:pic>
        <p:nvPicPr>
          <p:cNvPr id="138" name="Google Shape;62;p13" descr="Google Shape;62;p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66124">
            <a:off x="7680410" y="3831199"/>
            <a:ext cx="837786" cy="5007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53;p13"/>
          <p:cNvSpPr txBox="1"/>
          <p:nvPr/>
        </p:nvSpPr>
        <p:spPr>
          <a:xfrm>
            <a:off x="5057478" y="4153755"/>
            <a:ext cx="3444581" cy="5753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67" tIns="68567" rIns="68567" bIns="68567">
            <a:spAutoFit/>
          </a:bodyPr>
          <a:lstStyle/>
          <a:p>
            <a:pPr>
              <a:lnSpc>
                <a:spcPts val="3700"/>
              </a:lnSpc>
              <a:defRPr sz="360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pPr>
            <a:r>
              <a:rPr lang="he-IL" sz="2400" dirty="0">
                <a:solidFill>
                  <a:srgbClr val="00B0F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סטטיסטיקה לניתוח נתונים </a:t>
            </a:r>
            <a:endParaRPr sz="2400" dirty="0">
              <a:solidFill>
                <a:srgbClr val="00B0F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6248400" y="62345"/>
            <a:ext cx="2833255" cy="415327"/>
          </a:xfrm>
          <a:prstGeom prst="rect">
            <a:avLst/>
          </a:prstGeom>
          <a:solidFill>
            <a:srgbClr val="FFFFFF"/>
          </a:solidFill>
          <a:ln w="317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r" defTabSz="6858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e-IL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702" y="721784"/>
            <a:ext cx="5686972" cy="35553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lide Number"/>
          <p:cNvSpPr txBox="1">
            <a:spLocks noGrp="1" noRot="1" noMove="1" noResize="1" noEditPoints="1" noAdjustHandles="1" noChangeArrowheads="1" noChangeShapeType="1"/>
          </p:cNvSpPr>
          <p:nvPr>
            <p:ph type="sldNum" sz="quarter" idx="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rtl="0">
              <a:defRPr/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18" name="Google Shape;53;p13"/>
          <p:cNvSpPr txBox="1"/>
          <p:nvPr/>
        </p:nvSpPr>
        <p:spPr>
          <a:xfrm>
            <a:off x="4049668" y="2736796"/>
            <a:ext cx="1044663" cy="7540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67" tIns="68567" rIns="68567" bIns="68567">
            <a:spAutoFit/>
          </a:bodyPr>
          <a:lstStyle>
            <a:lvl1pPr algn="ctr">
              <a:lnSpc>
                <a:spcPct val="120000"/>
              </a:lnSpc>
              <a:defRPr sz="1500" spc="14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he-IL" sz="2000" dirty="0">
                <a:solidFill>
                  <a:srgbClr val="00B0F0"/>
                </a:solidFill>
              </a:rPr>
              <a:t>ערך</a:t>
            </a:r>
          </a:p>
          <a:p>
            <a:pPr>
              <a:lnSpc>
                <a:spcPct val="100000"/>
              </a:lnSpc>
              <a:defRPr/>
            </a:pPr>
            <a:r>
              <a:rPr lang="he-IL" sz="2000" dirty="0">
                <a:solidFill>
                  <a:srgbClr val="00B0F0"/>
                </a:solidFill>
              </a:rPr>
              <a:t>חציון</a:t>
            </a:r>
            <a:endParaRPr sz="2000" dirty="0">
              <a:solidFill>
                <a:srgbClr val="00B0F0"/>
              </a:solidFill>
            </a:endParaRPr>
          </a:p>
        </p:txBody>
      </p:sp>
      <p:pic>
        <p:nvPicPr>
          <p:cNvPr id="2" name="Google Shape;60;p13" descr="Google Shape;60;p13">
            <a:extLst>
              <a:ext uri="{FF2B5EF4-FFF2-40B4-BE49-F238E27FC236}">
                <a16:creationId xmlns:a16="http://schemas.microsoft.com/office/drawing/2014/main" id="{13E8E01E-8BB7-6781-BCAA-547C6DDB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73668">
            <a:off x="5613053" y="291074"/>
            <a:ext cx="271944" cy="60013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Google Shape;53;p13"/>
          <p:cNvSpPr txBox="1"/>
          <p:nvPr/>
        </p:nvSpPr>
        <p:spPr>
          <a:xfrm>
            <a:off x="2033729" y="1076644"/>
            <a:ext cx="5076542" cy="8523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67" tIns="68567" rIns="68567" bIns="68567">
            <a:spAutoFit/>
          </a:bodyPr>
          <a:lstStyle>
            <a:lvl1pPr algn="ctr">
              <a:lnSpc>
                <a:spcPts val="3700"/>
              </a:lnSpc>
              <a:defRPr sz="2000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  <a:sym typeface="Assistant ExtraBold"/>
              </a:rPr>
              <a:t>כדי למצוא את נקודת החציון (נקודת האמצע)</a:t>
            </a:r>
          </a:p>
          <a:p>
            <a:pPr>
              <a:lnSpc>
                <a:spcPct val="120000"/>
              </a:lnSpc>
              <a:defRPr/>
            </a:pPr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  <a:sym typeface="Assistant ExtraBold"/>
              </a:rPr>
              <a:t>צריך לסדר את הערכים לפי הסדר</a:t>
            </a:r>
            <a:endParaRPr b="1" dirty="0">
              <a:latin typeface="Assistant" panose="00000500000000000000" pitchFamily="2" charset="-79"/>
              <a:cs typeface="Assistant" panose="00000500000000000000" pitchFamily="2" charset="-79"/>
              <a:sym typeface="Assistant ExtraBold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39" y="2445327"/>
            <a:ext cx="3148334" cy="1336964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3" y="2445327"/>
            <a:ext cx="3148334" cy="133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3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>
            <a:spLocks noGrp="1" noRot="1" noMove="1" noResize="1" noEditPoints="1" noAdjustHandles="1" noChangeArrowheads="1" noChangeShapeType="1"/>
          </p:cNvSpPr>
          <p:nvPr>
            <p:ph type="sldNum" sz="quarter" idx="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rtl="0">
              <a:defRPr/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68" name="Google Shape;53;p13"/>
          <p:cNvSpPr txBox="1"/>
          <p:nvPr/>
        </p:nvSpPr>
        <p:spPr>
          <a:xfrm>
            <a:off x="5802911" y="609707"/>
            <a:ext cx="2248135" cy="6129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67" tIns="68567" rIns="68567" bIns="68567">
            <a:spAutoFit/>
          </a:bodyPr>
          <a:lstStyle>
            <a:lvl1pPr>
              <a:lnSpc>
                <a:spcPts val="3700"/>
              </a:lnSpc>
              <a:defRPr sz="280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lvl1pPr>
          </a:lstStyle>
          <a:p>
            <a:pPr>
              <a:defRPr/>
            </a:pPr>
            <a:r>
              <a:rPr lang="he-IL" dirty="0"/>
              <a:t>תרגול</a:t>
            </a:r>
            <a:endParaRPr dirty="0"/>
          </a:p>
        </p:txBody>
      </p:sp>
      <p:pic>
        <p:nvPicPr>
          <p:cNvPr id="2" name="Google Shape;60;p13" descr="Google Shape;60;p13">
            <a:extLst>
              <a:ext uri="{FF2B5EF4-FFF2-40B4-BE49-F238E27FC236}">
                <a16:creationId xmlns:a16="http://schemas.microsoft.com/office/drawing/2014/main" id="{368B9B4A-F465-7B57-D84D-15053CF70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73668">
            <a:off x="6469665" y="537885"/>
            <a:ext cx="271944" cy="600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916" y="723187"/>
            <a:ext cx="440800" cy="40423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" b="17655"/>
          <a:stretch/>
        </p:blipFill>
        <p:spPr>
          <a:xfrm>
            <a:off x="1603546" y="1287361"/>
            <a:ext cx="5936908" cy="308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0921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434;p23"/>
          <p:cNvSpPr txBox="1"/>
          <p:nvPr/>
        </p:nvSpPr>
        <p:spPr>
          <a:xfrm>
            <a:off x="-628652" y="955187"/>
            <a:ext cx="10322723" cy="20878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ctr" defTabSz="914400">
              <a:defRPr sz="11500">
                <a:solidFill>
                  <a:srgbClr val="F2F2F2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lvl1pPr>
          </a:lstStyle>
          <a:p>
            <a:pPr rtl="0">
              <a:defRPr/>
            </a:pPr>
            <a:r>
              <a:rPr dirty="0"/>
              <a:t>HANDS-ON</a:t>
            </a:r>
          </a:p>
        </p:txBody>
      </p:sp>
      <p:sp>
        <p:nvSpPr>
          <p:cNvPr id="279" name="Google Shape;435;p23"/>
          <p:cNvSpPr txBox="1"/>
          <p:nvPr/>
        </p:nvSpPr>
        <p:spPr>
          <a:xfrm>
            <a:off x="1023610" y="2629764"/>
            <a:ext cx="7096780" cy="6975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>
            <a:lvl1pPr algn="ctr" defTabSz="914400">
              <a:lnSpc>
                <a:spcPts val="4000"/>
              </a:lnSpc>
              <a:defRPr sz="4000">
                <a:solidFill>
                  <a:srgbClr val="00ACE6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lvl1pPr>
          </a:lstStyle>
          <a:p>
            <a:pPr rtl="0">
              <a:defRPr/>
            </a:pPr>
            <a:r>
              <a:rPr dirty="0" err="1"/>
              <a:t>ניתוח</a:t>
            </a:r>
            <a:r>
              <a:rPr dirty="0"/>
              <a:t> </a:t>
            </a:r>
            <a:r>
              <a:rPr dirty="0" err="1"/>
              <a:t>נתונים</a:t>
            </a:r>
            <a:r>
              <a:rPr dirty="0"/>
              <a:t> </a:t>
            </a:r>
            <a:r>
              <a:rPr dirty="0" err="1"/>
              <a:t>לומדי</a:t>
            </a:r>
            <a:r>
              <a:rPr lang="he-IL" dirty="0"/>
              <a:t>ם בעיקר בידיים</a:t>
            </a:r>
            <a:endParaRPr dirty="0"/>
          </a:p>
        </p:txBody>
      </p:sp>
      <p:sp>
        <p:nvSpPr>
          <p:cNvPr id="280" name="Google Shape;436;p23"/>
          <p:cNvSpPr/>
          <p:nvPr/>
        </p:nvSpPr>
        <p:spPr>
          <a:xfrm>
            <a:off x="-5125" y="5051375"/>
            <a:ext cx="9144001" cy="92102"/>
          </a:xfrm>
          <a:prstGeom prst="rect">
            <a:avLst/>
          </a:prstGeom>
          <a:solidFill>
            <a:srgbClr val="FFC92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l" defTabSz="914400" rtl="0">
              <a:defRPr sz="1400">
                <a:latin typeface="Assistant"/>
                <a:ea typeface="Assistant"/>
                <a:cs typeface="Assistant"/>
                <a:sym typeface="Assistant"/>
              </a:defRPr>
            </a:pPr>
            <a:endParaRPr/>
          </a:p>
        </p:txBody>
      </p:sp>
      <p:sp>
        <p:nvSpPr>
          <p:cNvPr id="281" name="Google Shape;437;p23"/>
          <p:cNvSpPr/>
          <p:nvPr/>
        </p:nvSpPr>
        <p:spPr>
          <a:xfrm>
            <a:off x="3923450" y="4587148"/>
            <a:ext cx="1217102" cy="3"/>
          </a:xfrm>
          <a:prstGeom prst="line">
            <a:avLst/>
          </a:prstGeom>
          <a:ln w="28575">
            <a:solidFill>
              <a:srgbClr val="918D8E"/>
            </a:solidFill>
            <a:prstDash val="dot"/>
          </a:ln>
        </p:spPr>
        <p:txBody>
          <a:bodyPr lIns="45718" tIns="45718" rIns="45718" bIns="45718"/>
          <a:lstStyle/>
          <a:p>
            <a:pPr algn="l" defTabSz="914400" rtl="0"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283" name="Google Shape;439;p23" descr="Google Shape;439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43806">
            <a:off x="677122" y="482124"/>
            <a:ext cx="428727" cy="946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Google Shape;440;p23" descr="Google Shape;44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66124">
            <a:off x="7538791" y="537309"/>
            <a:ext cx="1117045" cy="667702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Google Shape;441;p23"/>
          <p:cNvSpPr txBox="1"/>
          <p:nvPr/>
        </p:nvSpPr>
        <p:spPr>
          <a:xfrm>
            <a:off x="1090225" y="3041269"/>
            <a:ext cx="6873300" cy="10718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ctr" defTabSz="914400">
              <a:defRPr sz="540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lvl1pPr>
          </a:lstStyle>
          <a:p>
            <a:pPr rtl="0">
              <a:defRPr/>
            </a:pPr>
            <a:r>
              <a:t>HANDS-ON</a:t>
            </a:r>
          </a:p>
        </p:txBody>
      </p:sp>
      <p:pic>
        <p:nvPicPr>
          <p:cNvPr id="286" name="Google Shape;442;p23" descr="Google Shape;442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250" y="862573"/>
            <a:ext cx="1929253" cy="155342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030554" y="4732305"/>
            <a:ext cx="3082893" cy="2539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1" anchor="t">
            <a:spAutoFit/>
          </a:bodyPr>
          <a:lstStyle/>
          <a:p>
            <a:r>
              <a:rPr lang="he-IL" dirty="0">
                <a:solidFill>
                  <a:srgbClr val="918D8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כל התמונות במצגת נלקחו מאתר </a:t>
            </a:r>
            <a:r>
              <a:rPr lang="en-US" dirty="0">
                <a:solidFill>
                  <a:srgbClr val="918D8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Shutterstock.com</a:t>
            </a:r>
          </a:p>
        </p:txBody>
      </p:sp>
      <p:pic>
        <p:nvPicPr>
          <p:cNvPr id="11" name="Google Shape;213;p12" descr="G-STAT | LinkedIn"/>
          <p:cNvPicPr preferRelativeResize="0"/>
          <p:nvPr/>
        </p:nvPicPr>
        <p:blipFill rotWithShape="1">
          <a:blip r:embed="rId5">
            <a:alphaModFix/>
          </a:blip>
          <a:srcRect t="13054" b="17014"/>
          <a:stretch/>
        </p:blipFill>
        <p:spPr>
          <a:xfrm>
            <a:off x="7225555" y="4511839"/>
            <a:ext cx="737969" cy="5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 noRot="1" noMove="1" noResize="1" noEditPoints="1" noAdjustHandles="1" noChangeArrowheads="1" noChangeShapeType="1"/>
          </p:cNvSpPr>
          <p:nvPr>
            <p:ph type="sldNum" sz="quarter" idx="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rtl="0">
              <a:defRPr/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62" name="Google Shape;60;p13" descr="Google Shape;60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73668">
            <a:off x="5456129" y="291744"/>
            <a:ext cx="271944" cy="6001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CFD20FB7-B242-4492-9315-3AA54AE501DD}"/>
              </a:ext>
            </a:extLst>
          </p:cNvPr>
          <p:cNvGrpSpPr/>
          <p:nvPr/>
        </p:nvGrpSpPr>
        <p:grpSpPr>
          <a:xfrm>
            <a:off x="2507673" y="3317067"/>
            <a:ext cx="4128654" cy="532213"/>
            <a:chOff x="2507673" y="3317067"/>
            <a:chExt cx="4128654" cy="532213"/>
          </a:xfrm>
        </p:grpSpPr>
        <p:sp>
          <p:nvSpPr>
            <p:cNvPr id="14" name="Rounded Rectangle"/>
            <p:cNvSpPr/>
            <p:nvPr/>
          </p:nvSpPr>
          <p:spPr>
            <a:xfrm>
              <a:off x="2507673" y="3317067"/>
              <a:ext cx="4128654" cy="532213"/>
            </a:xfrm>
            <a:prstGeom prst="roundRect">
              <a:avLst>
                <a:gd name="adj" fmla="val 7366"/>
              </a:avLst>
            </a:prstGeom>
            <a:solidFill>
              <a:srgbClr val="232752"/>
            </a:solidFill>
            <a:ln w="25400">
              <a:noFill/>
              <a:miter/>
            </a:ln>
          </p:spPr>
          <p:txBody>
            <a:bodyPr lIns="34289" tIns="34289" rIns="34289" bIns="34289" anchor="ctr"/>
            <a:lstStyle/>
            <a:p>
              <a:endParaRPr/>
            </a:p>
          </p:txBody>
        </p:sp>
        <p:sp>
          <p:nvSpPr>
            <p:cNvPr id="16" name="Google Shape;53;p13"/>
            <p:cNvSpPr txBox="1"/>
            <p:nvPr/>
          </p:nvSpPr>
          <p:spPr>
            <a:xfrm>
              <a:off x="3104643" y="3339599"/>
              <a:ext cx="2934715" cy="48299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67" tIns="68567" rIns="68567" bIns="68567">
              <a:spAutoFit/>
            </a:bodyPr>
            <a:lstStyle/>
            <a:p>
              <a:pPr algn="ctr">
                <a:lnSpc>
                  <a:spcPct val="120000"/>
                </a:lnSpc>
                <a:defRPr sz="1500" spc="14">
                  <a:solidFill>
                    <a:srgbClr val="232752"/>
                  </a:solidFill>
                  <a:latin typeface="Assistant ExtraBold"/>
                  <a:ea typeface="Assistant ExtraBold"/>
                  <a:cs typeface="Assistant ExtraBold"/>
                  <a:sym typeface="Assistant ExtraBold"/>
                </a:defRPr>
              </a:pPr>
              <a:r>
                <a:rPr lang="he-IL" sz="2000" dirty="0">
                  <a:solidFill>
                    <a:schemeClr val="bg1"/>
                  </a:solidFill>
                </a:rPr>
                <a:t>אוכלוסיית המחקר</a:t>
              </a:r>
              <a:endParaRPr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E9CEC176-2A04-4A3B-BF77-06884D4CD59A}"/>
              </a:ext>
            </a:extLst>
          </p:cNvPr>
          <p:cNvGrpSpPr/>
          <p:nvPr/>
        </p:nvGrpSpPr>
        <p:grpSpPr>
          <a:xfrm>
            <a:off x="2902528" y="2783667"/>
            <a:ext cx="3338944" cy="532213"/>
            <a:chOff x="2902528" y="2783667"/>
            <a:chExt cx="3338944" cy="532213"/>
          </a:xfrm>
        </p:grpSpPr>
        <p:sp>
          <p:nvSpPr>
            <p:cNvPr id="17" name="Rounded Rectangle"/>
            <p:cNvSpPr/>
            <p:nvPr/>
          </p:nvSpPr>
          <p:spPr>
            <a:xfrm>
              <a:off x="2902528" y="2783667"/>
              <a:ext cx="3338944" cy="532213"/>
            </a:xfrm>
            <a:prstGeom prst="roundRect">
              <a:avLst>
                <a:gd name="adj" fmla="val 7366"/>
              </a:avLst>
            </a:prstGeom>
            <a:solidFill>
              <a:srgbClr val="00B0F0"/>
            </a:solidFill>
            <a:ln w="25400">
              <a:noFill/>
              <a:miter/>
            </a:ln>
          </p:spPr>
          <p:txBody>
            <a:bodyPr lIns="34289" tIns="34289" rIns="34289" bIns="34289" anchor="ctr"/>
            <a:lstStyle/>
            <a:p>
              <a:endParaRPr/>
            </a:p>
          </p:txBody>
        </p:sp>
        <p:sp>
          <p:nvSpPr>
            <p:cNvPr id="18" name="Google Shape;53;p13"/>
            <p:cNvSpPr txBox="1"/>
            <p:nvPr/>
          </p:nvSpPr>
          <p:spPr>
            <a:xfrm>
              <a:off x="3405979" y="2795870"/>
              <a:ext cx="2332042" cy="507805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67" tIns="68567" rIns="68567" bIns="68567">
              <a:spAutoFit/>
            </a:bodyPr>
            <a:lstStyle/>
            <a:p>
              <a:pPr algn="ctr">
                <a:lnSpc>
                  <a:spcPct val="120000"/>
                </a:lnSpc>
                <a:defRPr sz="1500" spc="14">
                  <a:solidFill>
                    <a:srgbClr val="232752"/>
                  </a:solidFill>
                  <a:latin typeface="Assistant ExtraBold"/>
                  <a:ea typeface="Assistant ExtraBold"/>
                  <a:cs typeface="Assistant ExtraBold"/>
                  <a:sym typeface="Assistant ExtraBold"/>
                </a:defRPr>
              </a:pPr>
              <a:r>
                <a:rPr lang="he-IL" sz="2000" dirty="0">
                  <a:solidFill>
                    <a:schemeClr val="bg1"/>
                  </a:solidFill>
                </a:rPr>
                <a:t>משתנים וסוגיהם</a:t>
              </a:r>
              <a:endParaRPr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222956F5-CB7A-45FB-8339-7964CC202735}"/>
              </a:ext>
            </a:extLst>
          </p:cNvPr>
          <p:cNvGrpSpPr/>
          <p:nvPr/>
        </p:nvGrpSpPr>
        <p:grpSpPr>
          <a:xfrm>
            <a:off x="3328556" y="2262470"/>
            <a:ext cx="2486889" cy="532213"/>
            <a:chOff x="3328556" y="2262470"/>
            <a:chExt cx="2486889" cy="532213"/>
          </a:xfrm>
        </p:grpSpPr>
        <p:sp>
          <p:nvSpPr>
            <p:cNvPr id="19" name="Rounded Rectangle"/>
            <p:cNvSpPr/>
            <p:nvPr/>
          </p:nvSpPr>
          <p:spPr>
            <a:xfrm>
              <a:off x="3328556" y="2262470"/>
              <a:ext cx="2486889" cy="532213"/>
            </a:xfrm>
            <a:prstGeom prst="roundRect">
              <a:avLst>
                <a:gd name="adj" fmla="val 7366"/>
              </a:avLst>
            </a:prstGeom>
            <a:solidFill>
              <a:srgbClr val="FEC224"/>
            </a:solidFill>
            <a:ln w="25400">
              <a:noFill/>
              <a:miter/>
            </a:ln>
          </p:spPr>
          <p:txBody>
            <a:bodyPr lIns="34289" tIns="34289" rIns="34289" bIns="34289" anchor="ctr"/>
            <a:lstStyle/>
            <a:p>
              <a:endParaRPr/>
            </a:p>
          </p:txBody>
        </p:sp>
        <p:sp>
          <p:nvSpPr>
            <p:cNvPr id="21" name="Google Shape;53;p13"/>
            <p:cNvSpPr txBox="1"/>
            <p:nvPr/>
          </p:nvSpPr>
          <p:spPr>
            <a:xfrm>
              <a:off x="3643414" y="2264596"/>
              <a:ext cx="1857173" cy="48299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67" tIns="68567" rIns="68567" bIns="68567">
              <a:spAutoFit/>
            </a:bodyPr>
            <a:lstStyle/>
            <a:p>
              <a:pPr algn="ctr">
                <a:lnSpc>
                  <a:spcPct val="120000"/>
                </a:lnSpc>
                <a:defRPr sz="1500" spc="14">
                  <a:solidFill>
                    <a:srgbClr val="232752"/>
                  </a:solidFill>
                  <a:latin typeface="Assistant ExtraBold"/>
                  <a:ea typeface="Assistant ExtraBold"/>
                  <a:cs typeface="Assistant ExtraBold"/>
                  <a:sym typeface="Assistant ExtraBold"/>
                </a:defRPr>
              </a:pPr>
              <a:r>
                <a:rPr lang="he-IL" sz="2000" dirty="0">
                  <a:solidFill>
                    <a:schemeClr val="bg1"/>
                  </a:solidFill>
                </a:rPr>
                <a:t>שאלת חקר</a:t>
              </a:r>
              <a:endParaRPr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739C221-FB86-4EE1-B7E7-1F405398E6EF}"/>
              </a:ext>
            </a:extLst>
          </p:cNvPr>
          <p:cNvGrpSpPr/>
          <p:nvPr/>
        </p:nvGrpSpPr>
        <p:grpSpPr>
          <a:xfrm>
            <a:off x="3643414" y="1734578"/>
            <a:ext cx="1857173" cy="533400"/>
            <a:chOff x="3643414" y="1734578"/>
            <a:chExt cx="1857173" cy="533400"/>
          </a:xfrm>
        </p:grpSpPr>
        <p:sp>
          <p:nvSpPr>
            <p:cNvPr id="20" name="Rounded Rectangle"/>
            <p:cNvSpPr/>
            <p:nvPr/>
          </p:nvSpPr>
          <p:spPr>
            <a:xfrm>
              <a:off x="3770169" y="1735765"/>
              <a:ext cx="1603663" cy="532213"/>
            </a:xfrm>
            <a:prstGeom prst="roundRect">
              <a:avLst>
                <a:gd name="adj" fmla="val 7366"/>
              </a:avLst>
            </a:prstGeom>
            <a:solidFill>
              <a:srgbClr val="918D8E"/>
            </a:solidFill>
            <a:ln w="25400">
              <a:noFill/>
              <a:miter/>
            </a:ln>
          </p:spPr>
          <p:txBody>
            <a:bodyPr lIns="34289" tIns="34289" rIns="34289" bIns="34289" anchor="ctr"/>
            <a:lstStyle/>
            <a:p>
              <a:endParaRPr/>
            </a:p>
          </p:txBody>
        </p:sp>
        <p:sp>
          <p:nvSpPr>
            <p:cNvPr id="22" name="Google Shape;53;p13"/>
            <p:cNvSpPr txBox="1"/>
            <p:nvPr/>
          </p:nvSpPr>
          <p:spPr>
            <a:xfrm>
              <a:off x="3643414" y="1734578"/>
              <a:ext cx="1857173" cy="48299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67" tIns="68567" rIns="68567" bIns="68567">
              <a:spAutoFit/>
            </a:bodyPr>
            <a:lstStyle/>
            <a:p>
              <a:pPr algn="ctr">
                <a:lnSpc>
                  <a:spcPct val="120000"/>
                </a:lnSpc>
                <a:defRPr sz="1500" spc="14">
                  <a:solidFill>
                    <a:srgbClr val="232752"/>
                  </a:solidFill>
                  <a:latin typeface="Assistant ExtraBold"/>
                  <a:ea typeface="Assistant ExtraBold"/>
                  <a:cs typeface="Assistant ExtraBold"/>
                  <a:sym typeface="Assistant ExtraBold"/>
                </a:defRPr>
              </a:pPr>
              <a:r>
                <a:rPr lang="he-IL" sz="2000" dirty="0">
                  <a:solidFill>
                    <a:schemeClr val="bg1"/>
                  </a:solidFill>
                </a:rPr>
                <a:t>ניתוח </a:t>
              </a:r>
              <a:r>
                <a:rPr lang="en-US" sz="2000" dirty="0">
                  <a:solidFill>
                    <a:schemeClr val="bg1"/>
                  </a:solidFill>
                </a:rPr>
                <a:t>DATA</a:t>
              </a:r>
              <a:endParaRPr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236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 noRot="1" noMove="1" noResize="1" noEditPoints="1" noAdjustHandles="1" noChangeArrowheads="1" noChangeShapeType="1"/>
          </p:cNvSpPr>
          <p:nvPr>
            <p:ph type="sldNum" sz="quarter" idx="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rtl="0">
              <a:defRPr/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62" name="Google Shape;60;p13" descr="Google Shape;60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73668">
            <a:off x="5456129" y="291744"/>
            <a:ext cx="271944" cy="6001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CFD20FB7-B242-4492-9315-3AA54AE501DD}"/>
              </a:ext>
            </a:extLst>
          </p:cNvPr>
          <p:cNvGrpSpPr/>
          <p:nvPr/>
        </p:nvGrpSpPr>
        <p:grpSpPr>
          <a:xfrm>
            <a:off x="2507673" y="3317067"/>
            <a:ext cx="4128654" cy="532213"/>
            <a:chOff x="2507673" y="3317067"/>
            <a:chExt cx="4128654" cy="532213"/>
          </a:xfrm>
        </p:grpSpPr>
        <p:sp>
          <p:nvSpPr>
            <p:cNvPr id="14" name="Rounded Rectangle"/>
            <p:cNvSpPr/>
            <p:nvPr/>
          </p:nvSpPr>
          <p:spPr>
            <a:xfrm>
              <a:off x="2507673" y="3317067"/>
              <a:ext cx="4128654" cy="532213"/>
            </a:xfrm>
            <a:prstGeom prst="roundRect">
              <a:avLst>
                <a:gd name="adj" fmla="val 7366"/>
              </a:avLst>
            </a:prstGeom>
            <a:solidFill>
              <a:srgbClr val="232752"/>
            </a:solidFill>
            <a:ln w="25400">
              <a:noFill/>
              <a:miter/>
            </a:ln>
          </p:spPr>
          <p:txBody>
            <a:bodyPr lIns="34289" tIns="34289" rIns="34289" bIns="34289" anchor="ctr"/>
            <a:lstStyle/>
            <a:p>
              <a:endParaRPr/>
            </a:p>
          </p:txBody>
        </p:sp>
        <p:sp>
          <p:nvSpPr>
            <p:cNvPr id="16" name="Google Shape;53;p13"/>
            <p:cNvSpPr txBox="1"/>
            <p:nvPr/>
          </p:nvSpPr>
          <p:spPr>
            <a:xfrm>
              <a:off x="3104643" y="3339599"/>
              <a:ext cx="2934715" cy="48299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67" tIns="68567" rIns="68567" bIns="68567">
              <a:spAutoFit/>
            </a:bodyPr>
            <a:lstStyle/>
            <a:p>
              <a:pPr algn="ctr">
                <a:lnSpc>
                  <a:spcPct val="120000"/>
                </a:lnSpc>
                <a:defRPr sz="1500" spc="14">
                  <a:solidFill>
                    <a:srgbClr val="232752"/>
                  </a:solidFill>
                  <a:latin typeface="Assistant ExtraBold"/>
                  <a:ea typeface="Assistant ExtraBold"/>
                  <a:cs typeface="Assistant ExtraBold"/>
                  <a:sym typeface="Assistant ExtraBold"/>
                </a:defRPr>
              </a:pPr>
              <a:r>
                <a:rPr lang="he-IL" sz="2000" dirty="0">
                  <a:solidFill>
                    <a:schemeClr val="bg1"/>
                  </a:solidFill>
                </a:rPr>
                <a:t>אוכלוסיית המחקר</a:t>
              </a:r>
              <a:endParaRPr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E9CEC176-2A04-4A3B-BF77-06884D4CD59A}"/>
              </a:ext>
            </a:extLst>
          </p:cNvPr>
          <p:cNvGrpSpPr/>
          <p:nvPr/>
        </p:nvGrpSpPr>
        <p:grpSpPr>
          <a:xfrm>
            <a:off x="2902528" y="2783667"/>
            <a:ext cx="3338944" cy="532213"/>
            <a:chOff x="2902528" y="2783667"/>
            <a:chExt cx="3338944" cy="532213"/>
          </a:xfrm>
        </p:grpSpPr>
        <p:sp>
          <p:nvSpPr>
            <p:cNvPr id="17" name="Rounded Rectangle"/>
            <p:cNvSpPr/>
            <p:nvPr/>
          </p:nvSpPr>
          <p:spPr>
            <a:xfrm>
              <a:off x="2902528" y="2783667"/>
              <a:ext cx="3338944" cy="532213"/>
            </a:xfrm>
            <a:prstGeom prst="roundRect">
              <a:avLst>
                <a:gd name="adj" fmla="val 7366"/>
              </a:avLst>
            </a:prstGeom>
            <a:solidFill>
              <a:srgbClr val="00B0F0"/>
            </a:solidFill>
            <a:ln w="25400">
              <a:noFill/>
              <a:miter/>
            </a:ln>
          </p:spPr>
          <p:txBody>
            <a:bodyPr lIns="34289" tIns="34289" rIns="34289" bIns="34289" anchor="ctr"/>
            <a:lstStyle/>
            <a:p>
              <a:endParaRPr/>
            </a:p>
          </p:txBody>
        </p:sp>
        <p:sp>
          <p:nvSpPr>
            <p:cNvPr id="18" name="Google Shape;53;p13"/>
            <p:cNvSpPr txBox="1"/>
            <p:nvPr/>
          </p:nvSpPr>
          <p:spPr>
            <a:xfrm>
              <a:off x="3405979" y="2795870"/>
              <a:ext cx="2332042" cy="507805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67" tIns="68567" rIns="68567" bIns="68567">
              <a:spAutoFit/>
            </a:bodyPr>
            <a:lstStyle/>
            <a:p>
              <a:pPr algn="ctr">
                <a:lnSpc>
                  <a:spcPct val="120000"/>
                </a:lnSpc>
                <a:defRPr sz="1500" spc="14">
                  <a:solidFill>
                    <a:srgbClr val="232752"/>
                  </a:solidFill>
                  <a:latin typeface="Assistant ExtraBold"/>
                  <a:ea typeface="Assistant ExtraBold"/>
                  <a:cs typeface="Assistant ExtraBold"/>
                  <a:sym typeface="Assistant ExtraBold"/>
                </a:defRPr>
              </a:pPr>
              <a:r>
                <a:rPr lang="he-IL" sz="2000" dirty="0">
                  <a:solidFill>
                    <a:schemeClr val="bg1"/>
                  </a:solidFill>
                </a:rPr>
                <a:t>משתנים וסוגיהם</a:t>
              </a:r>
              <a:endParaRPr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222956F5-CB7A-45FB-8339-7964CC202735}"/>
              </a:ext>
            </a:extLst>
          </p:cNvPr>
          <p:cNvGrpSpPr/>
          <p:nvPr/>
        </p:nvGrpSpPr>
        <p:grpSpPr>
          <a:xfrm>
            <a:off x="3328556" y="2262470"/>
            <a:ext cx="2486889" cy="532213"/>
            <a:chOff x="3328556" y="2262470"/>
            <a:chExt cx="2486889" cy="532213"/>
          </a:xfrm>
        </p:grpSpPr>
        <p:sp>
          <p:nvSpPr>
            <p:cNvPr id="19" name="Rounded Rectangle"/>
            <p:cNvSpPr/>
            <p:nvPr/>
          </p:nvSpPr>
          <p:spPr>
            <a:xfrm>
              <a:off x="3328556" y="2262470"/>
              <a:ext cx="2486889" cy="532213"/>
            </a:xfrm>
            <a:prstGeom prst="roundRect">
              <a:avLst>
                <a:gd name="adj" fmla="val 7366"/>
              </a:avLst>
            </a:prstGeom>
            <a:solidFill>
              <a:srgbClr val="FEC224"/>
            </a:solidFill>
            <a:ln w="25400">
              <a:noFill/>
              <a:miter/>
            </a:ln>
          </p:spPr>
          <p:txBody>
            <a:bodyPr lIns="34289" tIns="34289" rIns="34289" bIns="34289" anchor="ctr"/>
            <a:lstStyle/>
            <a:p>
              <a:endParaRPr/>
            </a:p>
          </p:txBody>
        </p:sp>
        <p:sp>
          <p:nvSpPr>
            <p:cNvPr id="21" name="Google Shape;53;p13"/>
            <p:cNvSpPr txBox="1"/>
            <p:nvPr/>
          </p:nvSpPr>
          <p:spPr>
            <a:xfrm>
              <a:off x="3643414" y="2264596"/>
              <a:ext cx="1857173" cy="48299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67" tIns="68567" rIns="68567" bIns="68567">
              <a:spAutoFit/>
            </a:bodyPr>
            <a:lstStyle/>
            <a:p>
              <a:pPr algn="ctr">
                <a:lnSpc>
                  <a:spcPct val="120000"/>
                </a:lnSpc>
                <a:defRPr sz="1500" spc="14">
                  <a:solidFill>
                    <a:srgbClr val="232752"/>
                  </a:solidFill>
                  <a:latin typeface="Assistant ExtraBold"/>
                  <a:ea typeface="Assistant ExtraBold"/>
                  <a:cs typeface="Assistant ExtraBold"/>
                  <a:sym typeface="Assistant ExtraBold"/>
                </a:defRPr>
              </a:pPr>
              <a:r>
                <a:rPr lang="he-IL" sz="2000" dirty="0">
                  <a:solidFill>
                    <a:schemeClr val="bg1"/>
                  </a:solidFill>
                </a:rPr>
                <a:t>שאלת חקר</a:t>
              </a:r>
              <a:endParaRPr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739C221-FB86-4EE1-B7E7-1F405398E6EF}"/>
              </a:ext>
            </a:extLst>
          </p:cNvPr>
          <p:cNvGrpSpPr/>
          <p:nvPr/>
        </p:nvGrpSpPr>
        <p:grpSpPr>
          <a:xfrm>
            <a:off x="3643414" y="1734578"/>
            <a:ext cx="1857173" cy="533400"/>
            <a:chOff x="3643414" y="1734578"/>
            <a:chExt cx="1857173" cy="533400"/>
          </a:xfrm>
        </p:grpSpPr>
        <p:sp>
          <p:nvSpPr>
            <p:cNvPr id="20" name="Rounded Rectangle"/>
            <p:cNvSpPr/>
            <p:nvPr/>
          </p:nvSpPr>
          <p:spPr>
            <a:xfrm>
              <a:off x="3770169" y="1735765"/>
              <a:ext cx="1603663" cy="532213"/>
            </a:xfrm>
            <a:prstGeom prst="roundRect">
              <a:avLst>
                <a:gd name="adj" fmla="val 7366"/>
              </a:avLst>
            </a:prstGeom>
            <a:solidFill>
              <a:srgbClr val="918D8E"/>
            </a:solidFill>
            <a:ln w="25400">
              <a:noFill/>
              <a:miter/>
            </a:ln>
          </p:spPr>
          <p:txBody>
            <a:bodyPr lIns="34289" tIns="34289" rIns="34289" bIns="34289" anchor="ctr"/>
            <a:lstStyle/>
            <a:p>
              <a:endParaRPr/>
            </a:p>
          </p:txBody>
        </p:sp>
        <p:sp>
          <p:nvSpPr>
            <p:cNvPr id="22" name="Google Shape;53;p13"/>
            <p:cNvSpPr txBox="1"/>
            <p:nvPr/>
          </p:nvSpPr>
          <p:spPr>
            <a:xfrm>
              <a:off x="3643414" y="1734578"/>
              <a:ext cx="1857173" cy="48299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67" tIns="68567" rIns="68567" bIns="68567">
              <a:spAutoFit/>
            </a:bodyPr>
            <a:lstStyle/>
            <a:p>
              <a:pPr algn="ctr">
                <a:lnSpc>
                  <a:spcPct val="120000"/>
                </a:lnSpc>
                <a:defRPr sz="1500" spc="14">
                  <a:solidFill>
                    <a:srgbClr val="232752"/>
                  </a:solidFill>
                  <a:latin typeface="Assistant ExtraBold"/>
                  <a:ea typeface="Assistant ExtraBold"/>
                  <a:cs typeface="Assistant ExtraBold"/>
                  <a:sym typeface="Assistant ExtraBold"/>
                </a:defRPr>
              </a:pPr>
              <a:r>
                <a:rPr lang="he-IL" sz="2000" dirty="0">
                  <a:solidFill>
                    <a:schemeClr val="bg1"/>
                  </a:solidFill>
                </a:rPr>
                <a:t>ניתוח </a:t>
              </a:r>
              <a:r>
                <a:rPr lang="en-US" sz="2000" dirty="0">
                  <a:solidFill>
                    <a:schemeClr val="bg1"/>
                  </a:solidFill>
                </a:rPr>
                <a:t>DATA</a:t>
              </a:r>
              <a:endParaRPr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45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 noRot="1" noMove="1" noResize="1" noEditPoints="1" noAdjustHandles="1" noChangeArrowheads="1" noChangeShapeType="1"/>
          </p:cNvSpPr>
          <p:nvPr>
            <p:ph type="sldNum" sz="quarter" idx="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rtl="0">
              <a:defRPr/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62" name="Google Shape;60;p13" descr="Google Shape;60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73668">
            <a:off x="703780" y="1801888"/>
            <a:ext cx="271944" cy="600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14" y="776687"/>
            <a:ext cx="6448424" cy="38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468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>
            <a:spLocks noGrp="1" noRot="1" noMove="1" noResize="1" noEditPoints="1" noAdjustHandles="1" noChangeArrowheads="1" noChangeShapeType="1"/>
          </p:cNvSpPr>
          <p:nvPr>
            <p:ph type="sldNum" sz="quarter" idx="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rtl="0">
              <a:defRPr/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68" name="Google Shape;53;p13"/>
          <p:cNvSpPr txBox="1"/>
          <p:nvPr/>
        </p:nvSpPr>
        <p:spPr>
          <a:xfrm>
            <a:off x="6445592" y="514456"/>
            <a:ext cx="2271983" cy="5888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>
            <a:lvl1pPr>
              <a:lnSpc>
                <a:spcPts val="3700"/>
              </a:lnSpc>
              <a:defRPr sz="280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lvl1pPr>
          </a:lstStyle>
          <a:p>
            <a:pPr>
              <a:defRPr/>
            </a:pPr>
            <a:r>
              <a:rPr lang="he-IL" dirty="0"/>
              <a:t>ניתוח </a:t>
            </a:r>
            <a:r>
              <a:rPr lang="en-US" dirty="0"/>
              <a:t>DATA</a:t>
            </a:r>
            <a:endParaRPr dirty="0"/>
          </a:p>
        </p:txBody>
      </p:sp>
      <p:sp>
        <p:nvSpPr>
          <p:cNvPr id="171" name="Google Shape;53;p13"/>
          <p:cNvSpPr txBox="1"/>
          <p:nvPr/>
        </p:nvSpPr>
        <p:spPr>
          <a:xfrm>
            <a:off x="3765978" y="1312732"/>
            <a:ext cx="773552" cy="636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>
            <a:lvl1pPr>
              <a:lnSpc>
                <a:spcPts val="3700"/>
              </a:lnSpc>
              <a:defRPr sz="4200">
                <a:solidFill>
                  <a:srgbClr val="FEC224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lvl1pPr>
          </a:lstStyle>
          <a:p>
            <a:pPr>
              <a:defRPr/>
            </a:pPr>
            <a:r>
              <a:rPr dirty="0">
                <a:solidFill>
                  <a:srgbClr val="BCE3F6"/>
                </a:solidFill>
              </a:rPr>
              <a:t>01</a:t>
            </a:r>
          </a:p>
        </p:txBody>
      </p:sp>
      <p:sp>
        <p:nvSpPr>
          <p:cNvPr id="176" name="Google Shape;53;p13"/>
          <p:cNvSpPr txBox="1"/>
          <p:nvPr/>
        </p:nvSpPr>
        <p:spPr>
          <a:xfrm>
            <a:off x="2181098" y="1349985"/>
            <a:ext cx="1610785" cy="362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>
            <a:lvl1pPr>
              <a:lnSpc>
                <a:spcPct val="120000"/>
              </a:lnSpc>
              <a:defRPr sz="1300" b="1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</a:lstStyle>
          <a:p>
            <a:pPr>
              <a:defRPr/>
            </a:pPr>
            <a:r>
              <a:rPr lang="he-IL" dirty="0"/>
              <a:t>מדדי מיקום מרכזי</a:t>
            </a:r>
            <a:endParaRPr dirty="0"/>
          </a:p>
        </p:txBody>
      </p:sp>
      <p:pic>
        <p:nvPicPr>
          <p:cNvPr id="2" name="Google Shape;60;p13" descr="Google Shape;60;p13">
            <a:extLst>
              <a:ext uri="{FF2B5EF4-FFF2-40B4-BE49-F238E27FC236}">
                <a16:creationId xmlns:a16="http://schemas.microsoft.com/office/drawing/2014/main" id="{368B9B4A-F465-7B57-D84D-15053CF70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73668">
            <a:off x="5988280" y="241851"/>
            <a:ext cx="271944" cy="600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shutterstock_1975936445.jpeg" descr="shutterstock_1975936445.jpeg"/>
          <p:cNvPicPr>
            <a:picLocks noChangeAspect="1"/>
          </p:cNvPicPr>
          <p:nvPr/>
        </p:nvPicPr>
        <p:blipFill>
          <a:blip r:embed="rId4"/>
          <a:srcRect l="19057" t="7134" r="19058" b="7137"/>
          <a:stretch>
            <a:fillRect/>
          </a:stretch>
        </p:blipFill>
        <p:spPr>
          <a:xfrm>
            <a:off x="4871104" y="1312732"/>
            <a:ext cx="3667653" cy="2852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9" y="0"/>
                </a:moveTo>
                <a:cubicBezTo>
                  <a:pt x="1483" y="0"/>
                  <a:pt x="1113" y="1"/>
                  <a:pt x="866" y="133"/>
                </a:cubicBezTo>
                <a:cubicBezTo>
                  <a:pt x="511" y="299"/>
                  <a:pt x="233" y="657"/>
                  <a:pt x="104" y="1114"/>
                </a:cubicBezTo>
                <a:cubicBezTo>
                  <a:pt x="1" y="1431"/>
                  <a:pt x="0" y="1907"/>
                  <a:pt x="0" y="2699"/>
                </a:cubicBezTo>
                <a:lnTo>
                  <a:pt x="0" y="18901"/>
                </a:lnTo>
                <a:cubicBezTo>
                  <a:pt x="0" y="19693"/>
                  <a:pt x="1" y="20169"/>
                  <a:pt x="104" y="20486"/>
                </a:cubicBezTo>
                <a:cubicBezTo>
                  <a:pt x="233" y="20943"/>
                  <a:pt x="511" y="21301"/>
                  <a:pt x="866" y="21467"/>
                </a:cubicBezTo>
                <a:cubicBezTo>
                  <a:pt x="1113" y="21599"/>
                  <a:pt x="1483" y="21600"/>
                  <a:pt x="2099" y="21600"/>
                </a:cubicBezTo>
                <a:lnTo>
                  <a:pt x="19501" y="21600"/>
                </a:lnTo>
                <a:cubicBezTo>
                  <a:pt x="20117" y="21600"/>
                  <a:pt x="20487" y="21599"/>
                  <a:pt x="20734" y="21467"/>
                </a:cubicBezTo>
                <a:cubicBezTo>
                  <a:pt x="21089" y="21301"/>
                  <a:pt x="21367" y="20943"/>
                  <a:pt x="21496" y="20486"/>
                </a:cubicBezTo>
                <a:cubicBezTo>
                  <a:pt x="21599" y="20169"/>
                  <a:pt x="21600" y="19693"/>
                  <a:pt x="21600" y="18901"/>
                </a:cubicBezTo>
                <a:lnTo>
                  <a:pt x="21600" y="2699"/>
                </a:lnTo>
                <a:cubicBezTo>
                  <a:pt x="21600" y="1907"/>
                  <a:pt x="21599" y="1431"/>
                  <a:pt x="21496" y="1114"/>
                </a:cubicBezTo>
                <a:cubicBezTo>
                  <a:pt x="21367" y="657"/>
                  <a:pt x="21089" y="299"/>
                  <a:pt x="20734" y="133"/>
                </a:cubicBezTo>
                <a:cubicBezTo>
                  <a:pt x="20487" y="1"/>
                  <a:pt x="20117" y="0"/>
                  <a:pt x="19501" y="0"/>
                </a:cubicBezTo>
                <a:lnTo>
                  <a:pt x="2099" y="0"/>
                </a:lnTo>
                <a:close/>
              </a:path>
            </a:pathLst>
          </a:custGeom>
          <a:ln w="3175">
            <a:noFill/>
            <a:miter/>
          </a:ln>
        </p:spPr>
      </p:pic>
      <p:sp>
        <p:nvSpPr>
          <p:cNvPr id="19" name="Google Shape;53;p13"/>
          <p:cNvSpPr txBox="1"/>
          <p:nvPr/>
        </p:nvSpPr>
        <p:spPr>
          <a:xfrm>
            <a:off x="3765978" y="1918868"/>
            <a:ext cx="773552" cy="636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>
            <a:lvl1pPr>
              <a:lnSpc>
                <a:spcPts val="3700"/>
              </a:lnSpc>
              <a:defRPr sz="4200">
                <a:solidFill>
                  <a:srgbClr val="FEC224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lvl1pPr>
          </a:lstStyle>
          <a:p>
            <a:pPr>
              <a:defRPr/>
            </a:pPr>
            <a:r>
              <a:rPr lang="he-IL" dirty="0"/>
              <a:t>02</a:t>
            </a:r>
            <a:endParaRPr dirty="0"/>
          </a:p>
        </p:txBody>
      </p:sp>
      <p:sp>
        <p:nvSpPr>
          <p:cNvPr id="20" name="Google Shape;53;p13"/>
          <p:cNvSpPr txBox="1"/>
          <p:nvPr/>
        </p:nvSpPr>
        <p:spPr>
          <a:xfrm>
            <a:off x="2181098" y="1952081"/>
            <a:ext cx="1610785" cy="362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>
            <a:lvl1pPr>
              <a:lnSpc>
                <a:spcPct val="120000"/>
              </a:lnSpc>
              <a:defRPr sz="1300" b="1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</a:lstStyle>
          <a:p>
            <a:pPr>
              <a:defRPr/>
            </a:pPr>
            <a:r>
              <a:rPr lang="he-IL" dirty="0"/>
              <a:t>טבלת שכיחויות</a:t>
            </a:r>
            <a:endParaRPr dirty="0"/>
          </a:p>
        </p:txBody>
      </p:sp>
      <p:sp>
        <p:nvSpPr>
          <p:cNvPr id="23" name="Google Shape;53;p13"/>
          <p:cNvSpPr txBox="1"/>
          <p:nvPr/>
        </p:nvSpPr>
        <p:spPr>
          <a:xfrm>
            <a:off x="3765978" y="2525004"/>
            <a:ext cx="773552" cy="636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>
            <a:lvl1pPr>
              <a:lnSpc>
                <a:spcPts val="3700"/>
              </a:lnSpc>
              <a:defRPr sz="4200">
                <a:solidFill>
                  <a:srgbClr val="FEC224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lvl1pPr>
          </a:lstStyle>
          <a:p>
            <a:pPr>
              <a:defRPr/>
            </a:pPr>
            <a:r>
              <a:rPr lang="he-IL" dirty="0">
                <a:solidFill>
                  <a:srgbClr val="00B0F0"/>
                </a:solidFill>
              </a:rPr>
              <a:t>03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24" name="Google Shape;53;p13"/>
          <p:cNvSpPr txBox="1"/>
          <p:nvPr/>
        </p:nvSpPr>
        <p:spPr>
          <a:xfrm>
            <a:off x="2181098" y="2554177"/>
            <a:ext cx="1610785" cy="362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>
            <a:lvl1pPr>
              <a:lnSpc>
                <a:spcPct val="120000"/>
              </a:lnSpc>
              <a:defRPr sz="1300" b="1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</a:lstStyle>
          <a:p>
            <a:pPr>
              <a:defRPr/>
            </a:pPr>
            <a:r>
              <a:rPr lang="he-IL" dirty="0"/>
              <a:t>מדדי פיזור</a:t>
            </a:r>
            <a:endParaRPr dirty="0"/>
          </a:p>
        </p:txBody>
      </p:sp>
      <p:sp>
        <p:nvSpPr>
          <p:cNvPr id="27" name="Google Shape;53;p13"/>
          <p:cNvSpPr txBox="1"/>
          <p:nvPr/>
        </p:nvSpPr>
        <p:spPr>
          <a:xfrm>
            <a:off x="3765978" y="3131140"/>
            <a:ext cx="773552" cy="636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>
            <a:lvl1pPr>
              <a:lnSpc>
                <a:spcPts val="3700"/>
              </a:lnSpc>
              <a:defRPr sz="4200">
                <a:solidFill>
                  <a:srgbClr val="FEC224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lvl1pPr>
          </a:lstStyle>
          <a:p>
            <a:pPr>
              <a:defRPr/>
            </a:pPr>
            <a:r>
              <a:rPr lang="he-IL" dirty="0">
                <a:solidFill>
                  <a:srgbClr val="918D8E"/>
                </a:solidFill>
              </a:rPr>
              <a:t>04</a:t>
            </a:r>
            <a:endParaRPr dirty="0">
              <a:solidFill>
                <a:srgbClr val="918D8E"/>
              </a:solidFill>
            </a:endParaRPr>
          </a:p>
        </p:txBody>
      </p:sp>
      <p:sp>
        <p:nvSpPr>
          <p:cNvPr id="28" name="Google Shape;53;p13"/>
          <p:cNvSpPr txBox="1"/>
          <p:nvPr/>
        </p:nvSpPr>
        <p:spPr>
          <a:xfrm>
            <a:off x="546120" y="3156273"/>
            <a:ext cx="3245764" cy="3785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67" tIns="68567" rIns="68567" bIns="68567">
            <a:spAutoFit/>
          </a:bodyPr>
          <a:lstStyle>
            <a:lvl1pPr>
              <a:lnSpc>
                <a:spcPct val="120000"/>
              </a:lnSpc>
              <a:defRPr sz="1300" b="1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</a:lstStyle>
          <a:p>
            <a:pPr>
              <a:defRPr/>
            </a:pPr>
            <a:r>
              <a:rPr lang="he-IL" dirty="0"/>
              <a:t>ויזואליזציה והתפלגויות להבנת התנהגות הנתונים</a:t>
            </a:r>
            <a:endParaRPr dirty="0"/>
          </a:p>
        </p:txBody>
      </p:sp>
      <p:sp>
        <p:nvSpPr>
          <p:cNvPr id="31" name="Google Shape;53;p13"/>
          <p:cNvSpPr txBox="1"/>
          <p:nvPr/>
        </p:nvSpPr>
        <p:spPr>
          <a:xfrm>
            <a:off x="3765978" y="3737276"/>
            <a:ext cx="773552" cy="636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>
            <a:lvl1pPr>
              <a:lnSpc>
                <a:spcPts val="3700"/>
              </a:lnSpc>
              <a:defRPr sz="4200">
                <a:solidFill>
                  <a:srgbClr val="FEC224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lvl1pPr>
          </a:lstStyle>
          <a:p>
            <a:pPr>
              <a:defRPr/>
            </a:pPr>
            <a:r>
              <a:rPr lang="he-IL" dirty="0">
                <a:solidFill>
                  <a:srgbClr val="232752"/>
                </a:solidFill>
              </a:rPr>
              <a:t>05</a:t>
            </a:r>
            <a:endParaRPr dirty="0">
              <a:solidFill>
                <a:srgbClr val="232752"/>
              </a:solidFill>
            </a:endParaRPr>
          </a:p>
        </p:txBody>
      </p:sp>
      <p:sp>
        <p:nvSpPr>
          <p:cNvPr id="32" name="Google Shape;53;p13"/>
          <p:cNvSpPr txBox="1"/>
          <p:nvPr/>
        </p:nvSpPr>
        <p:spPr>
          <a:xfrm>
            <a:off x="1059872" y="3774529"/>
            <a:ext cx="2732011" cy="362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67" tIns="68567" rIns="68567" bIns="68567">
            <a:spAutoFit/>
          </a:bodyPr>
          <a:lstStyle>
            <a:lvl1pPr>
              <a:lnSpc>
                <a:spcPct val="120000"/>
              </a:lnSpc>
              <a:defRPr sz="1300" b="1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</a:lstStyle>
          <a:p>
            <a:pPr>
              <a:defRPr/>
            </a:pPr>
            <a:r>
              <a:rPr lang="he-IL" dirty="0"/>
              <a:t>מתאמים לבחינת קשרים ב-</a:t>
            </a:r>
            <a:r>
              <a:rPr lang="en-US" dirty="0"/>
              <a:t>DATA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/>
      <p:bldP spid="176" grpId="0" animBg="1"/>
      <p:bldP spid="19" grpId="0" animBg="1"/>
      <p:bldP spid="20" grpId="0" animBg="1"/>
      <p:bldP spid="23" grpId="0" animBg="1"/>
      <p:bldP spid="24" grpId="0" animBg="1"/>
      <p:bldP spid="27" grpId="0" animBg="1"/>
      <p:bldP spid="28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>
            <a:spLocks noGrp="1" noRot="1" noMove="1" noResize="1" noEditPoints="1" noAdjustHandles="1" noChangeArrowheads="1" noChangeShapeType="1"/>
          </p:cNvSpPr>
          <p:nvPr>
            <p:ph type="sldNum" sz="quarter" idx="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rtl="0">
              <a:defRPr/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68" name="Google Shape;53;p13"/>
          <p:cNvSpPr txBox="1"/>
          <p:nvPr/>
        </p:nvSpPr>
        <p:spPr>
          <a:xfrm>
            <a:off x="6445592" y="514456"/>
            <a:ext cx="2271983" cy="5888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>
            <a:lvl1pPr>
              <a:lnSpc>
                <a:spcPts val="3700"/>
              </a:lnSpc>
              <a:defRPr sz="280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lvl1pPr>
          </a:lstStyle>
          <a:p>
            <a:pPr>
              <a:defRPr/>
            </a:pPr>
            <a:r>
              <a:rPr lang="he-IL" dirty="0"/>
              <a:t>ניתוח </a:t>
            </a:r>
            <a:r>
              <a:rPr lang="en-US" dirty="0"/>
              <a:t>DATA</a:t>
            </a:r>
            <a:endParaRPr dirty="0"/>
          </a:p>
        </p:txBody>
      </p:sp>
      <p:pic>
        <p:nvPicPr>
          <p:cNvPr id="2" name="Google Shape;60;p13" descr="Google Shape;60;p13">
            <a:extLst>
              <a:ext uri="{FF2B5EF4-FFF2-40B4-BE49-F238E27FC236}">
                <a16:creationId xmlns:a16="http://schemas.microsoft.com/office/drawing/2014/main" id="{368B9B4A-F465-7B57-D84D-15053CF70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73668">
            <a:off x="5988280" y="241851"/>
            <a:ext cx="271944" cy="600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shutterstock_1975936445.jpeg" descr="shutterstock_1975936445.jpeg"/>
          <p:cNvPicPr>
            <a:picLocks noChangeAspect="1"/>
          </p:cNvPicPr>
          <p:nvPr/>
        </p:nvPicPr>
        <p:blipFill>
          <a:blip r:embed="rId4"/>
          <a:srcRect l="19057" t="7134" r="19058" b="7137"/>
          <a:stretch>
            <a:fillRect/>
          </a:stretch>
        </p:blipFill>
        <p:spPr>
          <a:xfrm>
            <a:off x="4871104" y="1312732"/>
            <a:ext cx="3667653" cy="2852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9" y="0"/>
                </a:moveTo>
                <a:cubicBezTo>
                  <a:pt x="1483" y="0"/>
                  <a:pt x="1113" y="1"/>
                  <a:pt x="866" y="133"/>
                </a:cubicBezTo>
                <a:cubicBezTo>
                  <a:pt x="511" y="299"/>
                  <a:pt x="233" y="657"/>
                  <a:pt x="104" y="1114"/>
                </a:cubicBezTo>
                <a:cubicBezTo>
                  <a:pt x="1" y="1431"/>
                  <a:pt x="0" y="1907"/>
                  <a:pt x="0" y="2699"/>
                </a:cubicBezTo>
                <a:lnTo>
                  <a:pt x="0" y="18901"/>
                </a:lnTo>
                <a:cubicBezTo>
                  <a:pt x="0" y="19693"/>
                  <a:pt x="1" y="20169"/>
                  <a:pt x="104" y="20486"/>
                </a:cubicBezTo>
                <a:cubicBezTo>
                  <a:pt x="233" y="20943"/>
                  <a:pt x="511" y="21301"/>
                  <a:pt x="866" y="21467"/>
                </a:cubicBezTo>
                <a:cubicBezTo>
                  <a:pt x="1113" y="21599"/>
                  <a:pt x="1483" y="21600"/>
                  <a:pt x="2099" y="21600"/>
                </a:cubicBezTo>
                <a:lnTo>
                  <a:pt x="19501" y="21600"/>
                </a:lnTo>
                <a:cubicBezTo>
                  <a:pt x="20117" y="21600"/>
                  <a:pt x="20487" y="21599"/>
                  <a:pt x="20734" y="21467"/>
                </a:cubicBezTo>
                <a:cubicBezTo>
                  <a:pt x="21089" y="21301"/>
                  <a:pt x="21367" y="20943"/>
                  <a:pt x="21496" y="20486"/>
                </a:cubicBezTo>
                <a:cubicBezTo>
                  <a:pt x="21599" y="20169"/>
                  <a:pt x="21600" y="19693"/>
                  <a:pt x="21600" y="18901"/>
                </a:cubicBezTo>
                <a:lnTo>
                  <a:pt x="21600" y="2699"/>
                </a:lnTo>
                <a:cubicBezTo>
                  <a:pt x="21600" y="1907"/>
                  <a:pt x="21599" y="1431"/>
                  <a:pt x="21496" y="1114"/>
                </a:cubicBezTo>
                <a:cubicBezTo>
                  <a:pt x="21367" y="657"/>
                  <a:pt x="21089" y="299"/>
                  <a:pt x="20734" y="133"/>
                </a:cubicBezTo>
                <a:cubicBezTo>
                  <a:pt x="20487" y="1"/>
                  <a:pt x="20117" y="0"/>
                  <a:pt x="19501" y="0"/>
                </a:cubicBezTo>
                <a:lnTo>
                  <a:pt x="2099" y="0"/>
                </a:lnTo>
                <a:close/>
              </a:path>
            </a:pathLst>
          </a:custGeom>
          <a:ln w="3175">
            <a:noFill/>
            <a:miter/>
          </a:ln>
        </p:spPr>
      </p:pic>
      <p:sp>
        <p:nvSpPr>
          <p:cNvPr id="4" name="מלבן עם פינות אלכסוניות מעוגלות 3"/>
          <p:cNvSpPr/>
          <p:nvPr/>
        </p:nvSpPr>
        <p:spPr>
          <a:xfrm>
            <a:off x="2597538" y="1528575"/>
            <a:ext cx="1950471" cy="1319063"/>
          </a:xfrm>
          <a:prstGeom prst="round2DiagRect">
            <a:avLst/>
          </a:prstGeom>
          <a:solidFill>
            <a:srgbClr val="00B0F0">
              <a:alpha val="19833"/>
            </a:srgbClr>
          </a:solidFill>
          <a:ln w="25400">
            <a:solidFill>
              <a:srgbClr val="232752"/>
            </a:solidFill>
            <a:miter/>
          </a:ln>
        </p:spPr>
        <p:txBody>
          <a:bodyPr lIns="34289" tIns="34289" rIns="34289" bIns="34289" anchor="ctr"/>
          <a:lstStyle/>
          <a:p>
            <a:endParaRPr lang="he-IL"/>
          </a:p>
        </p:txBody>
      </p:sp>
      <p:sp>
        <p:nvSpPr>
          <p:cNvPr id="21" name="מלבן עם פינות אלכסוניות מעוגלות 20"/>
          <p:cNvSpPr/>
          <p:nvPr/>
        </p:nvSpPr>
        <p:spPr>
          <a:xfrm>
            <a:off x="391720" y="2574065"/>
            <a:ext cx="1950471" cy="1319063"/>
          </a:xfrm>
          <a:prstGeom prst="round2DiagRect">
            <a:avLst/>
          </a:prstGeom>
          <a:solidFill>
            <a:srgbClr val="FFF0C9"/>
          </a:solidFill>
          <a:ln w="25400">
            <a:solidFill>
              <a:srgbClr val="C38C01"/>
            </a:solidFill>
            <a:miter/>
          </a:ln>
        </p:spPr>
        <p:txBody>
          <a:bodyPr lIns="34289" tIns="34289" rIns="34289" bIns="34289" anchor="ctr"/>
          <a:lstStyle/>
          <a:p>
            <a:pPr algn="l" rtl="0"/>
            <a:endParaRPr lang="he-IL"/>
          </a:p>
        </p:txBody>
      </p:sp>
      <p:sp>
        <p:nvSpPr>
          <p:cNvPr id="176" name="Google Shape;53;p13"/>
          <p:cNvSpPr txBox="1"/>
          <p:nvPr/>
        </p:nvSpPr>
        <p:spPr>
          <a:xfrm>
            <a:off x="2767380" y="1761944"/>
            <a:ext cx="1610785" cy="8523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>
            <a:lvl1pPr>
              <a:lnSpc>
                <a:spcPct val="120000"/>
              </a:lnSpc>
              <a:defRPr sz="1300" b="1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</a:lstStyle>
          <a:p>
            <a:pPr algn="ctr">
              <a:defRPr/>
            </a:pPr>
            <a:r>
              <a:rPr lang="he-IL" sz="2000" dirty="0"/>
              <a:t>סטטיסטיקה</a:t>
            </a:r>
          </a:p>
          <a:p>
            <a:pPr algn="ctr">
              <a:defRPr/>
            </a:pPr>
            <a:r>
              <a:rPr lang="he-IL" sz="2000" dirty="0"/>
              <a:t>תיאורית</a:t>
            </a:r>
            <a:endParaRPr sz="2000" dirty="0"/>
          </a:p>
        </p:txBody>
      </p:sp>
      <p:sp>
        <p:nvSpPr>
          <p:cNvPr id="22" name="Google Shape;53;p13"/>
          <p:cNvSpPr txBox="1"/>
          <p:nvPr/>
        </p:nvSpPr>
        <p:spPr>
          <a:xfrm>
            <a:off x="561562" y="2807434"/>
            <a:ext cx="1610785" cy="8523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>
            <a:lvl1pPr>
              <a:lnSpc>
                <a:spcPct val="120000"/>
              </a:lnSpc>
              <a:defRPr sz="1300" b="1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</a:lstStyle>
          <a:p>
            <a:pPr algn="ctr">
              <a:defRPr/>
            </a:pPr>
            <a:r>
              <a:rPr lang="he-IL" sz="2000" dirty="0"/>
              <a:t>סטטיסטיקה</a:t>
            </a:r>
          </a:p>
          <a:p>
            <a:pPr algn="ctr">
              <a:defRPr/>
            </a:pPr>
            <a:r>
              <a:rPr lang="he-IL" sz="2000" dirty="0"/>
              <a:t>היסקית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96871954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 noRot="1" noMove="1" noResize="1" noEditPoints="1" noAdjustHandles="1" noChangeArrowheads="1" noChangeShapeType="1"/>
          </p:cNvSpPr>
          <p:nvPr>
            <p:ph type="sldNum" sz="quarter" idx="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rtl="0">
              <a:defRPr/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56" name="Circle"/>
          <p:cNvSpPr/>
          <p:nvPr/>
        </p:nvSpPr>
        <p:spPr>
          <a:xfrm>
            <a:off x="1718633" y="1974136"/>
            <a:ext cx="1585385" cy="1585385"/>
          </a:xfrm>
          <a:prstGeom prst="ellipse">
            <a:avLst/>
          </a:prstGeom>
          <a:solidFill>
            <a:srgbClr val="FEC224"/>
          </a:solidFill>
          <a:ln w="25400">
            <a:noFill/>
            <a:miter/>
          </a:ln>
        </p:spPr>
        <p:txBody>
          <a:bodyPr lIns="34289" tIns="34289" rIns="34289" bIns="34289" anchor="ctr"/>
          <a:lstStyle/>
          <a:p>
            <a:endParaRPr/>
          </a:p>
        </p:txBody>
      </p:sp>
      <p:sp>
        <p:nvSpPr>
          <p:cNvPr id="157" name="Google Shape;53;p13"/>
          <p:cNvSpPr txBox="1"/>
          <p:nvPr/>
        </p:nvSpPr>
        <p:spPr>
          <a:xfrm>
            <a:off x="1705933" y="2536739"/>
            <a:ext cx="1610785" cy="4485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/>
          <a:p>
            <a:pPr algn="ctr">
              <a:lnSpc>
                <a:spcPct val="120000"/>
              </a:lnSpc>
              <a:defRPr sz="1500" spc="14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pPr>
            <a:r>
              <a:rPr lang="he-IL" sz="1800" dirty="0">
                <a:solidFill>
                  <a:schemeClr val="bg1"/>
                </a:solidFill>
              </a:rPr>
              <a:t>שכיח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158" name="Circle"/>
          <p:cNvSpPr/>
          <p:nvPr/>
        </p:nvSpPr>
        <p:spPr>
          <a:xfrm>
            <a:off x="3772484" y="1974136"/>
            <a:ext cx="1585385" cy="1585385"/>
          </a:xfrm>
          <a:prstGeom prst="ellipse">
            <a:avLst/>
          </a:prstGeom>
          <a:solidFill>
            <a:srgbClr val="00B0F0"/>
          </a:solidFill>
          <a:ln w="25400">
            <a:noFill/>
            <a:miter/>
          </a:ln>
        </p:spPr>
        <p:txBody>
          <a:bodyPr lIns="34289" tIns="34289" rIns="34289" bIns="34289" anchor="ctr"/>
          <a:lstStyle/>
          <a:p>
            <a:endParaRPr/>
          </a:p>
        </p:txBody>
      </p:sp>
      <p:sp>
        <p:nvSpPr>
          <p:cNvPr id="159" name="Google Shape;53;p13"/>
          <p:cNvSpPr txBox="1"/>
          <p:nvPr/>
        </p:nvSpPr>
        <p:spPr>
          <a:xfrm>
            <a:off x="3759784" y="2536739"/>
            <a:ext cx="1610785" cy="4485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/>
          <a:p>
            <a:pPr algn="ctr">
              <a:lnSpc>
                <a:spcPct val="120000"/>
              </a:lnSpc>
              <a:defRPr sz="1500" spc="14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pPr>
            <a:r>
              <a:rPr lang="he-IL" sz="1800" dirty="0">
                <a:solidFill>
                  <a:schemeClr val="bg1"/>
                </a:solidFill>
              </a:rPr>
              <a:t>ממוצע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160" name="Circle"/>
          <p:cNvSpPr/>
          <p:nvPr/>
        </p:nvSpPr>
        <p:spPr>
          <a:xfrm>
            <a:off x="5826334" y="1974136"/>
            <a:ext cx="1585385" cy="1585385"/>
          </a:xfrm>
          <a:prstGeom prst="ellipse">
            <a:avLst/>
          </a:prstGeom>
          <a:solidFill>
            <a:srgbClr val="918D8E"/>
          </a:solidFill>
          <a:ln w="25400">
            <a:noFill/>
            <a:miter/>
          </a:ln>
        </p:spPr>
        <p:txBody>
          <a:bodyPr lIns="34289" tIns="34289" rIns="34289" bIns="34289" anchor="ctr"/>
          <a:lstStyle/>
          <a:p>
            <a:endParaRPr/>
          </a:p>
        </p:txBody>
      </p:sp>
      <p:sp>
        <p:nvSpPr>
          <p:cNvPr id="161" name="Google Shape;53;p13"/>
          <p:cNvSpPr txBox="1"/>
          <p:nvPr/>
        </p:nvSpPr>
        <p:spPr>
          <a:xfrm>
            <a:off x="5813634" y="2536739"/>
            <a:ext cx="1610785" cy="4485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7" tIns="68567" rIns="68567" bIns="68567">
            <a:spAutoFit/>
          </a:bodyPr>
          <a:lstStyle/>
          <a:p>
            <a:pPr algn="ctr">
              <a:lnSpc>
                <a:spcPct val="120000"/>
              </a:lnSpc>
              <a:defRPr sz="1500" spc="14">
                <a:solidFill>
                  <a:srgbClr val="FFFFFF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pPr>
            <a:r>
              <a:rPr lang="he-IL" sz="1800" dirty="0"/>
              <a:t>חציון</a:t>
            </a:r>
            <a:endParaRPr sz="1800" dirty="0"/>
          </a:p>
        </p:txBody>
      </p:sp>
      <p:pic>
        <p:nvPicPr>
          <p:cNvPr id="162" name="Google Shape;60;p13" descr="Google Shape;60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73668">
            <a:off x="3004641" y="726478"/>
            <a:ext cx="271944" cy="60013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Arrow 11"/>
          <p:cNvSpPr/>
          <p:nvPr/>
        </p:nvSpPr>
        <p:spPr>
          <a:xfrm flipH="1">
            <a:off x="5515805" y="2709384"/>
            <a:ext cx="152593" cy="114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endParaRPr/>
          </a:p>
        </p:txBody>
      </p:sp>
      <p:sp>
        <p:nvSpPr>
          <p:cNvPr id="165" name="Arrow 11"/>
          <p:cNvSpPr/>
          <p:nvPr/>
        </p:nvSpPr>
        <p:spPr>
          <a:xfrm flipH="1">
            <a:off x="3461954" y="2709384"/>
            <a:ext cx="152593" cy="114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endParaRPr/>
          </a:p>
        </p:txBody>
      </p:sp>
      <p:sp>
        <p:nvSpPr>
          <p:cNvPr id="14" name="Google Shape;53;p13"/>
          <p:cNvSpPr txBox="1"/>
          <p:nvPr/>
        </p:nvSpPr>
        <p:spPr>
          <a:xfrm>
            <a:off x="2853890" y="1035082"/>
            <a:ext cx="3436220" cy="5618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67" tIns="68567" rIns="68567" bIns="68567">
            <a:spAutoFit/>
          </a:bodyPr>
          <a:lstStyle>
            <a:lvl1pPr algn="ctr">
              <a:lnSpc>
                <a:spcPts val="3700"/>
              </a:lnSpc>
              <a:defRPr sz="2000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1pPr>
          </a:lstStyle>
          <a:p>
            <a:pPr>
              <a:defRPr/>
            </a:pPr>
            <a:r>
              <a:rPr lang="he-IL" dirty="0">
                <a:latin typeface="Assistant ExtraBold"/>
                <a:cs typeface="Assistant ExtraBold"/>
                <a:sym typeface="Assistant ExtraBold"/>
              </a:rPr>
              <a:t>מדדי מיקום מרכזי</a:t>
            </a:r>
            <a:endParaRPr dirty="0">
              <a:latin typeface="Assistant ExtraBold"/>
              <a:cs typeface="Assistant ExtraBold"/>
              <a:sym typeface="Assistant ExtraBold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 noRot="1" noMove="1" noResize="1" noEditPoints="1" noAdjustHandles="1" noChangeArrowheads="1" noChangeShapeType="1"/>
          </p:cNvSpPr>
          <p:nvPr>
            <p:ph type="sldNum" sz="quarter" idx="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rtl="0">
              <a:defRPr/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62" name="Google Shape;60;p13" descr="Google Shape;60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73668">
            <a:off x="703780" y="1801888"/>
            <a:ext cx="271944" cy="600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14" y="776687"/>
            <a:ext cx="6448424" cy="38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5484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lide Number"/>
          <p:cNvSpPr txBox="1">
            <a:spLocks noGrp="1" noRot="1" noMove="1" noResize="1" noEditPoints="1" noAdjustHandles="1" noChangeArrowheads="1" noChangeShapeType="1"/>
          </p:cNvSpPr>
          <p:nvPr>
            <p:ph type="sldNum" sz="quarter" idx="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rtl="0">
              <a:defRPr/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18" name="Google Shape;53;p13"/>
          <p:cNvSpPr txBox="1"/>
          <p:nvPr/>
        </p:nvSpPr>
        <p:spPr>
          <a:xfrm>
            <a:off x="4049668" y="2736796"/>
            <a:ext cx="1044663" cy="7540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67" tIns="68567" rIns="68567" bIns="68567">
            <a:spAutoFit/>
          </a:bodyPr>
          <a:lstStyle>
            <a:lvl1pPr algn="ctr">
              <a:lnSpc>
                <a:spcPct val="120000"/>
              </a:lnSpc>
              <a:defRPr sz="1500" spc="14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he-IL" sz="2000" dirty="0">
                <a:solidFill>
                  <a:srgbClr val="00B0F0"/>
                </a:solidFill>
              </a:rPr>
              <a:t>ערך</a:t>
            </a:r>
          </a:p>
          <a:p>
            <a:pPr>
              <a:lnSpc>
                <a:spcPct val="100000"/>
              </a:lnSpc>
              <a:defRPr/>
            </a:pPr>
            <a:r>
              <a:rPr lang="he-IL" sz="2000" dirty="0">
                <a:solidFill>
                  <a:srgbClr val="00B0F0"/>
                </a:solidFill>
              </a:rPr>
              <a:t>חציון</a:t>
            </a:r>
            <a:endParaRPr sz="2000" dirty="0">
              <a:solidFill>
                <a:srgbClr val="00B0F0"/>
              </a:solidFill>
            </a:endParaRPr>
          </a:p>
        </p:txBody>
      </p:sp>
      <p:pic>
        <p:nvPicPr>
          <p:cNvPr id="2" name="Google Shape;60;p13" descr="Google Shape;60;p13">
            <a:extLst>
              <a:ext uri="{FF2B5EF4-FFF2-40B4-BE49-F238E27FC236}">
                <a16:creationId xmlns:a16="http://schemas.microsoft.com/office/drawing/2014/main" id="{13E8E01E-8BB7-6781-BCAA-547C6DDB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73668">
            <a:off x="5613053" y="291074"/>
            <a:ext cx="271944" cy="60013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Google Shape;53;p13"/>
          <p:cNvSpPr txBox="1"/>
          <p:nvPr/>
        </p:nvSpPr>
        <p:spPr>
          <a:xfrm>
            <a:off x="2033729" y="1076644"/>
            <a:ext cx="5076542" cy="8523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67" tIns="68567" rIns="68567" bIns="68567">
            <a:spAutoFit/>
          </a:bodyPr>
          <a:lstStyle>
            <a:lvl1pPr algn="ctr">
              <a:lnSpc>
                <a:spcPts val="3700"/>
              </a:lnSpc>
              <a:defRPr sz="2000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  <a:sym typeface="Assistant ExtraBold"/>
              </a:rPr>
              <a:t>חציון ניתן לחישוב רק על בסיס משתנים מסולמות סדר, רווח ומנה</a:t>
            </a:r>
            <a:endParaRPr b="1" dirty="0">
              <a:latin typeface="Assistant" panose="00000500000000000000" pitchFamily="2" charset="-79"/>
              <a:cs typeface="Assistant" panose="00000500000000000000" pitchFamily="2" charset="-79"/>
              <a:sym typeface="Assistant ExtraBold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39" y="2445327"/>
            <a:ext cx="3148334" cy="1336964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3" y="2445327"/>
            <a:ext cx="3148334" cy="133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6861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ערכת נושא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ctr">
        <a:spAutoFit/>
      </a:bodyPr>
      <a:lstStyle>
        <a:defPPr marL="0" marR="0" indent="0" algn="r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>
        <a:spAutoFit/>
      </a:bodyPr>
      <a:lstStyle>
        <a:defPPr marL="0" marR="0" indent="0" algn="r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ערכת נושא Office">
  <a:themeElements>
    <a:clrScheme name="ערכת נושא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ערכת נושא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ctr">
        <a:spAutoFit/>
      </a:bodyPr>
      <a:lstStyle>
        <a:defPPr marL="0" marR="0" indent="0" algn="r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>
        <a:spAutoFit/>
      </a:bodyPr>
      <a:lstStyle>
        <a:defPPr marL="0" marR="0" indent="0" algn="r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620</Words>
  <Application>Microsoft Office PowerPoint</Application>
  <PresentationFormat>‫הצגה על המסך (16:9)</PresentationFormat>
  <Paragraphs>85</Paragraphs>
  <Slides>12</Slides>
  <Notes>10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20" baseType="lpstr">
      <vt:lpstr>Assistant ExtraBold</vt:lpstr>
      <vt:lpstr>Assistant SemiBold</vt:lpstr>
      <vt:lpstr>Quattrocento Sans</vt:lpstr>
      <vt:lpstr>Helvetica</vt:lpstr>
      <vt:lpstr>Calibri</vt:lpstr>
      <vt:lpstr>Arial</vt:lpstr>
      <vt:lpstr>Assistant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Shiran Waldman</dc:creator>
  <cp:lastModifiedBy>ציפי לנקין</cp:lastModifiedBy>
  <cp:revision>25</cp:revision>
  <dcterms:modified xsi:type="dcterms:W3CDTF">2023-05-07T05:40:23Z</dcterms:modified>
</cp:coreProperties>
</file>