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84" r:id="rId3"/>
    <p:sldId id="285" r:id="rId4"/>
    <p:sldId id="286" r:id="rId5"/>
    <p:sldId id="287" r:id="rId6"/>
    <p:sldId id="288" r:id="rId7"/>
    <p:sldId id="28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chum shiloh" initials="ns" lastIdx="6" clrIdx="0">
    <p:extLst>
      <p:ext uri="{19B8F6BF-5375-455C-9EA6-DF929625EA0E}">
        <p15:presenceInfo xmlns:p15="http://schemas.microsoft.com/office/powerpoint/2012/main" userId="1cbe791853a736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96CEB-FADD-4B2B-8DF5-A8E7362D7C3F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C6C6F-729E-457A-BD8C-94B081374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0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98706-DC6E-4B3A-A86A-3680BB43A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43BAC9-E08D-4FEF-88F9-CBAF59EC6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09F6E-CC7E-41BD-81B2-EEF75588D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BFDC-387E-4794-A8EC-3E39A0D0A08E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82818-E0AD-4865-9722-5FC828C3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F1DD2-8A63-4390-AB75-ED50CA97D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87A7-E29A-4AC0-A956-C2872230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68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B338E-5C55-4EA9-8E44-D753A1299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606515-694F-451A-AEC1-0C914800F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06BA0-7CAE-4C7A-8C12-48DA3F987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BFDC-387E-4794-A8EC-3E39A0D0A08E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CBF9A-FBA8-4B0C-9BFC-8C5618BC5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30A81-1D9F-4D9D-B370-4CC22A86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87A7-E29A-4AC0-A956-C2872230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2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EBC1CE-5504-49D4-9416-CF9931EB7C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F2CD9D-E7A8-44E1-9FD6-3A93CCD10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6309C-3460-41CF-AF79-BA724E484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BFDC-387E-4794-A8EC-3E39A0D0A08E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025E8-E06C-4FA8-A813-5461E0442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96000-F65E-4634-9DF5-F31F95583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87A7-E29A-4AC0-A956-C2872230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3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20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0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170042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65F74-3D17-49A1-86E3-78CCCE66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6A53B-9141-4D90-A3CC-559B0BF1D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A35E7-ADDD-4C9F-BABD-0639816C4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BFDC-387E-4794-A8EC-3E39A0D0A08E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BC769-C13F-4AFE-A68F-C4EEDDCFD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7458C-9915-490B-899A-D7ABE335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87A7-E29A-4AC0-A956-C2872230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4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41CE4-BD7D-4D74-964E-EDBD383FE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5F6B2-D2F5-4639-9D27-272CEC384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320B1-D42E-4D11-9C8D-BA57374B9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BFDC-387E-4794-A8EC-3E39A0D0A08E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FE312-9513-4244-ADD7-1EF7D9A6D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A4389-6A52-40A2-A316-F105D077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87A7-E29A-4AC0-A956-C2872230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05923-A77A-4E9D-A0E4-FB1E6CBF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377F4-F1AF-4B26-82B9-4EF697C8F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6DACD-029D-4BD7-A545-41499405F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5F820-29B9-4BB6-BEC4-783FCBA77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BFDC-387E-4794-A8EC-3E39A0D0A08E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172B2-359B-4FDF-9EDE-562DE7D2A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7C362-DCAF-4761-A5A1-69572A26E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87A7-E29A-4AC0-A956-C2872230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5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40C3E-07DC-4F5C-9A02-86F7BCB29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E1F66-6969-46D7-BD47-67C823789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91654-B191-4D5A-8DD2-C2D4EE6FB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DD99CC-09E8-4971-928B-0E0B598A5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B53823-62AD-457E-B173-16573903C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A373E3-D356-417B-A277-A6DC5707C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BFDC-387E-4794-A8EC-3E39A0D0A08E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424EB8-EA81-4C49-8E19-7099D9428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22727E-BA04-41C6-A402-2388E629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87A7-E29A-4AC0-A956-C2872230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5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20A8E-C446-42BB-BDD9-66E98510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F22C62-618D-4E4B-97E0-9E4B8B7D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BFDC-387E-4794-A8EC-3E39A0D0A08E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843EEE-D989-494B-B8AE-624FC2182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D59BF-D328-4496-BD4E-B0253CB4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87A7-E29A-4AC0-A956-C2872230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4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2A1ACA-F36E-4681-AC72-0C5900D95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BFDC-387E-4794-A8EC-3E39A0D0A08E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2AC618-CAB8-4385-807D-A15BC20A2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3E9C8-E0F2-4CAE-B63A-94F197CC2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87A7-E29A-4AC0-A956-C2872230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0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8B33F-9E3D-44E7-B4C4-A461C3DF7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9C77E-B953-424F-9B54-1BB0DDD02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D8ADA5-65CA-4042-920F-EDFACC696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CEBC9-57FC-4A62-BDAF-5B275574D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BFDC-387E-4794-A8EC-3E39A0D0A08E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4F2F3F-6DD7-44D8-ADC3-3EDD9AA0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8660F-C16E-4C2F-B5DC-34E0E80AA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87A7-E29A-4AC0-A956-C2872230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7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9E358-5359-4CE4-B55B-62896102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15BED0-0490-46D2-8E1F-23389CBE7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4B830-24C3-4C5E-ACCB-CD4EBFED8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69E37-660C-4580-B84D-EAF2C6D25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BFDC-387E-4794-A8EC-3E39A0D0A08E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BF92F-FAD6-4ECA-80D3-6E9B41562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5209E-D618-4E6F-8764-3E96A505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87A7-E29A-4AC0-A956-C2872230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9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190CBC-3980-42F9-8D51-0D7B3774E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A64C9-6C71-4735-8441-5CA2C904D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8E4F4-D795-4B7C-88D6-0B8C55115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3BFDC-387E-4794-A8EC-3E39A0D0A08E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858D7-A1C8-4388-93A4-F0852E0F7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2A9CA-0B98-4C0F-98A6-55CE6B65B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287A7-E29A-4AC0-A956-C2872230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1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F6CC1-849F-4DE3-857C-5EBADF663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10540"/>
            <a:ext cx="9144000" cy="1299423"/>
          </a:xfrm>
        </p:spPr>
        <p:txBody>
          <a:bodyPr>
            <a:normAutofit fontScale="90000"/>
          </a:bodyPr>
          <a:lstStyle/>
          <a:p>
            <a:pPr rtl="1"/>
            <a:r>
              <a:rPr lang="he-IL" sz="4800" dirty="0"/>
              <a:t> </a:t>
            </a:r>
            <a:r>
              <a:rPr lang="he-IL" sz="4400" b="1" dirty="0">
                <a:solidFill>
                  <a:srgbClr val="00B050"/>
                </a:solidFill>
              </a:rPr>
              <a:t>שיעור מס' </a:t>
            </a:r>
            <a:r>
              <a:rPr lang="he-IL" sz="4400" b="1" dirty="0">
                <a:solidFill>
                  <a:srgbClr val="00B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</a:t>
            </a:r>
            <a:r>
              <a:rPr lang="he-IL" sz="4400" b="1" dirty="0">
                <a:solidFill>
                  <a:srgbClr val="00B050"/>
                </a:solidFill>
              </a:rPr>
              <a:t>: </a:t>
            </a:r>
            <a:br>
              <a:rPr lang="he-IL" sz="4400" b="1" dirty="0">
                <a:solidFill>
                  <a:srgbClr val="00B050"/>
                </a:solidFill>
              </a:rPr>
            </a:br>
            <a:r>
              <a:rPr lang="he-IL" sz="4400" b="1" dirty="0">
                <a:solidFill>
                  <a:srgbClr val="00B050"/>
                </a:solidFill>
              </a:rPr>
              <a:t>זהירות ברשת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8C2B3D-B0CE-4B5A-BA92-1246EFB76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1688" y="3602038"/>
            <a:ext cx="8596312" cy="1646237"/>
          </a:xfrm>
        </p:spPr>
        <p:txBody>
          <a:bodyPr/>
          <a:lstStyle/>
          <a:p>
            <a:endParaRPr lang="he-IL" dirty="0"/>
          </a:p>
          <a:p>
            <a:r>
              <a:rPr lang="he-IL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הדרכה: ד"ר נחום שילה, מנכ"ל - גלובל אוסינט מודיעין עסקי בע"מ  </a:t>
            </a:r>
          </a:p>
          <a:p>
            <a:r>
              <a:rPr lang="he-IL" b="1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עריכה: גב' רונית נחמיה – </a:t>
            </a:r>
            <a:r>
              <a:rPr lang="he-IL" b="1" dirty="0" err="1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מפמ"רית</a:t>
            </a:r>
            <a:r>
              <a:rPr lang="he-IL" b="1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מגמת מידע ונתונים, משרד החינוך </a:t>
            </a:r>
            <a:endParaRPr lang="en-US" b="1" dirty="0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5">
            <a:extLst>
              <a:ext uri="{FF2B5EF4-FFF2-40B4-BE49-F238E27FC236}">
                <a16:creationId xmlns:a16="http://schemas.microsoft.com/office/drawing/2014/main" id="{71D62342-97A5-4DD2-908C-5E2D2FEFEB1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8" b="22807"/>
          <a:stretch/>
        </p:blipFill>
        <p:spPr bwMode="auto">
          <a:xfrm>
            <a:off x="3186298" y="182245"/>
            <a:ext cx="5553074" cy="18429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1F31AB-C1D4-4F83-BAE5-5B9A382552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90" t="41553" r="31675" b="33131"/>
          <a:stretch/>
        </p:blipFill>
        <p:spPr>
          <a:xfrm>
            <a:off x="4399024" y="5248275"/>
            <a:ext cx="3941640" cy="108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71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AE1FA-C4E7-4592-B2FC-5220F9B54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rgbClr val="0070C0"/>
                </a:solidFill>
              </a:rPr>
              <a:t>זהירות ברשת – מדוע?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26D73-AFE1-43E4-BE97-F857D472D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984" y="1825625"/>
            <a:ext cx="6417816" cy="4351338"/>
          </a:xfrm>
        </p:spPr>
        <p:txBody>
          <a:bodyPr/>
          <a:lstStyle/>
          <a:p>
            <a:pPr algn="just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המחשבים ורשת האינטרנט הם בחזקת "חרב פיפיות". בעזרתם אפשר להגיע למידע אולם בגללם עלול להיחשף מידע אישי ומסחרי שלנו.</a:t>
            </a:r>
          </a:p>
          <a:p>
            <a:pPr algn="just" rtl="1"/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הסכנה הולכת וגוברת ככל שאנו מתקדמים במעלה הסולם המקצועי והופכים להיות לכאלו ששווה לתקוף אותם במרחב הסייבר. </a:t>
            </a:r>
          </a:p>
          <a:p>
            <a:pPr algn="just" rtl="1"/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כללי הזהירות שיפורטו להלן יעילים נגד מתקפות סייבר בלתי מקצועיות או מקצועיות למחצה. אם "תעלו על הכוונת" של גורם בעל יכולות סייבר מדינתיות, סביר להניח שכללים אלו לא יעזרו כל-כך</a:t>
            </a:r>
          </a:p>
          <a:p>
            <a:pPr marL="0" indent="0" algn="just" rtl="1"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just" rtl="1">
              <a:buNone/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C7C7183D-0559-487B-827D-046329FEE4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66" t="9238" r="18062"/>
          <a:stretch/>
        </p:blipFill>
        <p:spPr>
          <a:xfrm>
            <a:off x="795337" y="1582445"/>
            <a:ext cx="3695700" cy="33890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F00FD1-1D30-48B3-80E8-A87B67BF28D2}"/>
              </a:ext>
            </a:extLst>
          </p:cNvPr>
          <p:cNvSpPr/>
          <p:nvPr/>
        </p:nvSpPr>
        <p:spPr>
          <a:xfrm>
            <a:off x="904874" y="5132680"/>
            <a:ext cx="347662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dirty="0"/>
              <a:t>מתוך אתר </a:t>
            </a:r>
            <a:r>
              <a:rPr lang="en-US" dirty="0"/>
              <a:t> tipbox.co.il</a:t>
            </a:r>
          </a:p>
        </p:txBody>
      </p:sp>
    </p:spTree>
    <p:extLst>
      <p:ext uri="{BB962C8B-B14F-4D97-AF65-F5344CB8AC3E}">
        <p14:creationId xmlns:p14="http://schemas.microsoft.com/office/powerpoint/2010/main" val="3164005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ECC9B-BCEE-48B7-9C86-993FD563E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rgbClr val="0070C0"/>
                </a:solidFill>
              </a:rPr>
              <a:t>כללי זהירות - חומרה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AC453-4CDE-4706-8F23-A61F5618D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algn="r" rtl="1"/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השתדלו לעשות שימוש רק במחשב האישי שלכם. אל תשאירו "חתימה אלקטרונית" (כתובת דוא"ל, שמות משתמש, פרטים אישיים) במחשב שאינו שלכם / מחשב ציבורי. </a:t>
            </a:r>
          </a:p>
          <a:p>
            <a:pPr algn="r" rtl="1"/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הגנו על הכניסה למחשב האישי שלכם באמצעות סיסמא.</a:t>
            </a:r>
          </a:p>
          <a:p>
            <a:pPr algn="r" rtl="1"/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הימנעו עד כמה שאפשר מהחדרת חומרה זרה (דיסק און קי, כונן חיצוני וכו') למחשב שלכם. אם בכל זאת הכנסתם חומרה זרה, בצעו עליה סריקה באמצעות תוכנת האנטי-וירוס. </a:t>
            </a:r>
          </a:p>
          <a:p>
            <a:pPr algn="r" rtl="1"/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במידה שמדובר בפרויקט רגיש, בצעו אותו ממחשב אחר, שאינו משמש אתכם ביום-יום. לפעמים שווה אפילו לרכוש מחשב חדש בשביל פרויקט גדול (חייבו את הלקוח בסכום רכישת המחשב !!!) </a:t>
            </a:r>
          </a:p>
          <a:p>
            <a:pPr algn="r" rtl="1"/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בפרויקטים רגישים במיוחד – השתמשו ב"מכונה וירטואלית" (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Virtual Machine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7880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82657-559E-4F70-AA4D-1BEA58B70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rgbClr val="0070C0"/>
                </a:solidFill>
              </a:rPr>
              <a:t>כללי זהירות – תוכנות הגנה, הצפנה וניקוי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5D983-2C8E-4B5B-8920-B0ADF39D5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0" y="1690688"/>
            <a:ext cx="10856650" cy="4486275"/>
          </a:xfrm>
        </p:spPr>
        <p:txBody>
          <a:bodyPr>
            <a:normAutofit/>
          </a:bodyPr>
          <a:lstStyle/>
          <a:p>
            <a:pPr algn="just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הצטיידו בתוכנת הגנה מעולה במחשב שלכם. אל תשתמשו בתוכנות חינמיות !!! מה שהכי זול, הופך בסוף להיות הכי יקר. </a:t>
            </a:r>
          </a:p>
          <a:p>
            <a:pPr algn="just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בצעו מדי כמה ימים סריקה של המחשב באמצעות תוכנת ההגנה, לזיהוי וירוסים ומתקפות סייבר. </a:t>
            </a:r>
          </a:p>
          <a:p>
            <a:pPr algn="just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הקפידו בסוף כל יום עבודה לעשות שימוש בתוכנת ניקוי של המחשב. תוכנת הניקוי תמחק את הסיסמאות, היסטוריית  הגלישה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וה"עוגיות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" (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Cookies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) ותפחית את הסיכוי למתקפות סייבר. </a:t>
            </a:r>
          </a:p>
          <a:p>
            <a:pPr algn="just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הגנו על תיקיות רגישות באמצעות תוכנות הצפנה, הקיימות למכביר בשוק. במקרים רגישים, השתמשו בכונן חיצוני מוצפן. </a:t>
            </a:r>
          </a:p>
          <a:p>
            <a:pPr algn="just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ודאו שכל החומרים מגובים. אל תתעצלו !!! </a:t>
            </a:r>
          </a:p>
        </p:txBody>
      </p:sp>
    </p:spTree>
    <p:extLst>
      <p:ext uri="{BB962C8B-B14F-4D97-AF65-F5344CB8AC3E}">
        <p14:creationId xmlns:p14="http://schemas.microsoft.com/office/powerpoint/2010/main" val="2608168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36824-BBFF-4721-B5ED-735BB343E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rgbClr val="0070C0"/>
                </a:solidFill>
              </a:rPr>
              <a:t>כללי זהירות – גלישה ברשת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4859B-A497-4300-91E5-CE99B3A39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algn="just" rtl="1"/>
            <a:r>
              <a:rPr lang="he-IL" dirty="0"/>
              <a:t>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הימנעו לחלוטין מכניסה לרשת האפלה (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Darknet, </a:t>
            </a:r>
            <a:r>
              <a:rPr lang="en-US" dirty="0" err="1">
                <a:latin typeface="David" panose="020E0502060401010101" pitchFamily="34" charset="-79"/>
                <a:cs typeface="David" panose="020E0502060401010101" pitchFamily="34" charset="-79"/>
              </a:rPr>
              <a:t>Darkweb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  <a:p>
            <a:pPr algn="just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בעת הגלישה רשת העמוקה (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Deep Web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) הפעילו שיקול דעת קפדני. גם אם זו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טירחה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, בחרו שמות משתמשים שונים וסיסמאות שונות לדברים שונים (כדי שאם יפרצו לי לחשבון הפייסבוק  לא יוכלו לפרוץ לי גם לחשבון הבנק...) </a:t>
            </a:r>
          </a:p>
          <a:p>
            <a:pPr algn="just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השתמשו בתוכנות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VPN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בעת כניסה לאתרים בעייתיים (תוכנות אלו מסוות את כתובת ה-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IP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של מחשבכם) </a:t>
            </a:r>
          </a:p>
          <a:p>
            <a:pPr algn="just" rtl="1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הימנעו עד כמה שאפשר ממסירת פרטים אישיים לגורמים בלתי מוכרים (ברשתות החברתיות, אפשרו כניסה רק לחברים). </a:t>
            </a: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189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D0050-FA5F-41A3-9291-5336ED7E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137"/>
          </a:xfrm>
        </p:spPr>
        <p:txBody>
          <a:bodyPr/>
          <a:lstStyle/>
          <a:p>
            <a:pPr algn="ctr"/>
            <a:r>
              <a:rPr lang="he-IL" dirty="0">
                <a:solidFill>
                  <a:srgbClr val="0070C0"/>
                </a:solidFill>
              </a:rPr>
              <a:t>כללי זהירות – דוא"ל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5EB-609E-42E7-8CA0-5D9D35025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039"/>
            <a:ext cx="10515600" cy="5116835"/>
          </a:xfrm>
        </p:spPr>
        <p:txBody>
          <a:bodyPr>
            <a:normAutofit/>
          </a:bodyPr>
          <a:lstStyle/>
          <a:p>
            <a:pPr algn="r" rtl="1"/>
            <a:r>
              <a:rPr lang="he-IL" dirty="0"/>
              <a:t>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הדוא"ל הוא "עקב האכילס" שלנו ברשת. זה שער הכניסה הקל ביותר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לפצחנים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(האקרים), וירוסים ותוכנות זדוניות.  </a:t>
            </a:r>
          </a:p>
          <a:p>
            <a:pPr algn="r" rtl="1"/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השתמשו בסיסמאות שונות ובשמות משתמש שונים לכתובות שונות. החליפו את הסיסמאות כל כמה ימים / שבועות, אל תבחרו בסיסמאות קלות לפיצוח !!!</a:t>
            </a:r>
          </a:p>
          <a:p>
            <a:pPr algn="r" rtl="1"/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הנהיגו זיהוי כפול (סיסמא ו-</a:t>
            </a:r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SMS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) לכתובות הדוא"ל שלכם. </a:t>
            </a:r>
          </a:p>
          <a:p>
            <a:pPr algn="r" rtl="1"/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 המנעו מלפתוח הודעות דוא"ל מגורמים בלתי מוכרים. </a:t>
            </a:r>
          </a:p>
          <a:p>
            <a:pPr algn="r" rtl="1"/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המנעו מהקלקות על קישורים בהודעות דוא"ל מגורמים לא מוכרים. אל תתפתו ללחוץ על קישור שכביכול אמור להוביל לקבלת מתנה / הטבה. אין ארוחות חינם !!! </a:t>
            </a:r>
          </a:p>
          <a:p>
            <a:pPr algn="r" rtl="1"/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אם קיבלתם הודעה ש"המחשב שלכם נפרץ", כולל דרישת כופר, חפשו מידע על הודעה זו באתרים רלבנטיים. רוב הסיכויים שמדובר בניסיון הונאה ולא בפריצה אמיתית למחשבכם. </a:t>
            </a:r>
          </a:p>
          <a:p>
            <a:pPr algn="r" rtl="1"/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זכרו, שלכל הודעת דוא"ל, אפילו כזו הנשלחת מכתובת דוא"ל מוצפנת, יש "חתימה אלקטרונית". האקר טוב יכול לפרוץ כמעט לכל הודעת דוא"ל. </a:t>
            </a:r>
          </a:p>
          <a:p>
            <a:pPr algn="r" rtl="1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73692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14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4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35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b="0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32" name="Google Shape;332;p14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661</Words>
  <Application>Microsoft Office PowerPoint</Application>
  <PresentationFormat>Widescreen</PresentationFormat>
  <Paragraphs>36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David</vt:lpstr>
      <vt:lpstr>Varela Round</vt:lpstr>
      <vt:lpstr>Office Theme</vt:lpstr>
      <vt:lpstr> שיעור מס' 12:  זהירות ברשת</vt:lpstr>
      <vt:lpstr>זהירות ברשת – מדוע? </vt:lpstr>
      <vt:lpstr>כללי זהירות - חומרה</vt:lpstr>
      <vt:lpstr>כללי זהירות – תוכנות הגנה, הצפנה וניקוי</vt:lpstr>
      <vt:lpstr>כללי זהירות – גלישה ברשת</vt:lpstr>
      <vt:lpstr>כללי זהירות – דוא"ל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שיעור מס' 2:  שכבות רשת האינטרנט: Open, Deep, Dark  </dc:title>
  <dc:creator>nachum shiloh</dc:creator>
  <cp:lastModifiedBy>nachum shiloh</cp:lastModifiedBy>
  <cp:revision>36</cp:revision>
  <dcterms:created xsi:type="dcterms:W3CDTF">2021-08-19T10:06:51Z</dcterms:created>
  <dcterms:modified xsi:type="dcterms:W3CDTF">2021-08-24T12:43:32Z</dcterms:modified>
</cp:coreProperties>
</file>