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Assistant SemiBold"/>
      <p:regular r:id="rId19"/>
      <p:bold r:id="rId20"/>
    </p:embeddedFont>
    <p:embeddedFont>
      <p:font typeface="Assistant"/>
      <p:regular r:id="rId21"/>
      <p:bold r:id="rId22"/>
    </p:embeddedFont>
    <p:embeddedFont>
      <p:font typeface="Assistant ExtraBold"/>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fKxMt23fWs7/8YUKjjsHggA8A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ssistantSemiBold-bold.fntdata"/><Relationship Id="rId11" Type="http://schemas.openxmlformats.org/officeDocument/2006/relationships/slide" Target="slides/slide7.xml"/><Relationship Id="rId22" Type="http://schemas.openxmlformats.org/officeDocument/2006/relationships/font" Target="fonts/Assistant-bold.fntdata"/><Relationship Id="rId10" Type="http://schemas.openxmlformats.org/officeDocument/2006/relationships/slide" Target="slides/slide6.xml"/><Relationship Id="rId21" Type="http://schemas.openxmlformats.org/officeDocument/2006/relationships/font" Target="fonts/Assistant-regular.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AssistantExtra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ssistantSemiBold-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oc.org.il/sts-data/sexual-assault-online-igud-survey" TargetMode="External"/><Relationship Id="rId3" Type="http://schemas.openxmlformats.org/officeDocument/2006/relationships/hyperlink" Target="https://law.haifa.ac.il/wp-content/uploads/2018/08/Online_bullying.pdf" TargetMode="External"/><Relationship Id="rId4" Type="http://schemas.openxmlformats.org/officeDocument/2006/relationships/hyperlink" Target="https://www.israelhayom.co.il/tech/tech-news/article/13672826" TargetMode="External"/><Relationship Id="rId5" Type="http://schemas.openxmlformats.org/officeDocument/2006/relationships/hyperlink" Target="https://www.haaretz.co.il/family/2022-08-23/ty-article-magazine/.premium/00000182-befe-d397-a3de-bffff6050000?mid1228=open" TargetMode="External"/><Relationship Id="rId6" Type="http://schemas.openxmlformats.org/officeDocument/2006/relationships/hyperlink" Target="https://www.maariv.co.il/news/israel/Article-977196"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 name="Google Shape;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900"/>
              <a:buFont typeface="Arial"/>
              <a:buNone/>
            </a:pPr>
            <a:r>
              <a:rPr b="0" lang="iw-IL" sz="1400"/>
              <a:t>כוונת הפסוק "מילה בסלע - משתוקא בתרין" - מילים שוות כסף, שתיקה שווה זהב.</a:t>
            </a:r>
            <a:endParaRPr b="1" sz="1400"/>
          </a:p>
          <a:p>
            <a:pPr indent="0" lvl="0" marL="0" rtl="1" algn="r">
              <a:lnSpc>
                <a:spcPct val="100000"/>
              </a:lnSpc>
              <a:spcBef>
                <a:spcPts val="0"/>
              </a:spcBef>
              <a:spcAft>
                <a:spcPts val="0"/>
              </a:spcAft>
              <a:buSzPts val="900"/>
              <a:buFont typeface="Arial"/>
              <a:buNone/>
            </a:pPr>
            <a:r>
              <a:t/>
            </a:r>
            <a:endParaRPr b="1" sz="1400"/>
          </a:p>
          <a:p>
            <a:pPr indent="0" lvl="0" marL="0" rtl="1" algn="r">
              <a:lnSpc>
                <a:spcPct val="100000"/>
              </a:lnSpc>
              <a:spcBef>
                <a:spcPts val="0"/>
              </a:spcBef>
              <a:spcAft>
                <a:spcPts val="0"/>
              </a:spcAft>
              <a:buSzPts val="900"/>
              <a:buFont typeface="Arial"/>
              <a:buNone/>
            </a:pPr>
            <a:r>
              <a:rPr b="1" lang="iw-IL" sz="1400"/>
              <a:t>דונו בכיתה בנושאים שבשקופית.</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900"/>
              <a:buFont typeface="Arial"/>
              <a:buNone/>
            </a:pPr>
            <a:r>
              <a:rPr lang="iw-IL" sz="1400"/>
              <a:t>יש יותר נתונים על מי שחוו בריונות אבל אין מידע על מה שהופך ילד לבריון ברשת.</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71450" lvl="0" marL="171450" rtl="1" algn="r">
              <a:lnSpc>
                <a:spcPct val="100000"/>
              </a:lnSpc>
              <a:spcBef>
                <a:spcPts val="0"/>
              </a:spcBef>
              <a:spcAft>
                <a:spcPts val="0"/>
              </a:spcAft>
              <a:buSzPts val="1400"/>
              <a:buFont typeface="Arial"/>
              <a:buChar char="•"/>
            </a:pPr>
            <a:r>
              <a:rPr lang="iw-IL" sz="1400"/>
              <a:t>בהצגת המידע של ממדי הטיפול של המדינה בתופעת הבריונות ברשת ואי היכולת לתת מענה ראוי - חוקים, תקציבים וכדומה.</a:t>
            </a:r>
            <a:endParaRPr sz="1400"/>
          </a:p>
          <a:p>
            <a:pPr indent="-171450" lvl="0" marL="171450" rtl="1" algn="r">
              <a:lnSpc>
                <a:spcPct val="100000"/>
              </a:lnSpc>
              <a:spcBef>
                <a:spcPts val="0"/>
              </a:spcBef>
              <a:spcAft>
                <a:spcPts val="0"/>
              </a:spcAft>
              <a:buSzPts val="1400"/>
              <a:buFont typeface="Arial"/>
              <a:buChar char="•"/>
            </a:pPr>
            <a:r>
              <a:rPr b="0" lang="iw-IL" sz="1400"/>
              <a:t>השינוי מתחיל מתוכנו, האחריות היא אישית</a:t>
            </a:r>
            <a:r>
              <a:rPr lang="iw-IL" sz="1400"/>
              <a:t>-</a:t>
            </a:r>
            <a:r>
              <a:rPr b="0" lang="iw-IL" sz="1400"/>
              <a:t>חברתית - האתיקה של השימוש במידע ה</a:t>
            </a:r>
            <a:r>
              <a:rPr lang="iw-IL" sz="1400"/>
              <a:t>י</a:t>
            </a:r>
            <a:r>
              <a:rPr b="0" lang="iw-IL" sz="1400"/>
              <a:t>א עלינו גם אם המחוקק לא קבע חוקים ברורים.</a:t>
            </a:r>
            <a:endParaRPr b="0"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900"/>
              <a:buFont typeface="Arial"/>
              <a:buNone/>
            </a:pPr>
            <a:r>
              <a:rPr b="1" lang="iw-IL" sz="1400"/>
              <a:t>זכויות יוצרים - </a:t>
            </a:r>
            <a:r>
              <a:rPr b="0" lang="iw-IL" sz="1400"/>
              <a:t>גם שימוש ביצירות של אחר ללא אישורו </a:t>
            </a:r>
            <a:r>
              <a:rPr lang="iw-IL" sz="1400"/>
              <a:t>הו</a:t>
            </a:r>
            <a:r>
              <a:rPr b="0" lang="iw-IL" sz="1400"/>
              <a:t>א פגיעה דרך הרשת. נרחיב על פגיעת זכויות יוצרים בשיעור נפרד.</a:t>
            </a:r>
            <a:endParaRPr sz="1400"/>
          </a:p>
          <a:p>
            <a:pPr indent="0" lvl="0" marL="0" rtl="1" algn="r">
              <a:lnSpc>
                <a:spcPct val="100000"/>
              </a:lnSpc>
              <a:spcBef>
                <a:spcPts val="0"/>
              </a:spcBef>
              <a:spcAft>
                <a:spcPts val="0"/>
              </a:spcAft>
              <a:buSzPts val="900"/>
              <a:buFont typeface="Arial"/>
              <a:buNone/>
            </a:pPr>
            <a:r>
              <a:rPr b="1" lang="iw-IL" sz="1400"/>
              <a:t>עבירות פרטיות - </a:t>
            </a:r>
            <a:r>
              <a:rPr b="0" lang="iw-IL" sz="1400"/>
              <a:t>פגיעה בפרטיות ברשת יכולה להיעשות במגוון דרכים, ביניהן שיתוף תמונות / סרטונים פרטיים או אינטימיים ואיסוף נתונים מסיבי על משתמשי הרשת. הנושא יידון בהרחבה בשיעור נפרד על "פרטיות ברשת"?</a:t>
            </a:r>
            <a:endParaRPr sz="1400"/>
          </a:p>
          <a:p>
            <a:pPr indent="0" lvl="0" marL="0" rtl="1" algn="r">
              <a:lnSpc>
                <a:spcPct val="100000"/>
              </a:lnSpc>
              <a:spcBef>
                <a:spcPts val="0"/>
              </a:spcBef>
              <a:spcAft>
                <a:spcPts val="0"/>
              </a:spcAft>
              <a:buSzPts val="900"/>
              <a:buFont typeface="Arial"/>
              <a:buNone/>
            </a:pPr>
            <a:r>
              <a:rPr b="1" lang="iw-IL" sz="1400"/>
              <a:t>התקפות סייבר - </a:t>
            </a:r>
            <a:r>
              <a:rPr b="0" lang="iw-IL" sz="1400"/>
              <a:t>התקפ</a:t>
            </a:r>
            <a:r>
              <a:rPr lang="iw-IL" sz="1400"/>
              <a:t>ת</a:t>
            </a:r>
            <a:r>
              <a:rPr b="0" lang="iw-IL" sz="1400"/>
              <a:t> סייבר, כמו כל התקפה אחרת, היא פעולה אלימה ביותר. לעתים היא מלווה גם בסחיטה</a:t>
            </a:r>
            <a:r>
              <a:rPr lang="iw-IL" sz="1400"/>
              <a:t> או ב</a:t>
            </a:r>
            <a:r>
              <a:rPr b="0" lang="iw-IL" sz="1400"/>
              <a:t>דרישת כופר. לעתים היא כוללת פריצה לנתונים חשאיים של ארגון תוך פגיעה בפרטיות הנתונים.</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sz="1400"/>
              <a:t>קישורים לסרטונים נוספים בנושא בריונות ברשת:</a:t>
            </a:r>
            <a:endParaRPr sz="1400"/>
          </a:p>
          <a:p>
            <a:pPr indent="0" lvl="0" marL="0" rtl="1" algn="r">
              <a:lnSpc>
                <a:spcPct val="100000"/>
              </a:lnSpc>
              <a:spcBef>
                <a:spcPts val="0"/>
              </a:spcBef>
              <a:spcAft>
                <a:spcPts val="0"/>
              </a:spcAft>
              <a:buSzPts val="1400"/>
              <a:buNone/>
            </a:pPr>
            <a:r>
              <a:t/>
            </a:r>
            <a:endParaRPr sz="1400"/>
          </a:p>
          <a:p>
            <a:pPr indent="0" lvl="0" marL="0" rtl="1" algn="r">
              <a:lnSpc>
                <a:spcPct val="100000"/>
              </a:lnSpc>
              <a:spcBef>
                <a:spcPts val="0"/>
              </a:spcBef>
              <a:spcAft>
                <a:spcPts val="0"/>
              </a:spcAft>
              <a:buSzPts val="1400"/>
              <a:buNone/>
            </a:pPr>
            <a:r>
              <a:rPr lang="iw-IL" sz="1400"/>
              <a:t>https://www.youtube.com/watch?v=JCKwNjvLMXo</a:t>
            </a:r>
            <a:endParaRPr sz="1400"/>
          </a:p>
          <a:p>
            <a:pPr indent="0" lvl="0" marL="0" rtl="1" algn="r">
              <a:lnSpc>
                <a:spcPct val="100000"/>
              </a:lnSpc>
              <a:spcBef>
                <a:spcPts val="0"/>
              </a:spcBef>
              <a:spcAft>
                <a:spcPts val="0"/>
              </a:spcAft>
              <a:buSzPts val="1400"/>
              <a:buNone/>
            </a:pPr>
            <a:r>
              <a:t/>
            </a:r>
            <a:endParaRPr sz="1400"/>
          </a:p>
          <a:p>
            <a:pPr indent="0" lvl="0" marL="0" rtl="1" algn="r">
              <a:lnSpc>
                <a:spcPct val="100000"/>
              </a:lnSpc>
              <a:spcBef>
                <a:spcPts val="0"/>
              </a:spcBef>
              <a:spcAft>
                <a:spcPts val="0"/>
              </a:spcAft>
              <a:buSzPts val="1400"/>
              <a:buNone/>
            </a:pPr>
            <a:r>
              <a:rPr lang="iw-IL" sz="1400"/>
              <a:t>https://www.youtube.com/watch?v=DW2IuIzFuw8</a:t>
            </a:r>
            <a:endParaRPr sz="1400"/>
          </a:p>
          <a:p>
            <a:pPr indent="0" lvl="0" marL="0" rtl="1" algn="r">
              <a:lnSpc>
                <a:spcPct val="100000"/>
              </a:lnSpc>
              <a:spcBef>
                <a:spcPts val="0"/>
              </a:spcBef>
              <a:spcAft>
                <a:spcPts val="0"/>
              </a:spcAft>
              <a:buSzPts val="1400"/>
              <a:buNone/>
            </a:pPr>
            <a:r>
              <a:t/>
            </a:r>
            <a:endParaRPr sz="1400"/>
          </a:p>
          <a:p>
            <a:pPr indent="0" lvl="0" marL="0" rtl="1" algn="r">
              <a:lnSpc>
                <a:spcPct val="100000"/>
              </a:lnSpc>
              <a:spcBef>
                <a:spcPts val="0"/>
              </a:spcBef>
              <a:spcAft>
                <a:spcPts val="0"/>
              </a:spcAft>
              <a:buSzPts val="1400"/>
              <a:buNone/>
            </a:pPr>
            <a:r>
              <a:rPr lang="iw-IL" sz="1400"/>
              <a:t>נעבור לתרגול באקסל, בהצלחה!</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 name="Google Shape;3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sz="1400"/>
              <a:t>בשקופית מוצגת ההתפתחות של דרכי התקשורת בין בני אדם.</a:t>
            </a:r>
            <a:endParaRPr sz="1400"/>
          </a:p>
          <a:p>
            <a:pPr indent="0" lvl="0" marL="0" marR="0" rtl="1" algn="r">
              <a:lnSpc>
                <a:spcPct val="100000"/>
              </a:lnSpc>
              <a:spcBef>
                <a:spcPts val="0"/>
              </a:spcBef>
              <a:spcAft>
                <a:spcPts val="0"/>
              </a:spcAft>
              <a:buClr>
                <a:srgbClr val="000000"/>
              </a:buClr>
              <a:buSzPts val="1400"/>
              <a:buFont typeface="Arial"/>
              <a:buNone/>
            </a:pPr>
            <a:r>
              <a:rPr lang="iw-IL" sz="1400"/>
              <a:t>אפשר לעבור על כך בזריזות ואפשר להרחיב קצת יותר כדי להעצים את המימד של מיידיות העברת המידע, התכנים המוסרטים </a:t>
            </a:r>
            <a:endParaRPr sz="1400"/>
          </a:p>
          <a:p>
            <a:pPr indent="0" lvl="0" marL="0" marR="0" rtl="1" algn="r">
              <a:lnSpc>
                <a:spcPct val="100000"/>
              </a:lnSpc>
              <a:spcBef>
                <a:spcPts val="0"/>
              </a:spcBef>
              <a:spcAft>
                <a:spcPts val="0"/>
              </a:spcAft>
              <a:buClr>
                <a:srgbClr val="000000"/>
              </a:buClr>
              <a:buSzPts val="1400"/>
              <a:buFont typeface="Arial"/>
              <a:buNone/>
            </a:pPr>
            <a:r>
              <a:rPr lang="iw-IL" sz="1400"/>
              <a:t>ושאת הכול אפשר לעשות ממכשיר קטן בכף היד (מומלץ לראות הסרטון של השקת הסמארטפון הראשון ע"י סטיב ג'ובס בשנת 2007)</a:t>
            </a:r>
            <a:endParaRPr sz="1400"/>
          </a:p>
          <a:p>
            <a:pPr indent="0" lvl="0" marL="0" rtl="1" algn="r">
              <a:lnSpc>
                <a:spcPct val="100000"/>
              </a:lnSpc>
              <a:spcBef>
                <a:spcPts val="0"/>
              </a:spcBef>
              <a:spcAft>
                <a:spcPts val="0"/>
              </a:spcAft>
              <a:buSzPts val="1400"/>
              <a:buNone/>
            </a:pPr>
            <a:r>
              <a:rPr lang="iw-IL" sz="1400"/>
              <a:t>https://www.youtube.com/watch?v=MnrJzXM7a6o</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b="0" lang="iw-IL" sz="1400"/>
              <a:t>הצגת טיעונים חיוביים ושליליים לשימוש ברשת החברתית וברשת באופן כללי, בהקשר של קשר ותקשורת בין אנשים.</a:t>
            </a:r>
            <a:endParaRPr b="0" sz="1400"/>
          </a:p>
          <a:p>
            <a:pPr indent="0" lvl="0" marL="0" rtl="1" algn="r">
              <a:lnSpc>
                <a:spcPct val="100000"/>
              </a:lnSpc>
              <a:spcBef>
                <a:spcPts val="0"/>
              </a:spcBef>
              <a:spcAft>
                <a:spcPts val="0"/>
              </a:spcAft>
              <a:buSzPts val="1400"/>
              <a:buNone/>
            </a:pPr>
            <a:r>
              <a:rPr b="1" lang="iw-IL" sz="1400"/>
              <a:t>למורים - קיימו דיון בכיתה לפני הצגת ה"חיובי ושלילי" שבשקופית.</a:t>
            </a:r>
            <a:endParaRPr b="1"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900"/>
              <a:buFont typeface="Arial"/>
              <a:buNone/>
            </a:pPr>
            <a:r>
              <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9102be40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g279102be40a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900"/>
              <a:buFont typeface="Arial"/>
              <a:buNone/>
            </a:pPr>
            <a:r>
              <a:rPr b="0" lang="iw-IL" sz="1400"/>
              <a:t>פירוט של פעולות ש</a:t>
            </a:r>
            <a:r>
              <a:rPr lang="iw-IL" sz="1400"/>
              <a:t>אפשר</a:t>
            </a:r>
            <a:r>
              <a:rPr b="0" lang="iw-IL" sz="1400"/>
              <a:t> לתייג אותן כבריונות ברשת.</a:t>
            </a:r>
            <a:endParaRPr sz="1400"/>
          </a:p>
          <a:p>
            <a:pPr indent="0" lvl="0" marL="0" rtl="1" algn="r">
              <a:lnSpc>
                <a:spcPct val="100000"/>
              </a:lnSpc>
              <a:spcBef>
                <a:spcPts val="0"/>
              </a:spcBef>
              <a:spcAft>
                <a:spcPts val="0"/>
              </a:spcAft>
              <a:buSzPts val="900"/>
              <a:buFont typeface="Arial"/>
              <a:buNone/>
            </a:pPr>
            <a:r>
              <a:rPr lang="iw-IL" sz="1400"/>
              <a:t>לגבי </a:t>
            </a:r>
            <a:r>
              <a:rPr b="0" lang="iw-IL" sz="1400"/>
              <a:t>כל מקרה </a:t>
            </a:r>
            <a:r>
              <a:rPr lang="iw-IL" sz="1400"/>
              <a:t>אפשר</a:t>
            </a:r>
            <a:r>
              <a:rPr b="0" lang="iw-IL" sz="1400"/>
              <a:t> להרחיב בדוגמאות או לתת לתלמידים להציג מה הם יודעים על אותן פעולות - תלמידים רבים נחשפו למושגים והם מכירים א</a:t>
            </a:r>
            <a:r>
              <a:rPr lang="iw-IL" sz="1400"/>
              <a:t>ו</a:t>
            </a:r>
            <a:r>
              <a:rPr b="0" lang="iw-IL" sz="1400"/>
              <a:t>תם.</a:t>
            </a:r>
            <a:endParaRPr b="0"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900"/>
              <a:buFont typeface="Arial"/>
              <a:buNone/>
            </a:pPr>
            <a:r>
              <a:rPr b="1" lang="iw-IL" sz="1400"/>
              <a:t>תיעוד</a:t>
            </a:r>
            <a:r>
              <a:rPr b="0" lang="iw-IL" sz="1400"/>
              <a:t> - האירוע קיים ברשת, וכידוע, "הרשת לא שוכחת". זה משהו </a:t>
            </a:r>
            <a:r>
              <a:rPr lang="iw-IL" sz="1400"/>
              <a:t>שיכול </a:t>
            </a:r>
            <a:r>
              <a:rPr b="0" lang="iw-IL" sz="1400"/>
              <a:t>לרדוף אחריך לאורך זמן.</a:t>
            </a:r>
            <a:endParaRPr sz="1400"/>
          </a:p>
          <a:p>
            <a:pPr indent="0" lvl="0" marL="0" rtl="1" algn="r">
              <a:lnSpc>
                <a:spcPct val="100000"/>
              </a:lnSpc>
              <a:spcBef>
                <a:spcPts val="0"/>
              </a:spcBef>
              <a:spcAft>
                <a:spcPts val="0"/>
              </a:spcAft>
              <a:buSzPts val="900"/>
              <a:buFont typeface="Arial"/>
              <a:buNone/>
            </a:pPr>
            <a:r>
              <a:rPr b="1" lang="iw-IL" sz="1400"/>
              <a:t>מספר העדים לאירוע</a:t>
            </a:r>
            <a:r>
              <a:rPr b="0" lang="iw-IL" sz="1400"/>
              <a:t> - לעומת מקרי בריונות בעולם האמיתי, בריונות רשת מופצת בקלות ולעולם </a:t>
            </a:r>
            <a:r>
              <a:rPr lang="iw-IL" sz="1400"/>
              <a:t>אי אפשר</a:t>
            </a:r>
            <a:r>
              <a:rPr b="0" lang="iw-IL" sz="1400"/>
              <a:t> לדעת כמה אנשים באמת נחשפו לאירוע.</a:t>
            </a:r>
            <a:endParaRPr b="0" sz="1400"/>
          </a:p>
          <a:p>
            <a:pPr indent="0" lvl="0" marL="0" rtl="1" algn="r">
              <a:lnSpc>
                <a:spcPct val="100000"/>
              </a:lnSpc>
              <a:spcBef>
                <a:spcPts val="0"/>
              </a:spcBef>
              <a:spcAft>
                <a:spcPts val="0"/>
              </a:spcAft>
              <a:buSzPts val="900"/>
              <a:buFont typeface="Arial"/>
              <a:buNone/>
            </a:pPr>
            <a:r>
              <a:rPr b="0" lang="iw-IL" sz="1400"/>
              <a:t>במקרה של שיימינג הסכנה הזו חמורה עוד יותר - מטרת השיימינג היא פגיעה או ביוש </a:t>
            </a:r>
            <a:r>
              <a:rPr b="1" lang="iw-IL" sz="1400"/>
              <a:t>בפומבי</a:t>
            </a:r>
            <a:r>
              <a:rPr b="0" lang="iw-IL" sz="1400"/>
              <a:t>. בין </a:t>
            </a:r>
            <a:r>
              <a:rPr lang="iw-IL" sz="1400"/>
              <a:t>ש</a:t>
            </a:r>
            <a:r>
              <a:rPr b="0" lang="iw-IL" sz="1400"/>
              <a:t>מדובר באדם פרטי ובין שבארגון גדול, שיימינג ברשת </a:t>
            </a:r>
            <a:r>
              <a:rPr lang="iw-IL" sz="1400"/>
              <a:t>יכול </a:t>
            </a:r>
            <a:r>
              <a:rPr b="0" lang="iw-IL" sz="1400"/>
              <a:t>להוביל לחרם גם בעולם האמיתי ואף לאובדנות.</a:t>
            </a:r>
            <a:endParaRPr sz="1400"/>
          </a:p>
          <a:p>
            <a:pPr indent="0" lvl="0" marL="0" rtl="1" algn="r">
              <a:lnSpc>
                <a:spcPct val="100000"/>
              </a:lnSpc>
              <a:spcBef>
                <a:spcPts val="0"/>
              </a:spcBef>
              <a:spcAft>
                <a:spcPts val="0"/>
              </a:spcAft>
              <a:buSzPts val="900"/>
              <a:buFont typeface="Arial"/>
              <a:buNone/>
            </a:pPr>
            <a:r>
              <a:rPr b="1" lang="iw-IL" sz="1400"/>
              <a:t>אנונימיות</a:t>
            </a:r>
            <a:r>
              <a:rPr b="0" lang="iw-IL" sz="1400"/>
              <a:t> - ברשת אפשר לזי</a:t>
            </a:r>
            <a:r>
              <a:rPr lang="iw-IL" sz="1400"/>
              <a:t>י</a:t>
            </a:r>
            <a:r>
              <a:rPr b="0" lang="iw-IL" sz="1400"/>
              <a:t>ף את הזהות או לפרסם באופן אנונימי. מאחר שכך, אנשים יכולים לבצע פעולות בריוניות ללא חשש שייעצרו ע"י המשטרה או שאדם אחר יבצע פעולת</a:t>
            </a:r>
            <a:r>
              <a:rPr lang="iw-IL" sz="1400"/>
              <a:t> </a:t>
            </a:r>
            <a:r>
              <a:rPr b="0" lang="iw-IL" sz="1400"/>
              <a:t>נקם.</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900"/>
              <a:buFont typeface="Arial"/>
              <a:buNone/>
            </a:pPr>
            <a:r>
              <a:rPr lang="iw-IL"/>
              <a:t> </a:t>
            </a:r>
            <a:endParaRPr/>
          </a:p>
          <a:p>
            <a:pPr indent="0" lvl="0" marL="0" rtl="1" algn="r">
              <a:lnSpc>
                <a:spcPct val="100000"/>
              </a:lnSpc>
              <a:spcBef>
                <a:spcPts val="0"/>
              </a:spcBef>
              <a:spcAft>
                <a:spcPts val="0"/>
              </a:spcAft>
              <a:buSzPts val="900"/>
              <a:buFont typeface="Arial"/>
              <a:buNone/>
            </a:pPr>
            <a:r>
              <a:rPr lang="iw-IL" u="sng">
                <a:solidFill>
                  <a:schemeClr val="hlink"/>
                </a:solidFill>
                <a:hlinkClick r:id="rId2"/>
              </a:rPr>
              <a:t>https://www.isoc.org.il/sts-data/sexual-assault-online-igud-survey</a:t>
            </a:r>
            <a:endParaRPr/>
          </a:p>
          <a:p>
            <a:pPr indent="0" lvl="0" marL="0" rtl="1" algn="r">
              <a:lnSpc>
                <a:spcPct val="100000"/>
              </a:lnSpc>
              <a:spcBef>
                <a:spcPts val="0"/>
              </a:spcBef>
              <a:spcAft>
                <a:spcPts val="0"/>
              </a:spcAft>
              <a:buSzPts val="900"/>
              <a:buFont typeface="Arial"/>
              <a:buNone/>
            </a:pPr>
            <a:r>
              <a:rPr lang="iw-IL" u="sng">
                <a:solidFill>
                  <a:schemeClr val="hlink"/>
                </a:solidFill>
                <a:hlinkClick r:id="rId3"/>
              </a:rPr>
              <a:t>https://law.haifa.ac.il/wp-content/uploads/2018/08/Online_bullying.pdf</a:t>
            </a:r>
            <a:endParaRPr/>
          </a:p>
          <a:p>
            <a:pPr indent="0" lvl="0" marL="0" rtl="1" algn="r">
              <a:lnSpc>
                <a:spcPct val="100000"/>
              </a:lnSpc>
              <a:spcBef>
                <a:spcPts val="0"/>
              </a:spcBef>
              <a:spcAft>
                <a:spcPts val="0"/>
              </a:spcAft>
              <a:buSzPts val="900"/>
              <a:buFont typeface="Arial"/>
              <a:buNone/>
            </a:pPr>
            <a:r>
              <a:rPr b="0" lang="iw-IL" u="sng">
                <a:solidFill>
                  <a:schemeClr val="hlink"/>
                </a:solidFill>
                <a:hlinkClick r:id="rId4"/>
              </a:rPr>
              <a:t>https://www.israelhayom.co.il/tech/tech-news/article/13672826</a:t>
            </a:r>
            <a:endParaRPr b="0"/>
          </a:p>
          <a:p>
            <a:pPr indent="0" lvl="0" marL="0" rtl="0" algn="r">
              <a:lnSpc>
                <a:spcPct val="100000"/>
              </a:lnSpc>
              <a:spcBef>
                <a:spcPts val="0"/>
              </a:spcBef>
              <a:spcAft>
                <a:spcPts val="0"/>
              </a:spcAft>
              <a:buSzPts val="900"/>
              <a:buFont typeface="Arial"/>
              <a:buNone/>
            </a:pPr>
            <a:r>
              <a:rPr lang="iw-IL" u="sng">
                <a:solidFill>
                  <a:schemeClr val="hlink"/>
                </a:solidFill>
                <a:hlinkClick r:id="rId5"/>
              </a:rPr>
              <a:t>https://www.haaretz.co.il/family/2022-08-23/ty-article-magazine/.premium/00000182-befe-d397-a3de-bffff6050000?mid1228=open</a:t>
            </a:r>
            <a:endParaRPr/>
          </a:p>
          <a:p>
            <a:pPr indent="0" lvl="0" marL="0" rtl="0" algn="r">
              <a:lnSpc>
                <a:spcPct val="100000"/>
              </a:lnSpc>
              <a:spcBef>
                <a:spcPts val="0"/>
              </a:spcBef>
              <a:spcAft>
                <a:spcPts val="0"/>
              </a:spcAft>
              <a:buSzPts val="900"/>
              <a:buFont typeface="Arial"/>
              <a:buNone/>
            </a:pPr>
            <a:r>
              <a:rPr lang="iw-IL" u="sng">
                <a:solidFill>
                  <a:schemeClr val="hlink"/>
                </a:solidFill>
                <a:hlinkClick r:id="rId6"/>
              </a:rPr>
              <a:t>https://www.maariv.co.il/news/israel/Article-977196</a:t>
            </a:r>
            <a:endParaRPr/>
          </a:p>
          <a:p>
            <a:pPr indent="0" lvl="0" marL="0" rtl="0" algn="r">
              <a:lnSpc>
                <a:spcPct val="100000"/>
              </a:lnSpc>
              <a:spcBef>
                <a:spcPts val="0"/>
              </a:spcBef>
              <a:spcAft>
                <a:spcPts val="0"/>
              </a:spcAft>
              <a:buSzPts val="900"/>
              <a:buFont typeface="Arial"/>
              <a:buNone/>
            </a:pPr>
            <a:r>
              <a:t/>
            </a:r>
            <a:endParaRPr/>
          </a:p>
          <a:p>
            <a:pPr indent="0" lvl="0" marL="0" rtl="1" algn="r">
              <a:lnSpc>
                <a:spcPct val="100000"/>
              </a:lnSpc>
              <a:spcBef>
                <a:spcPts val="0"/>
              </a:spcBef>
              <a:spcAft>
                <a:spcPts val="0"/>
              </a:spcAft>
              <a:buSzPts val="9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900"/>
              <a:buFont typeface="Arial"/>
              <a:buNone/>
            </a:pPr>
            <a:r>
              <a:rPr b="1" lang="iw-IL" sz="1400"/>
              <a:t>חוסר גבולות - </a:t>
            </a:r>
            <a:r>
              <a:rPr b="0" lang="iw-IL" sz="1400"/>
              <a:t>כשאנחנו ברשת אנחנו לבד. אין אנשים סביבנו שי</a:t>
            </a:r>
            <a:r>
              <a:rPr lang="iw-IL" sz="1400"/>
              <a:t>מנע</a:t>
            </a:r>
            <a:r>
              <a:rPr b="0" lang="iw-IL" sz="1400"/>
              <a:t>ו מא</a:t>
            </a:r>
            <a:r>
              <a:rPr lang="iw-IL" sz="1400"/>
              <a:t>י</a:t>
            </a:r>
            <a:r>
              <a:rPr b="0" lang="iw-IL" sz="1400"/>
              <a:t>תנו לכתוב תגובה פוגענית או לפרסם תמונה או סרטון פוגעניים.</a:t>
            </a:r>
            <a:endParaRPr b="0" sz="1400"/>
          </a:p>
          <a:p>
            <a:pPr indent="0" lvl="0" marL="0" rtl="1" algn="r">
              <a:lnSpc>
                <a:spcPct val="100000"/>
              </a:lnSpc>
              <a:spcBef>
                <a:spcPts val="0"/>
              </a:spcBef>
              <a:spcAft>
                <a:spcPts val="0"/>
              </a:spcAft>
              <a:buSzPts val="900"/>
              <a:buFont typeface="Arial"/>
              <a:buNone/>
            </a:pPr>
            <a:r>
              <a:rPr b="0" lang="iw-IL" sz="1400"/>
              <a:t>בניגוד ל"עולם האמיתי", אין דמויות בוגרות שיחסמו אותנו (הורים / מורים) מלעשות דברים שנחשבים לבריונות.</a:t>
            </a:r>
            <a:endParaRPr sz="1400"/>
          </a:p>
          <a:p>
            <a:pPr indent="0" lvl="0" marL="0" rtl="1" algn="r">
              <a:lnSpc>
                <a:spcPct val="100000"/>
              </a:lnSpc>
              <a:spcBef>
                <a:spcPts val="0"/>
              </a:spcBef>
              <a:spcAft>
                <a:spcPts val="0"/>
              </a:spcAft>
              <a:buSzPts val="900"/>
              <a:buFont typeface="Arial"/>
              <a:buNone/>
            </a:pPr>
            <a:r>
              <a:rPr b="1" lang="iw-IL" sz="1400"/>
              <a:t>חוסר קשר עין -</a:t>
            </a:r>
            <a:r>
              <a:rPr b="0" lang="iw-IL" sz="1400"/>
              <a:t> קשר עין מייצר אמפתיה לאחר. הרשת היא מרחב שבו אין קשר</a:t>
            </a:r>
            <a:r>
              <a:rPr lang="iw-IL" sz="1400"/>
              <a:t> </a:t>
            </a:r>
            <a:r>
              <a:rPr b="0" lang="iw-IL" sz="1400"/>
              <a:t>עין בין אנשים, ולכן "קל יותר" לעשות בה פעולות בריוניות ואלימות.</a:t>
            </a:r>
            <a:endParaRPr sz="1400"/>
          </a:p>
          <a:p>
            <a:pPr indent="0" lvl="0" marL="0" rtl="1" algn="r">
              <a:lnSpc>
                <a:spcPct val="100000"/>
              </a:lnSpc>
              <a:spcBef>
                <a:spcPts val="0"/>
              </a:spcBef>
              <a:spcAft>
                <a:spcPts val="0"/>
              </a:spcAft>
              <a:buSzPts val="900"/>
              <a:buFont typeface="Arial"/>
              <a:buNone/>
            </a:pPr>
            <a:r>
              <a:rPr b="1" lang="iw-IL" sz="1400"/>
              <a:t>קל להפיץ - </a:t>
            </a:r>
            <a:r>
              <a:rPr b="0" lang="iw-IL" sz="1400"/>
              <a:t>פעולות בריוניות ברשת הן לא רק האלימות עצמה </a:t>
            </a:r>
            <a:r>
              <a:rPr lang="iw-IL" sz="1400"/>
              <a:t>אל</a:t>
            </a:r>
            <a:r>
              <a:rPr b="0" lang="iw-IL" sz="1400"/>
              <a:t>א גם צילום של מקרה אלימות והעלאתו לרשת </a:t>
            </a:r>
            <a:r>
              <a:rPr lang="iw-IL" sz="1400"/>
              <a:t>ו</a:t>
            </a:r>
            <a:r>
              <a:rPr b="0" lang="iw-IL" sz="1400"/>
              <a:t>גם </a:t>
            </a:r>
            <a:r>
              <a:rPr b="1" lang="iw-IL" sz="1400"/>
              <a:t>שיתוף</a:t>
            </a:r>
            <a:r>
              <a:rPr b="0" lang="iw-IL" sz="1400"/>
              <a:t> של מקרה כזה.</a:t>
            </a:r>
            <a:endParaRPr b="0" sz="1400"/>
          </a:p>
          <a:p>
            <a:pPr indent="0" lvl="0" marL="0" rtl="1" algn="r">
              <a:lnSpc>
                <a:spcPct val="100000"/>
              </a:lnSpc>
              <a:spcBef>
                <a:spcPts val="0"/>
              </a:spcBef>
              <a:spcAft>
                <a:spcPts val="0"/>
              </a:spcAft>
              <a:buSzPts val="900"/>
              <a:buFont typeface="Arial"/>
              <a:buNone/>
            </a:pPr>
            <a:r>
              <a:rPr b="0" lang="iw-IL" sz="1400"/>
              <a:t>השיתוף ברשתות כל כך פשוט - בלחיצת כפתור אחת בלבד.</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SzPts val="1400"/>
              <a:buNone/>
            </a:pPr>
            <a:r>
              <a:rPr lang="iw-IL" sz="1400"/>
              <a:t>בקשו מהתלמידים לשתף את הכיתה במקרה של בריונות רשת שהם מכירים מקרוב - אם הם היו הקורבן / התוקף / מקרה אחר שהם נחשפו אליו.</a:t>
            </a:r>
            <a:endParaRPr sz="1400"/>
          </a:p>
          <a:p>
            <a:pPr indent="-228600" lvl="0" marL="457200" marR="0" rtl="1" algn="r">
              <a:lnSpc>
                <a:spcPct val="100000"/>
              </a:lnSpc>
              <a:spcBef>
                <a:spcPts val="0"/>
              </a:spcBef>
              <a:spcAft>
                <a:spcPts val="0"/>
              </a:spcAft>
              <a:buSzPts val="1400"/>
              <a:buNone/>
            </a:pPr>
            <a:r>
              <a:rPr lang="iw-IL" sz="1400"/>
              <a:t>דונו בשני מקרים כאלה</a:t>
            </a:r>
            <a:endParaRPr sz="1400"/>
          </a:p>
          <a:p>
            <a:pPr indent="-228600" lvl="0" marL="457200" marR="0" rtl="1" algn="r">
              <a:lnSpc>
                <a:spcPct val="100000"/>
              </a:lnSpc>
              <a:spcBef>
                <a:spcPts val="0"/>
              </a:spcBef>
              <a:spcAft>
                <a:spcPts val="0"/>
              </a:spcAft>
              <a:buSzPts val="1400"/>
              <a:buNone/>
            </a:pPr>
            <a:r>
              <a:rPr b="1" lang="iw-IL" sz="1400"/>
              <a:t>מה הייתה מטרת התקיפה?</a:t>
            </a:r>
            <a:endParaRPr sz="1400"/>
          </a:p>
          <a:p>
            <a:pPr indent="-228600" lvl="0" marL="457200" marR="0" rtl="1" algn="r">
              <a:lnSpc>
                <a:spcPct val="100000"/>
              </a:lnSpc>
              <a:spcBef>
                <a:spcPts val="0"/>
              </a:spcBef>
              <a:spcAft>
                <a:spcPts val="0"/>
              </a:spcAft>
              <a:buSzPts val="1400"/>
              <a:buNone/>
            </a:pPr>
            <a:r>
              <a:rPr b="1" lang="iw-IL" sz="1400"/>
              <a:t>מדוע היא התרחשה?</a:t>
            </a:r>
            <a:endParaRPr sz="1400"/>
          </a:p>
          <a:p>
            <a:pPr indent="-228600" lvl="0" marL="457200" marR="0" rtl="1" algn="r">
              <a:lnSpc>
                <a:spcPct val="100000"/>
              </a:lnSpc>
              <a:spcBef>
                <a:spcPts val="0"/>
              </a:spcBef>
              <a:spcAft>
                <a:spcPts val="0"/>
              </a:spcAft>
              <a:buSzPts val="1400"/>
              <a:buNone/>
            </a:pPr>
            <a:r>
              <a:rPr b="1" lang="iw-IL" sz="1400"/>
              <a:t>האם היא הייתה יכולה להתרחש גם במציאות שמחוץ לרשת?</a:t>
            </a:r>
            <a:endParaRPr sz="1400"/>
          </a:p>
          <a:p>
            <a:pPr indent="-228600" lvl="0" marL="457200" marR="0" rtl="1" algn="r">
              <a:lnSpc>
                <a:spcPct val="100000"/>
              </a:lnSpc>
              <a:spcBef>
                <a:spcPts val="0"/>
              </a:spcBef>
              <a:spcAft>
                <a:spcPts val="0"/>
              </a:spcAft>
              <a:buSzPts val="1400"/>
              <a:buNone/>
            </a:pPr>
            <a:r>
              <a:rPr b="1" lang="iw-IL" sz="1400"/>
              <a:t>מה הייתה ההשפעה של התקיפה? (על הקורבן, על התוקף, על האנשים שמסביב)</a:t>
            </a:r>
            <a:endParaRPr b="1"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spTree>
      <p:nvGrpSpPr>
        <p:cNvPr id="9" name="Shape 9"/>
        <p:cNvGrpSpPr/>
        <p:nvPr/>
      </p:nvGrpSpPr>
      <p:grpSpPr>
        <a:xfrm>
          <a:off x="0" y="0"/>
          <a:ext cx="0" cy="0"/>
          <a:chOff x="0" y="0"/>
          <a:chExt cx="0" cy="0"/>
        </a:xfrm>
      </p:grpSpPr>
      <p:pic>
        <p:nvPicPr>
          <p:cNvPr descr="Google Shape;7;p1" id="10" name="Google Shape;10;p11"/>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sp>
        <p:nvSpPr>
          <p:cNvPr id="11" name="Google Shape;11;p11"/>
          <p:cNvSpPr/>
          <p:nvPr/>
        </p:nvSpPr>
        <p:spPr>
          <a:xfrm>
            <a:off x="-1" y="5051375"/>
            <a:ext cx="9144002"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2" name="Google Shape;12;p11"/>
          <p:cNvSpPr/>
          <p:nvPr/>
        </p:nvSpPr>
        <p:spPr>
          <a:xfrm>
            <a:off x="-2700" y="2696"/>
            <a:ext cx="3561603" cy="199503"/>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pic>
        <p:nvPicPr>
          <p:cNvPr descr="Google Shape;135;p15" id="13" name="Google Shape;13;p11"/>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
        <p:nvSpPr>
          <p:cNvPr id="14" name="Google Shape;14;p11"/>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a:p>
        </p:txBody>
      </p:sp>
      <p:sp>
        <p:nvSpPr>
          <p:cNvPr id="15" name="Google Shape;15;p11"/>
          <p:cNvSpPr txBox="1"/>
          <p:nvPr/>
        </p:nvSpPr>
        <p:spPr>
          <a:xfrm>
            <a:off x="7684993" y="56673"/>
            <a:ext cx="1332061" cy="39874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232752"/>
              </a:buClr>
              <a:buSzPts val="1300"/>
              <a:buFont typeface="Assistant ExtraBold"/>
              <a:buNone/>
            </a:pPr>
            <a:r>
              <a:rPr b="0" i="0" lang="iw-IL" sz="1300" u="none" cap="none" strike="noStrike">
                <a:solidFill>
                  <a:srgbClr val="232752"/>
                </a:solidFill>
                <a:latin typeface="Assistant ExtraBold"/>
                <a:ea typeface="Assistant ExtraBold"/>
                <a:cs typeface="Assistant ExtraBold"/>
                <a:sym typeface="Assistant ExtraBold"/>
              </a:rPr>
              <a:t>בריונות ברשת</a:t>
            </a:r>
            <a:endParaRPr b="0" i="0" sz="1200" u="none" cap="none" strike="noStrike">
              <a:solidFill>
                <a:srgbClr val="232752"/>
              </a:solidFill>
              <a:latin typeface="Calibri"/>
              <a:ea typeface="Calibri"/>
              <a:cs typeface="Calibri"/>
              <a:sym typeface="Calibri"/>
            </a:endParaRPr>
          </a:p>
        </p:txBody>
      </p:sp>
      <p:cxnSp>
        <p:nvCxnSpPr>
          <p:cNvPr id="16" name="Google Shape;16;p11"/>
          <p:cNvCxnSpPr/>
          <p:nvPr/>
        </p:nvCxnSpPr>
        <p:spPr>
          <a:xfrm>
            <a:off x="8001000" y="445209"/>
            <a:ext cx="947625" cy="0"/>
          </a:xfrm>
          <a:prstGeom prst="straightConnector1">
            <a:avLst/>
          </a:prstGeom>
          <a:noFill/>
          <a:ln cap="flat" cmpd="sng" w="9525">
            <a:solidFill>
              <a:srgbClr val="918D8E"/>
            </a:solidFill>
            <a:prstDash val="dot"/>
            <a:round/>
            <a:headEnd len="sm" w="sm" type="none"/>
            <a:tailEnd len="sm" w="sm" type="none"/>
          </a:ln>
        </p:spPr>
      </p:cxn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7" name="Shape 17"/>
        <p:cNvGrpSpPr/>
        <p:nvPr/>
      </p:nvGrpSpPr>
      <p:grpSpPr>
        <a:xfrm>
          <a:off x="0" y="0"/>
          <a:ext cx="0" cy="0"/>
          <a:chOff x="0" y="0"/>
          <a:chExt cx="0" cy="0"/>
        </a:xfrm>
      </p:grpSpPr>
      <p:sp>
        <p:nvSpPr>
          <p:cNvPr id="18" name="Google Shape;18;p12"/>
          <p:cNvSpPr/>
          <p:nvPr/>
        </p:nvSpPr>
        <p:spPr>
          <a:xfrm>
            <a:off x="0" y="5051375"/>
            <a:ext cx="9144000"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9" name="Google Shape;19;p12"/>
          <p:cNvSpPr/>
          <p:nvPr/>
        </p:nvSpPr>
        <p:spPr>
          <a:xfrm>
            <a:off x="-2699" y="2696"/>
            <a:ext cx="3561602" cy="199504"/>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20" name="Google Shape;20;p12"/>
          <p:cNvSpPr txBox="1"/>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7;p1" id="21" name="Google Shape;21;p12"/>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pic>
        <p:nvPicPr>
          <p:cNvPr descr="Google Shape;135;p15" id="22" name="Google Shape;22;p12"/>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628650" y="273843"/>
            <a:ext cx="7886700" cy="994173"/>
          </a:xfrm>
          <a:prstGeom prst="rect">
            <a:avLst/>
          </a:prstGeom>
          <a:noFill/>
          <a:ln>
            <a:noFill/>
          </a:ln>
        </p:spPr>
        <p:txBody>
          <a:bodyPr anchorCtr="0" anchor="ctr" bIns="34275" lIns="34275" spcFirstLastPara="1" rIns="34275" wrap="square" tIns="34275">
            <a:normAutofit/>
          </a:bodyPr>
          <a:lstStyle>
            <a:lvl1pPr lvl="0" marR="0" rtl="0"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1pPr>
            <a:lvl2pPr lvl="1"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2pPr>
            <a:lvl3pPr lvl="2"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3pPr>
            <a:lvl4pPr lvl="3"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4pPr>
            <a:lvl5pPr lvl="4"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5pPr>
            <a:lvl6pPr lvl="5"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6pPr>
            <a:lvl7pPr lvl="6"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7pPr>
            <a:lvl8pPr lvl="7"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8pPr>
            <a:lvl9pPr lvl="8"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9pPr>
          </a:lstStyle>
          <a:p/>
        </p:txBody>
      </p:sp>
      <p:sp>
        <p:nvSpPr>
          <p:cNvPr id="7" name="Google Shape;7;p10"/>
          <p:cNvSpPr txBox="1"/>
          <p:nvPr>
            <p:ph idx="1" type="body"/>
          </p:nvPr>
        </p:nvSpPr>
        <p:spPr>
          <a:xfrm>
            <a:off x="628650" y="1369218"/>
            <a:ext cx="7886700" cy="3263505"/>
          </a:xfrm>
          <a:prstGeom prst="rect">
            <a:avLst/>
          </a:prstGeom>
          <a:noFill/>
          <a:ln>
            <a:noFill/>
          </a:ln>
        </p:spPr>
        <p:txBody>
          <a:bodyPr anchorCtr="0" anchor="t" bIns="34275" lIns="34275" spcFirstLastPara="1" rIns="34275" wrap="square" tIns="34275">
            <a:normAutofit/>
          </a:bodyPr>
          <a:lstStyle>
            <a:lvl1pPr indent="-355600" lvl="0" marL="4572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1pPr>
            <a:lvl2pPr indent="-355600" lvl="1" marL="9144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2pPr>
            <a:lvl3pPr indent="-355600" lvl="2" marL="13716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55600" lvl="3" marL="18288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6pPr>
            <a:lvl7pPr indent="-355600" lvl="6" marL="32004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7pPr>
            <a:lvl8pPr indent="-355600" lvl="7" marL="36576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8pPr>
            <a:lvl9pPr indent="-355600" lvl="8" marL="41148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9pPr>
          </a:lstStyle>
          <a:p/>
        </p:txBody>
      </p:sp>
      <p:sp>
        <p:nvSpPr>
          <p:cNvPr id="8" name="Google Shape;8;p10"/>
          <p:cNvSpPr txBox="1"/>
          <p:nvPr>
            <p:ph idx="12" type="sldNum"/>
          </p:nvPr>
        </p:nvSpPr>
        <p:spPr>
          <a:xfrm>
            <a:off x="628650" y="4812657"/>
            <a:ext cx="197143" cy="183055"/>
          </a:xfrm>
          <a:prstGeom prst="rect">
            <a:avLst/>
          </a:prstGeom>
          <a:noFill/>
          <a:ln>
            <a:noFill/>
          </a:ln>
        </p:spPr>
        <p:txBody>
          <a:bodyPr anchorCtr="0" anchor="ctr" bIns="34275" lIns="34275" spcFirstLastPara="1" rIns="34275" wrap="square" tIns="34275">
            <a:spAutoFit/>
          </a:bodyPr>
          <a:lstStyle>
            <a:lvl1pPr indent="0" lvl="0"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2.png"/><Relationship Id="rId6" Type="http://schemas.openxmlformats.org/officeDocument/2006/relationships/hyperlink" Target="https://pixabay.com/" TargetMode="External"/><Relationship Id="rId7" Type="http://schemas.openxmlformats.org/officeDocument/2006/relationships/hyperlink" Target="http://www.shutterstock.com/"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hyperlink" Target="https://www.youtube.com/watch?v=MnrJzXM7a6o" TargetMode="External"/><Relationship Id="rId13" Type="http://schemas.openxmlformats.org/officeDocument/2006/relationships/image" Target="../media/image9.png"/><Relationship Id="rId12" Type="http://schemas.openxmlformats.org/officeDocument/2006/relationships/image" Target="../media/image24.jp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8.png"/><Relationship Id="rId14" Type="http://schemas.openxmlformats.org/officeDocument/2006/relationships/image" Target="../media/image25.jp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11.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7.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8.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pic>
        <p:nvPicPr>
          <p:cNvPr descr="Google Shape;55;p13" id="27" name="Google Shape;27;p1"/>
          <p:cNvPicPr preferRelativeResize="0"/>
          <p:nvPr/>
        </p:nvPicPr>
        <p:blipFill rotWithShape="1">
          <a:blip r:embed="rId3">
            <a:alphaModFix/>
          </a:blip>
          <a:srcRect b="25722" l="4362" r="4571" t="19277"/>
          <a:stretch/>
        </p:blipFill>
        <p:spPr>
          <a:xfrm>
            <a:off x="6779769" y="477672"/>
            <a:ext cx="1666303" cy="1006356"/>
          </a:xfrm>
          <a:prstGeom prst="rect">
            <a:avLst/>
          </a:prstGeom>
          <a:noFill/>
          <a:ln>
            <a:noFill/>
          </a:ln>
        </p:spPr>
      </p:pic>
      <p:pic>
        <p:nvPicPr>
          <p:cNvPr descr="Google Shape;60;p13" id="28" name="Google Shape;28;p1"/>
          <p:cNvPicPr preferRelativeResize="0"/>
          <p:nvPr/>
        </p:nvPicPr>
        <p:blipFill rotWithShape="1">
          <a:blip r:embed="rId4">
            <a:alphaModFix/>
          </a:blip>
          <a:srcRect b="0" l="0" r="0" t="0"/>
          <a:stretch/>
        </p:blipFill>
        <p:spPr>
          <a:xfrm rot="3173668">
            <a:off x="5649963" y="1530371"/>
            <a:ext cx="302879" cy="668401"/>
          </a:xfrm>
          <a:prstGeom prst="rect">
            <a:avLst/>
          </a:prstGeom>
          <a:noFill/>
          <a:ln>
            <a:noFill/>
          </a:ln>
        </p:spPr>
      </p:pic>
      <p:sp>
        <p:nvSpPr>
          <p:cNvPr id="29" name="Google Shape;29;p1"/>
          <p:cNvSpPr/>
          <p:nvPr/>
        </p:nvSpPr>
        <p:spPr>
          <a:xfrm>
            <a:off x="34755" y="4400441"/>
            <a:ext cx="8937972" cy="621935"/>
          </a:xfrm>
          <a:prstGeom prst="rect">
            <a:avLst/>
          </a:prstGeom>
          <a:solidFill>
            <a:srgbClr val="FFFFFF"/>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pic>
        <p:nvPicPr>
          <p:cNvPr descr="Google Shape;62;p13" id="30" name="Google Shape;30;p1"/>
          <p:cNvPicPr preferRelativeResize="0"/>
          <p:nvPr/>
        </p:nvPicPr>
        <p:blipFill rotWithShape="1">
          <a:blip r:embed="rId5">
            <a:alphaModFix/>
          </a:blip>
          <a:srcRect b="0" l="0" r="0" t="0"/>
          <a:stretch/>
        </p:blipFill>
        <p:spPr>
          <a:xfrm rot="-2133876">
            <a:off x="7680410" y="4091258"/>
            <a:ext cx="837786" cy="500777"/>
          </a:xfrm>
          <a:prstGeom prst="rect">
            <a:avLst/>
          </a:prstGeom>
          <a:noFill/>
          <a:ln>
            <a:noFill/>
          </a:ln>
        </p:spPr>
      </p:pic>
      <p:sp>
        <p:nvSpPr>
          <p:cNvPr id="31" name="Google Shape;31;p1"/>
          <p:cNvSpPr/>
          <p:nvPr/>
        </p:nvSpPr>
        <p:spPr>
          <a:xfrm>
            <a:off x="7450453" y="33410"/>
            <a:ext cx="1585291" cy="515714"/>
          </a:xfrm>
          <a:prstGeom prst="rect">
            <a:avLst/>
          </a:prstGeom>
          <a:solidFill>
            <a:srgbClr val="FFFFFF"/>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2" name="Google Shape;32;p1"/>
          <p:cNvSpPr txBox="1"/>
          <p:nvPr/>
        </p:nvSpPr>
        <p:spPr>
          <a:xfrm>
            <a:off x="5637600" y="2036447"/>
            <a:ext cx="2808472" cy="1279649"/>
          </a:xfrm>
          <a:prstGeom prst="rect">
            <a:avLst/>
          </a:prstGeom>
          <a:noFill/>
          <a:ln>
            <a:noFill/>
          </a:ln>
        </p:spPr>
        <p:txBody>
          <a:bodyPr anchorCtr="0" anchor="t" bIns="68550" lIns="68550" spcFirstLastPara="1" rIns="68550" wrap="square" tIns="68550">
            <a:spAutoFit/>
          </a:bodyPr>
          <a:lstStyle/>
          <a:p>
            <a:pPr indent="0" lvl="0" marL="0" marR="0" rtl="1" algn="r">
              <a:lnSpc>
                <a:spcPct val="102777"/>
              </a:lnSpc>
              <a:spcBef>
                <a:spcPts val="0"/>
              </a:spcBef>
              <a:spcAft>
                <a:spcPts val="0"/>
              </a:spcAft>
              <a:buClr>
                <a:srgbClr val="232752"/>
              </a:buClr>
              <a:buSzPts val="3600"/>
              <a:buFont typeface="Assistant ExtraBold"/>
              <a:buNone/>
            </a:pPr>
            <a:r>
              <a:rPr b="0" i="0" lang="iw-IL" sz="3600" u="none" cap="none" strike="noStrike">
                <a:solidFill>
                  <a:srgbClr val="232752"/>
                </a:solidFill>
                <a:latin typeface="Assistant ExtraBold"/>
                <a:ea typeface="Assistant ExtraBold"/>
                <a:cs typeface="Assistant ExtraBold"/>
                <a:sym typeface="Assistant ExtraBold"/>
              </a:rPr>
              <a:t>בריונות ברשת</a:t>
            </a:r>
            <a:endParaRPr b="0" i="0" sz="3600" u="none" cap="none" strike="noStrike">
              <a:solidFill>
                <a:srgbClr val="232752"/>
              </a:solidFill>
              <a:latin typeface="Assistant ExtraBold"/>
              <a:ea typeface="Assistant ExtraBold"/>
              <a:cs typeface="Assistant ExtraBold"/>
              <a:sym typeface="Assistant ExtraBold"/>
            </a:endParaRPr>
          </a:p>
          <a:p>
            <a:pPr indent="0" lvl="0" marL="0" marR="0" rtl="1" algn="r">
              <a:lnSpc>
                <a:spcPct val="102777"/>
              </a:lnSpc>
              <a:spcBef>
                <a:spcPts val="0"/>
              </a:spcBef>
              <a:spcAft>
                <a:spcPts val="0"/>
              </a:spcAft>
              <a:buClr>
                <a:srgbClr val="232752"/>
              </a:buClr>
              <a:buSzPts val="3600"/>
              <a:buFont typeface="Assistant ExtraBold"/>
              <a:buNone/>
            </a:pPr>
            <a:r>
              <a:rPr b="0" i="0" lang="iw-IL" sz="3600" u="none" cap="none" strike="noStrike">
                <a:solidFill>
                  <a:srgbClr val="00B0F0"/>
                </a:solidFill>
                <a:latin typeface="Assistant ExtraBold"/>
                <a:ea typeface="Assistant ExtraBold"/>
                <a:cs typeface="Assistant ExtraBold"/>
                <a:sym typeface="Assistant ExtraBold"/>
              </a:rPr>
              <a:t>אינפואתיקה</a:t>
            </a:r>
            <a:endParaRPr b="0" i="0" sz="1200" u="none" cap="none" strike="noStrike">
              <a:solidFill>
                <a:srgbClr val="00B0F0"/>
              </a:solidFill>
              <a:latin typeface="Calibri"/>
              <a:ea typeface="Calibri"/>
              <a:cs typeface="Calibri"/>
              <a:sym typeface="Calibri"/>
            </a:endParaRPr>
          </a:p>
        </p:txBody>
      </p:sp>
      <p:pic>
        <p:nvPicPr>
          <p:cNvPr id="33" name="Google Shape;33;p1"/>
          <p:cNvPicPr preferRelativeResize="0"/>
          <p:nvPr/>
        </p:nvPicPr>
        <p:blipFill rotWithShape="1">
          <a:blip r:embed="rId6">
            <a:alphaModFix/>
          </a:blip>
          <a:srcRect b="0" l="0" r="0" t="0"/>
          <a:stretch/>
        </p:blipFill>
        <p:spPr>
          <a:xfrm>
            <a:off x="797031" y="684083"/>
            <a:ext cx="4333816" cy="37753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idx="12" type="sldNum"/>
          </p:nvPr>
        </p:nvSpPr>
        <p:spPr>
          <a:xfrm>
            <a:off x="265028" y="4553064"/>
            <a:ext cx="333488"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59" name="Google Shape;159;p8"/>
          <p:cNvSpPr txBox="1"/>
          <p:nvPr/>
        </p:nvSpPr>
        <p:spPr>
          <a:xfrm>
            <a:off x="3440624" y="512064"/>
            <a:ext cx="5274847"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אני בריון רשת?! (ילד מבית טוב)?</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60" name="Google Shape;160;p8"/>
          <p:cNvSpPr txBox="1"/>
          <p:nvPr/>
        </p:nvSpPr>
        <p:spPr>
          <a:xfrm>
            <a:off x="2676697" y="1246319"/>
            <a:ext cx="6108833" cy="707826"/>
          </a:xfrm>
          <a:prstGeom prst="rect">
            <a:avLst/>
          </a:prstGeom>
          <a:noFill/>
          <a:ln>
            <a:noFill/>
          </a:ln>
        </p:spPr>
        <p:txBody>
          <a:bodyPr anchorCtr="0" anchor="t" bIns="68550" lIns="68550" spcFirstLastPara="1" rIns="68550" wrap="square" tIns="68550">
            <a:spAutoFit/>
          </a:bodyPr>
          <a:lstStyle/>
          <a:p>
            <a:pPr indent="0" lvl="0" marL="0" marR="0" rtl="1" algn="r">
              <a:lnSpc>
                <a:spcPct val="18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"אמרי במערבא מלה בסלע משתוקא בתרין" </a:t>
            </a:r>
            <a:r>
              <a:rPr b="0" i="0" lang="iw-IL" sz="1200" u="none" cap="none" strike="noStrike">
                <a:solidFill>
                  <a:srgbClr val="232752"/>
                </a:solidFill>
                <a:latin typeface="Assistant ExtraBold"/>
                <a:ea typeface="Assistant ExtraBold"/>
                <a:cs typeface="Assistant ExtraBold"/>
                <a:sym typeface="Assistant ExtraBold"/>
              </a:rPr>
              <a:t>(תלמוד בבלי מגילה יח)</a:t>
            </a:r>
            <a:endParaRPr b="0" i="0" sz="2000" u="none" cap="none" strike="noStrike">
              <a:solidFill>
                <a:srgbClr val="232752"/>
              </a:solidFill>
              <a:latin typeface="Assistant ExtraBold"/>
              <a:ea typeface="Assistant ExtraBold"/>
              <a:cs typeface="Assistant ExtraBold"/>
              <a:sym typeface="Assistant ExtraBold"/>
            </a:endParaRPr>
          </a:p>
        </p:txBody>
      </p:sp>
      <p:sp>
        <p:nvSpPr>
          <p:cNvPr id="161" name="Google Shape;161;p8"/>
          <p:cNvSpPr/>
          <p:nvPr/>
        </p:nvSpPr>
        <p:spPr>
          <a:xfrm>
            <a:off x="428529" y="865656"/>
            <a:ext cx="2028721" cy="1622361"/>
          </a:xfrm>
          <a:prstGeom prst="rect">
            <a:avLst/>
          </a:prstGeom>
          <a:solidFill>
            <a:srgbClr val="EDEDED"/>
          </a:solidFill>
          <a:ln>
            <a:noFill/>
          </a:ln>
        </p:spPr>
        <p:txBody>
          <a:bodyPr anchorCtr="0" anchor="ctr" bIns="45700" lIns="91425" spcFirstLastPara="1" rIns="91425" wrap="square" tIns="45700">
            <a:noAutofit/>
          </a:bodyPr>
          <a:lstStyle/>
          <a:p>
            <a:pPr indent="0" lvl="0" marL="0" marR="0" rtl="1" algn="r">
              <a:lnSpc>
                <a:spcPct val="120000"/>
              </a:lnSpc>
              <a:spcBef>
                <a:spcPts val="0"/>
              </a:spcBef>
              <a:spcAft>
                <a:spcPts val="0"/>
              </a:spcAft>
              <a:buClr>
                <a:srgbClr val="000000"/>
              </a:buClr>
              <a:buSzPts val="1600"/>
              <a:buFont typeface="Arial"/>
              <a:buNone/>
            </a:pPr>
            <a:r>
              <a:rPr b="1" i="0" lang="iw-IL" sz="1600" u="sng" cap="none" strike="noStrike">
                <a:solidFill>
                  <a:schemeClr val="dk1"/>
                </a:solidFill>
                <a:latin typeface="Assistant"/>
                <a:ea typeface="Assistant"/>
                <a:cs typeface="Assistant"/>
                <a:sym typeface="Assistant"/>
              </a:rPr>
              <a:t>תרגום ארמי-עברי</a:t>
            </a:r>
            <a:endParaRPr b="0" i="0" sz="1600" u="none" cap="none" strike="noStrike">
              <a:solidFill>
                <a:srgbClr val="000000"/>
              </a:solidFill>
              <a:latin typeface="Assistant"/>
              <a:ea typeface="Assistant"/>
              <a:cs typeface="Assistant"/>
              <a:sym typeface="Assistant"/>
            </a:endParaRPr>
          </a:p>
          <a:p>
            <a:pPr indent="0" lvl="0" marL="0" marR="0" rtl="1" algn="r">
              <a:lnSpc>
                <a:spcPct val="120000"/>
              </a:lnSpc>
              <a:spcBef>
                <a:spcPts val="0"/>
              </a:spcBef>
              <a:spcAft>
                <a:spcPts val="0"/>
              </a:spcAft>
              <a:buClr>
                <a:srgbClr val="000000"/>
              </a:buClr>
              <a:buSzPts val="1600"/>
              <a:buFont typeface="Arial"/>
              <a:buNone/>
            </a:pPr>
            <a:r>
              <a:rPr b="0" i="0" lang="iw-IL" sz="1600" u="none" cap="none" strike="noStrike">
                <a:solidFill>
                  <a:schemeClr val="dk1"/>
                </a:solidFill>
                <a:latin typeface="Assistant"/>
                <a:ea typeface="Assistant"/>
                <a:cs typeface="Assistant"/>
                <a:sym typeface="Assistant"/>
              </a:rPr>
              <a:t>מערבא    |  ארץ ישראל</a:t>
            </a:r>
            <a:endParaRPr b="0" i="0" sz="1600" u="none" cap="none" strike="noStrike">
              <a:solidFill>
                <a:srgbClr val="000000"/>
              </a:solidFill>
              <a:latin typeface="Assistant"/>
              <a:ea typeface="Assistant"/>
              <a:cs typeface="Assistant"/>
              <a:sym typeface="Assistant"/>
            </a:endParaRPr>
          </a:p>
          <a:p>
            <a:pPr indent="0" lvl="0" marL="0" marR="0" rtl="1" algn="r">
              <a:lnSpc>
                <a:spcPct val="120000"/>
              </a:lnSpc>
              <a:spcBef>
                <a:spcPts val="0"/>
              </a:spcBef>
              <a:spcAft>
                <a:spcPts val="0"/>
              </a:spcAft>
              <a:buClr>
                <a:srgbClr val="000000"/>
              </a:buClr>
              <a:buSzPts val="1600"/>
              <a:buFont typeface="Arial"/>
              <a:buNone/>
            </a:pPr>
            <a:r>
              <a:rPr b="0" i="0" lang="iw-IL" sz="1600" u="none" cap="none" strike="noStrike">
                <a:solidFill>
                  <a:schemeClr val="dk1"/>
                </a:solidFill>
                <a:latin typeface="Assistant"/>
                <a:ea typeface="Assistant"/>
                <a:cs typeface="Assistant"/>
                <a:sym typeface="Assistant"/>
              </a:rPr>
              <a:t>סלע          |  מטבע</a:t>
            </a:r>
            <a:endParaRPr b="0" i="0" sz="1600" u="none" cap="none" strike="noStrike">
              <a:solidFill>
                <a:srgbClr val="000000"/>
              </a:solidFill>
              <a:latin typeface="Assistant"/>
              <a:ea typeface="Assistant"/>
              <a:cs typeface="Assistant"/>
              <a:sym typeface="Assistant"/>
            </a:endParaRPr>
          </a:p>
          <a:p>
            <a:pPr indent="0" lvl="0" marL="0" marR="0" rtl="1" algn="r">
              <a:lnSpc>
                <a:spcPct val="120000"/>
              </a:lnSpc>
              <a:spcBef>
                <a:spcPts val="0"/>
              </a:spcBef>
              <a:spcAft>
                <a:spcPts val="0"/>
              </a:spcAft>
              <a:buClr>
                <a:srgbClr val="000000"/>
              </a:buClr>
              <a:buSzPts val="1600"/>
              <a:buFont typeface="Arial"/>
              <a:buNone/>
            </a:pPr>
            <a:r>
              <a:rPr b="0" i="0" lang="iw-IL" sz="1600" u="none" cap="none" strike="noStrike">
                <a:solidFill>
                  <a:schemeClr val="dk1"/>
                </a:solidFill>
                <a:latin typeface="Assistant"/>
                <a:ea typeface="Assistant"/>
                <a:cs typeface="Assistant"/>
                <a:sym typeface="Assistant"/>
              </a:rPr>
              <a:t>משתוקא  |  שתיקה</a:t>
            </a:r>
            <a:endParaRPr b="0" i="0" sz="1600" u="none" cap="none" strike="noStrike">
              <a:solidFill>
                <a:srgbClr val="000000"/>
              </a:solidFill>
              <a:latin typeface="Assistant"/>
              <a:ea typeface="Assistant"/>
              <a:cs typeface="Assistant"/>
              <a:sym typeface="Assistant"/>
            </a:endParaRPr>
          </a:p>
          <a:p>
            <a:pPr indent="0" lvl="0" marL="0" marR="0" rtl="1" algn="r">
              <a:lnSpc>
                <a:spcPct val="120000"/>
              </a:lnSpc>
              <a:spcBef>
                <a:spcPts val="0"/>
              </a:spcBef>
              <a:spcAft>
                <a:spcPts val="0"/>
              </a:spcAft>
              <a:buClr>
                <a:srgbClr val="000000"/>
              </a:buClr>
              <a:buSzPts val="1600"/>
              <a:buFont typeface="Arial"/>
              <a:buNone/>
            </a:pPr>
            <a:r>
              <a:rPr b="0" i="0" lang="iw-IL" sz="1600" u="none" cap="none" strike="noStrike">
                <a:solidFill>
                  <a:schemeClr val="dk1"/>
                </a:solidFill>
                <a:latin typeface="Assistant"/>
                <a:ea typeface="Assistant"/>
                <a:cs typeface="Assistant"/>
                <a:sym typeface="Assistant"/>
              </a:rPr>
              <a:t>תרין          |  שתיים</a:t>
            </a:r>
            <a:endParaRPr b="0" i="0" sz="1600" u="none" cap="none" strike="noStrike">
              <a:solidFill>
                <a:srgbClr val="000000"/>
              </a:solidFill>
              <a:latin typeface="Assistant"/>
              <a:ea typeface="Assistant"/>
              <a:cs typeface="Assistant"/>
              <a:sym typeface="Assistant"/>
            </a:endParaRPr>
          </a:p>
        </p:txBody>
      </p:sp>
      <p:sp>
        <p:nvSpPr>
          <p:cNvPr id="162" name="Google Shape;162;p8"/>
          <p:cNvSpPr txBox="1"/>
          <p:nvPr/>
        </p:nvSpPr>
        <p:spPr>
          <a:xfrm>
            <a:off x="2967644" y="2237361"/>
            <a:ext cx="4617264" cy="1461878"/>
          </a:xfrm>
          <a:prstGeom prst="rect">
            <a:avLst/>
          </a:prstGeom>
          <a:noFill/>
          <a:ln>
            <a:noFill/>
          </a:ln>
        </p:spPr>
        <p:txBody>
          <a:bodyPr anchorCtr="0" anchor="t" bIns="68550" lIns="68550" spcFirstLastPara="1" rIns="68550" wrap="square" tIns="68550">
            <a:spAutoFit/>
          </a:bodyPr>
          <a:lstStyle/>
          <a:p>
            <a:pPr indent="0" lvl="0" marL="0" marR="0" rtl="1" algn="r">
              <a:lnSpc>
                <a:spcPct val="150000"/>
              </a:lnSpc>
              <a:spcBef>
                <a:spcPts val="0"/>
              </a:spcBef>
              <a:spcAft>
                <a:spcPts val="0"/>
              </a:spcAft>
              <a:buClr>
                <a:srgbClr val="232752"/>
              </a:buClr>
              <a:buSzPts val="2000"/>
              <a:buFont typeface="Assistant ExtraBold"/>
              <a:buNone/>
            </a:pPr>
            <a:r>
              <a:rPr b="0" i="0" lang="iw-IL" sz="1800" u="none" cap="none" strike="noStrike">
                <a:solidFill>
                  <a:srgbClr val="232752"/>
                </a:solidFill>
                <a:latin typeface="Assistant ExtraBold"/>
                <a:ea typeface="Assistant ExtraBold"/>
                <a:cs typeface="Assistant ExtraBold"/>
                <a:sym typeface="Assistant ExtraBold"/>
              </a:rPr>
              <a:t>דיון:</a:t>
            </a:r>
            <a:endParaRPr b="0" i="0" sz="1800" u="none" cap="none" strike="noStrike">
              <a:solidFill>
                <a:srgbClr val="232752"/>
              </a:solidFill>
              <a:latin typeface="Arial"/>
              <a:ea typeface="Arial"/>
              <a:cs typeface="Arial"/>
              <a:sym typeface="Arial"/>
            </a:endParaRPr>
          </a:p>
          <a:p>
            <a:pPr indent="-342900" lvl="0" marL="342900" marR="0" rtl="1" algn="r">
              <a:lnSpc>
                <a:spcPct val="150000"/>
              </a:lnSpc>
              <a:spcBef>
                <a:spcPts val="600"/>
              </a:spcBef>
              <a:spcAft>
                <a:spcPts val="0"/>
              </a:spcAft>
              <a:buClr>
                <a:srgbClr val="232752"/>
              </a:buClr>
              <a:buSzPts val="2000"/>
              <a:buFont typeface="Arial"/>
              <a:buChar char="-"/>
            </a:pPr>
            <a:r>
              <a:rPr b="0" i="0" lang="iw-IL" sz="1800" u="none" cap="none" strike="noStrike">
                <a:solidFill>
                  <a:srgbClr val="232752"/>
                </a:solidFill>
                <a:latin typeface="Assistant"/>
                <a:ea typeface="Assistant"/>
                <a:cs typeface="Assistant"/>
                <a:sym typeface="Assistant"/>
              </a:rPr>
              <a:t>מה מאפיין בריוני רשת?</a:t>
            </a:r>
            <a:endParaRPr b="0" i="0" sz="1800" u="none" cap="none" strike="noStrike">
              <a:solidFill>
                <a:srgbClr val="232752"/>
              </a:solidFill>
              <a:latin typeface="Arial"/>
              <a:ea typeface="Arial"/>
              <a:cs typeface="Arial"/>
              <a:sym typeface="Arial"/>
            </a:endParaRPr>
          </a:p>
          <a:p>
            <a:pPr indent="-342900" lvl="0" marL="342900" marR="0" rtl="1" algn="r">
              <a:lnSpc>
                <a:spcPct val="150000"/>
              </a:lnSpc>
              <a:spcBef>
                <a:spcPts val="0"/>
              </a:spcBef>
              <a:spcAft>
                <a:spcPts val="0"/>
              </a:spcAft>
              <a:buClr>
                <a:srgbClr val="232752"/>
              </a:buClr>
              <a:buSzPts val="2000"/>
              <a:buFont typeface="Arial"/>
              <a:buChar char="-"/>
            </a:pPr>
            <a:r>
              <a:rPr b="0" i="0" lang="iw-IL" sz="1800" u="none" cap="none" strike="noStrike">
                <a:solidFill>
                  <a:srgbClr val="232752"/>
                </a:solidFill>
                <a:latin typeface="Assistant"/>
                <a:ea typeface="Assistant"/>
                <a:cs typeface="Assistant"/>
                <a:sym typeface="Assistant"/>
              </a:rPr>
              <a:t>איך אפשר לפעול כדי למנוע מצבי פגיעה ברשת?</a:t>
            </a:r>
            <a:endParaRPr b="0" i="0" sz="1800" u="none" cap="none" strike="noStrike">
              <a:solidFill>
                <a:srgbClr val="23275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idx="12" type="sldNum"/>
          </p:nvPr>
        </p:nvSpPr>
        <p:spPr>
          <a:xfrm>
            <a:off x="265027" y="4553064"/>
            <a:ext cx="316863"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1286"/>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68" name="Google Shape;168;p17"/>
          <p:cNvSpPr txBox="1"/>
          <p:nvPr/>
        </p:nvSpPr>
        <p:spPr>
          <a:xfrm>
            <a:off x="1834866" y="2117084"/>
            <a:ext cx="6108833" cy="1461878"/>
          </a:xfrm>
          <a:prstGeom prst="rect">
            <a:avLst/>
          </a:prstGeom>
          <a:noFill/>
          <a:ln>
            <a:noFill/>
          </a:ln>
        </p:spPr>
        <p:txBody>
          <a:bodyPr anchorCtr="0" anchor="t" bIns="68550" lIns="68550" spcFirstLastPara="1" rIns="68550" wrap="square" tIns="68550">
            <a:spAutoFit/>
          </a:bodyPr>
          <a:lstStyle/>
          <a:p>
            <a:pPr indent="0" lvl="0" marL="0" marR="0" rtl="1" algn="r">
              <a:lnSpc>
                <a:spcPct val="150000"/>
              </a:lnSpc>
              <a:spcBef>
                <a:spcPts val="0"/>
              </a:spcBef>
              <a:spcAft>
                <a:spcPts val="0"/>
              </a:spcAft>
              <a:buClr>
                <a:srgbClr val="232752"/>
              </a:buClr>
              <a:buSzPts val="2000"/>
              <a:buFont typeface="Assistant ExtraBold"/>
              <a:buNone/>
            </a:pPr>
            <a:r>
              <a:rPr b="0" i="0" lang="iw-IL" sz="1800" u="none" cap="none" strike="noStrike">
                <a:solidFill>
                  <a:srgbClr val="232752"/>
                </a:solidFill>
                <a:latin typeface="Assistant ExtraBold"/>
                <a:ea typeface="Assistant ExtraBold"/>
                <a:cs typeface="Assistant ExtraBold"/>
                <a:sym typeface="Assistant ExtraBold"/>
              </a:rPr>
              <a:t>חשבו:</a:t>
            </a:r>
            <a:endParaRPr b="0" i="0" sz="1800" u="none" cap="none" strike="noStrike">
              <a:solidFill>
                <a:srgbClr val="232752"/>
              </a:solidFill>
              <a:latin typeface="Arial"/>
              <a:ea typeface="Arial"/>
              <a:cs typeface="Arial"/>
              <a:sym typeface="Arial"/>
            </a:endParaRPr>
          </a:p>
          <a:p>
            <a:pPr indent="0" lvl="0" marL="0" marR="0" rtl="1" algn="r">
              <a:lnSpc>
                <a:spcPct val="150000"/>
              </a:lnSpc>
              <a:spcBef>
                <a:spcPts val="600"/>
              </a:spcBef>
              <a:spcAft>
                <a:spcPts val="0"/>
              </a:spcAft>
              <a:buClr>
                <a:srgbClr val="000000"/>
              </a:buClr>
              <a:buSzPts val="1800"/>
              <a:buFont typeface="Arial"/>
              <a:buNone/>
            </a:pPr>
            <a:r>
              <a:rPr b="0" i="0" lang="iw-IL" sz="1800" u="none" cap="none" strike="noStrike">
                <a:solidFill>
                  <a:srgbClr val="232752"/>
                </a:solidFill>
                <a:latin typeface="Assistant"/>
                <a:ea typeface="Assistant"/>
                <a:cs typeface="Assistant"/>
                <a:sym typeface="Assistant"/>
              </a:rPr>
              <a:t>-   האם אני בריון רשת בלי ששמתי לב?</a:t>
            </a:r>
            <a:endParaRPr b="0" i="0" sz="1800" u="none" cap="none" strike="noStrike">
              <a:solidFill>
                <a:srgbClr val="232752"/>
              </a:solidFill>
              <a:latin typeface="Arial"/>
              <a:ea typeface="Arial"/>
              <a:cs typeface="Arial"/>
              <a:sym typeface="Arial"/>
            </a:endParaRPr>
          </a:p>
          <a:p>
            <a:pPr indent="0" lvl="0" marL="0" marR="0" rtl="1" algn="r">
              <a:lnSpc>
                <a:spcPct val="150000"/>
              </a:lnSpc>
              <a:spcBef>
                <a:spcPts val="0"/>
              </a:spcBef>
              <a:spcAft>
                <a:spcPts val="0"/>
              </a:spcAft>
              <a:buClr>
                <a:srgbClr val="000000"/>
              </a:buClr>
              <a:buSzPts val="1800"/>
              <a:buFont typeface="Arial"/>
              <a:buNone/>
            </a:pPr>
            <a:r>
              <a:rPr b="0" i="0" lang="iw-IL" sz="1800" u="none" cap="none" strike="noStrike">
                <a:solidFill>
                  <a:srgbClr val="232752"/>
                </a:solidFill>
                <a:latin typeface="Assistant"/>
                <a:ea typeface="Assistant"/>
                <a:cs typeface="Assistant"/>
                <a:sym typeface="Assistant"/>
              </a:rPr>
              <a:t>-   איך ביכולתי להימנע מלהידרדר לבריונות או למעשים פוגעניים ברשת?</a:t>
            </a:r>
            <a:endParaRPr b="0" i="0" sz="1800" u="none" cap="none" strike="noStrike">
              <a:solidFill>
                <a:srgbClr val="232752"/>
              </a:solidFill>
              <a:latin typeface="Arial"/>
              <a:ea typeface="Arial"/>
              <a:cs typeface="Arial"/>
              <a:sym typeface="Arial"/>
            </a:endParaRPr>
          </a:p>
        </p:txBody>
      </p:sp>
      <p:sp>
        <p:nvSpPr>
          <p:cNvPr id="169" name="Google Shape;169;p17"/>
          <p:cNvSpPr txBox="1"/>
          <p:nvPr/>
        </p:nvSpPr>
        <p:spPr>
          <a:xfrm>
            <a:off x="2676697" y="1246319"/>
            <a:ext cx="6108833" cy="707826"/>
          </a:xfrm>
          <a:prstGeom prst="rect">
            <a:avLst/>
          </a:prstGeom>
          <a:noFill/>
          <a:ln>
            <a:noFill/>
          </a:ln>
        </p:spPr>
        <p:txBody>
          <a:bodyPr anchorCtr="0" anchor="t" bIns="68550" lIns="68550" spcFirstLastPara="1" rIns="68550" wrap="square" tIns="68550">
            <a:spAutoFit/>
          </a:bodyPr>
          <a:lstStyle/>
          <a:p>
            <a:pPr indent="0" lvl="0" marL="0" marR="0" rtl="1" algn="r">
              <a:lnSpc>
                <a:spcPct val="18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"אמרי במערבא מלה בסלע משתוקא בתרין" </a:t>
            </a:r>
            <a:r>
              <a:rPr b="0" i="0" lang="iw-IL" sz="1200" u="none" cap="none" strike="noStrike">
                <a:solidFill>
                  <a:srgbClr val="232752"/>
                </a:solidFill>
                <a:latin typeface="Assistant ExtraBold"/>
                <a:ea typeface="Assistant ExtraBold"/>
                <a:cs typeface="Assistant ExtraBold"/>
                <a:sym typeface="Assistant ExtraBold"/>
              </a:rPr>
              <a:t>(תלמוד בבלי מגילה יח)</a:t>
            </a:r>
            <a:endParaRPr b="0" i="0" sz="2000" u="none" cap="none" strike="noStrike">
              <a:solidFill>
                <a:srgbClr val="232752"/>
              </a:solidFill>
              <a:latin typeface="Assistant ExtraBold"/>
              <a:ea typeface="Assistant ExtraBold"/>
              <a:cs typeface="Assistant ExtraBold"/>
              <a:sym typeface="Assistant ExtraBold"/>
            </a:endParaRPr>
          </a:p>
        </p:txBody>
      </p:sp>
      <p:sp>
        <p:nvSpPr>
          <p:cNvPr id="170" name="Google Shape;170;p17"/>
          <p:cNvSpPr txBox="1"/>
          <p:nvPr/>
        </p:nvSpPr>
        <p:spPr>
          <a:xfrm>
            <a:off x="3440624" y="512064"/>
            <a:ext cx="5274847"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אני בריון רשת?! (ילד מבית טוב)?</a:t>
            </a:r>
            <a:endParaRPr b="0" i="0" sz="28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8"/>
          <p:cNvSpPr txBox="1"/>
          <p:nvPr>
            <p:ph idx="12" type="sldNum"/>
          </p:nvPr>
        </p:nvSpPr>
        <p:spPr>
          <a:xfrm>
            <a:off x="248401" y="4553064"/>
            <a:ext cx="358427"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1286"/>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76" name="Google Shape;176;p18"/>
          <p:cNvSpPr txBox="1"/>
          <p:nvPr/>
        </p:nvSpPr>
        <p:spPr>
          <a:xfrm>
            <a:off x="4872250" y="512064"/>
            <a:ext cx="3843221"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אחריות אישית וחברתית</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77" name="Google Shape;177;p18"/>
          <p:cNvSpPr txBox="1"/>
          <p:nvPr/>
        </p:nvSpPr>
        <p:spPr>
          <a:xfrm>
            <a:off x="3703971" y="1090999"/>
            <a:ext cx="5011500" cy="4464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Don't ask what the country can do for you</a:t>
            </a:r>
            <a:endParaRPr b="0" i="0" sz="2000" u="none" cap="none" strike="noStrike">
              <a:solidFill>
                <a:srgbClr val="232752"/>
              </a:solidFill>
              <a:latin typeface="Assistant ExtraBold"/>
              <a:ea typeface="Assistant ExtraBold"/>
              <a:cs typeface="Assistant ExtraBold"/>
              <a:sym typeface="Assistant ExtraBold"/>
            </a:endParaRPr>
          </a:p>
        </p:txBody>
      </p:sp>
      <p:pic>
        <p:nvPicPr>
          <p:cNvPr descr="Google Shape;60;p13" id="178" name="Google Shape;178;p18"/>
          <p:cNvPicPr preferRelativeResize="0"/>
          <p:nvPr/>
        </p:nvPicPr>
        <p:blipFill rotWithShape="1">
          <a:blip r:embed="rId3">
            <a:alphaModFix/>
          </a:blip>
          <a:srcRect b="0" l="0" r="0" t="0"/>
          <a:stretch/>
        </p:blipFill>
        <p:spPr>
          <a:xfrm rot="3173668">
            <a:off x="4959837" y="324923"/>
            <a:ext cx="271944" cy="600133"/>
          </a:xfrm>
          <a:prstGeom prst="rect">
            <a:avLst/>
          </a:prstGeom>
          <a:noFill/>
          <a:ln>
            <a:noFill/>
          </a:ln>
        </p:spPr>
      </p:pic>
      <p:pic>
        <p:nvPicPr>
          <p:cNvPr id="179" name="Google Shape;179;p18"/>
          <p:cNvPicPr preferRelativeResize="0"/>
          <p:nvPr/>
        </p:nvPicPr>
        <p:blipFill rotWithShape="1">
          <a:blip r:embed="rId4">
            <a:alphaModFix/>
          </a:blip>
          <a:srcRect b="0" l="0" r="0" t="0"/>
          <a:stretch/>
        </p:blipFill>
        <p:spPr>
          <a:xfrm>
            <a:off x="240763" y="1978820"/>
            <a:ext cx="3463064" cy="1882663"/>
          </a:xfrm>
          <a:prstGeom prst="rect">
            <a:avLst/>
          </a:prstGeom>
          <a:noFill/>
          <a:ln>
            <a:noFill/>
          </a:ln>
        </p:spPr>
      </p:pic>
      <p:sp>
        <p:nvSpPr>
          <p:cNvPr id="180" name="Google Shape;180;p18"/>
          <p:cNvSpPr txBox="1"/>
          <p:nvPr/>
        </p:nvSpPr>
        <p:spPr>
          <a:xfrm>
            <a:off x="3865418" y="2100099"/>
            <a:ext cx="4947834" cy="1384934"/>
          </a:xfrm>
          <a:prstGeom prst="rect">
            <a:avLst/>
          </a:prstGeom>
          <a:noFill/>
          <a:ln>
            <a:noFill/>
          </a:ln>
        </p:spPr>
        <p:txBody>
          <a:bodyPr anchorCtr="0" anchor="t" bIns="68550" lIns="68550" spcFirstLastPara="1" rIns="68550" wrap="square" tIns="68550">
            <a:spAutoFit/>
          </a:bodyPr>
          <a:lstStyle/>
          <a:p>
            <a:pPr indent="0" lvl="0" marL="0" marR="0" rtl="1" algn="r">
              <a:lnSpc>
                <a:spcPct val="150000"/>
              </a:lnSpc>
              <a:spcBef>
                <a:spcPts val="0"/>
              </a:spcBef>
              <a:spcAft>
                <a:spcPts val="0"/>
              </a:spcAft>
              <a:buClr>
                <a:srgbClr val="232752"/>
              </a:buClr>
              <a:buSzPts val="2000"/>
              <a:buFont typeface="Assistant ExtraBold"/>
              <a:buNone/>
            </a:pPr>
            <a:r>
              <a:rPr b="1" i="0" lang="iw-IL" sz="1800" u="none" cap="none" strike="noStrike">
                <a:solidFill>
                  <a:srgbClr val="232752"/>
                </a:solidFill>
                <a:latin typeface="Assistant"/>
                <a:ea typeface="Assistant"/>
                <a:cs typeface="Assistant"/>
                <a:sym typeface="Assistant"/>
              </a:rPr>
              <a:t>במקרה שאין מי שיקבע את כללי ההתנהלות ברשת, נפנה לאתיקה כפי שלמדנו בנושא מבוא לאינפואתיקה - כללים חברתיים לשימוש במידע ובכלי העברת מידע.</a:t>
            </a:r>
            <a:endParaRPr b="1" i="0" sz="1800" u="none" cap="none" strike="noStrike">
              <a:solidFill>
                <a:srgbClr val="232752"/>
              </a:solidFill>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txBox="1"/>
          <p:nvPr>
            <p:ph idx="12" type="sldNum"/>
          </p:nvPr>
        </p:nvSpPr>
        <p:spPr>
          <a:xfrm>
            <a:off x="265027" y="4553064"/>
            <a:ext cx="316863"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1286"/>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86" name="Google Shape;186;p19"/>
          <p:cNvSpPr txBox="1"/>
          <p:nvPr/>
        </p:nvSpPr>
        <p:spPr>
          <a:xfrm>
            <a:off x="4872250" y="512064"/>
            <a:ext cx="3843221"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מהי בריונות ברשת?</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87" name="Google Shape;187;p19"/>
          <p:cNvSpPr txBox="1"/>
          <p:nvPr/>
        </p:nvSpPr>
        <p:spPr>
          <a:xfrm>
            <a:off x="958254" y="1219248"/>
            <a:ext cx="7227490" cy="858636"/>
          </a:xfrm>
          <a:prstGeom prst="rect">
            <a:avLst/>
          </a:prstGeom>
          <a:noFill/>
          <a:ln>
            <a:noFill/>
          </a:ln>
        </p:spPr>
        <p:txBody>
          <a:bodyPr anchorCtr="0" anchor="t" bIns="68550" lIns="68550" spcFirstLastPara="1" rIns="68550" wrap="square" tIns="68550">
            <a:spAutoFit/>
          </a:bodyPr>
          <a:lstStyle/>
          <a:p>
            <a:pPr indent="0" lvl="0" marL="0" marR="0" rtl="1" algn="ctr">
              <a:lnSpc>
                <a:spcPct val="130000"/>
              </a:lnSpc>
              <a:spcBef>
                <a:spcPts val="0"/>
              </a:spcBef>
              <a:spcAft>
                <a:spcPts val="0"/>
              </a:spcAft>
              <a:buClr>
                <a:srgbClr val="232752"/>
              </a:buClr>
              <a:buSzPts val="2000"/>
              <a:buFont typeface="Assistant ExtraBold"/>
              <a:buNone/>
            </a:pPr>
            <a:r>
              <a:rPr b="1" i="0" lang="iw-IL" sz="1800" u="none" cap="none" strike="noStrike">
                <a:solidFill>
                  <a:srgbClr val="232752"/>
                </a:solidFill>
                <a:latin typeface="Assistant"/>
                <a:ea typeface="Assistant"/>
                <a:cs typeface="Assistant"/>
                <a:sym typeface="Assistant"/>
              </a:rPr>
              <a:t>למדנו על בריונות ברשת בהקשרים חברתיים. </a:t>
            </a:r>
            <a:endParaRPr/>
          </a:p>
          <a:p>
            <a:pPr indent="0" lvl="0" marL="0" marR="0" rtl="1" algn="ctr">
              <a:lnSpc>
                <a:spcPct val="130000"/>
              </a:lnSpc>
              <a:spcBef>
                <a:spcPts val="0"/>
              </a:spcBef>
              <a:spcAft>
                <a:spcPts val="0"/>
              </a:spcAft>
              <a:buClr>
                <a:srgbClr val="232752"/>
              </a:buClr>
              <a:buSzPts val="2000"/>
              <a:buFont typeface="Assistant ExtraBold"/>
              <a:buNone/>
            </a:pPr>
            <a:r>
              <a:rPr b="1" i="0" lang="iw-IL" sz="1800" u="none" cap="none" strike="noStrike">
                <a:solidFill>
                  <a:srgbClr val="232752"/>
                </a:solidFill>
                <a:latin typeface="Assistant"/>
                <a:ea typeface="Assistant"/>
                <a:cs typeface="Assistant"/>
                <a:sym typeface="Assistant"/>
              </a:rPr>
              <a:t>האם יש סוגים נוספים של בריונות רשת?</a:t>
            </a:r>
            <a:endParaRPr b="1" i="0" sz="1800" u="none" cap="none" strike="noStrike">
              <a:solidFill>
                <a:srgbClr val="232752"/>
              </a:solidFill>
              <a:latin typeface="Assistant"/>
              <a:ea typeface="Assistant"/>
              <a:cs typeface="Assistant"/>
              <a:sym typeface="Assistant"/>
            </a:endParaRPr>
          </a:p>
        </p:txBody>
      </p:sp>
      <p:pic>
        <p:nvPicPr>
          <p:cNvPr descr="Google Shape;60;p13" id="188" name="Google Shape;188;p19"/>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
        <p:nvSpPr>
          <p:cNvPr id="189" name="Google Shape;189;p19"/>
          <p:cNvSpPr/>
          <p:nvPr/>
        </p:nvSpPr>
        <p:spPr>
          <a:xfrm>
            <a:off x="6265983" y="2196191"/>
            <a:ext cx="1587363" cy="1565810"/>
          </a:xfrm>
          <a:prstGeom prst="ellipse">
            <a:avLst/>
          </a:prstGeom>
          <a:solidFill>
            <a:srgbClr val="FEC224"/>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2200" u="none" cap="none" strike="noStrike">
                <a:solidFill>
                  <a:schemeClr val="lt1"/>
                </a:solidFill>
                <a:latin typeface="Assistant"/>
                <a:ea typeface="Assistant"/>
                <a:cs typeface="Assistant"/>
                <a:sym typeface="Assistant"/>
              </a:rPr>
              <a:t>עבירות זכויות יוצרים</a:t>
            </a:r>
            <a:endParaRPr b="1" i="0" sz="2200" u="none" cap="none" strike="noStrike">
              <a:solidFill>
                <a:schemeClr val="lt1"/>
              </a:solidFill>
              <a:latin typeface="Assistant"/>
              <a:ea typeface="Assistant"/>
              <a:cs typeface="Assistant"/>
              <a:sym typeface="Assistant"/>
            </a:endParaRPr>
          </a:p>
        </p:txBody>
      </p:sp>
      <p:sp>
        <p:nvSpPr>
          <p:cNvPr id="190" name="Google Shape;190;p19"/>
          <p:cNvSpPr/>
          <p:nvPr/>
        </p:nvSpPr>
        <p:spPr>
          <a:xfrm>
            <a:off x="3778318" y="2196191"/>
            <a:ext cx="1587363" cy="1565810"/>
          </a:xfrm>
          <a:prstGeom prst="ellipse">
            <a:avLst/>
          </a:prstGeom>
          <a:solidFill>
            <a:srgbClr val="918D8E"/>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2200" u="none" cap="none" strike="noStrike">
                <a:solidFill>
                  <a:schemeClr val="lt1"/>
                </a:solidFill>
                <a:latin typeface="Assistant"/>
                <a:ea typeface="Assistant"/>
                <a:cs typeface="Assistant"/>
                <a:sym typeface="Assistant"/>
              </a:rPr>
              <a:t>עבירות פרטיות</a:t>
            </a:r>
            <a:endParaRPr b="1" i="0" sz="2200" u="none" cap="none" strike="noStrike">
              <a:solidFill>
                <a:schemeClr val="lt1"/>
              </a:solidFill>
              <a:latin typeface="Assistant"/>
              <a:ea typeface="Assistant"/>
              <a:cs typeface="Assistant"/>
              <a:sym typeface="Assistant"/>
            </a:endParaRPr>
          </a:p>
        </p:txBody>
      </p:sp>
      <p:sp>
        <p:nvSpPr>
          <p:cNvPr id="191" name="Google Shape;191;p19"/>
          <p:cNvSpPr/>
          <p:nvPr/>
        </p:nvSpPr>
        <p:spPr>
          <a:xfrm>
            <a:off x="1290654" y="2196191"/>
            <a:ext cx="1587363" cy="1565810"/>
          </a:xfrm>
          <a:prstGeom prst="ellipse">
            <a:avLst/>
          </a:prstGeom>
          <a:solidFill>
            <a:srgbClr val="00B0F0"/>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2200" u="none" cap="none" strike="noStrike">
                <a:solidFill>
                  <a:schemeClr val="lt1"/>
                </a:solidFill>
                <a:latin typeface="Assistant"/>
                <a:ea typeface="Assistant"/>
                <a:cs typeface="Assistant"/>
                <a:sym typeface="Assistant"/>
              </a:rPr>
              <a:t>התקפות סייבר</a:t>
            </a:r>
            <a:endParaRPr b="1" i="0" sz="2200" u="none" cap="none" strike="noStrike">
              <a:solidFill>
                <a:schemeClr val="lt1"/>
              </a:solidFill>
              <a:latin typeface="Assistant"/>
              <a:ea typeface="Assistant"/>
              <a:cs typeface="Assistant"/>
              <a:sym typeface="Assistan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txBox="1"/>
          <p:nvPr/>
        </p:nvSpPr>
        <p:spPr>
          <a:xfrm>
            <a:off x="-628652" y="955187"/>
            <a:ext cx="10322723" cy="2087849"/>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2F2F2"/>
              </a:buClr>
              <a:buSzPts val="11500"/>
              <a:buFont typeface="Assistant ExtraBold"/>
              <a:buNone/>
            </a:pPr>
            <a:r>
              <a:rPr b="0" i="0" lang="iw-IL" sz="11500" u="none" cap="none" strike="noStrike">
                <a:solidFill>
                  <a:srgbClr val="F2F2F2"/>
                </a:solidFill>
                <a:latin typeface="Assistant ExtraBold"/>
                <a:ea typeface="Assistant ExtraBold"/>
                <a:cs typeface="Assistant ExtraBold"/>
                <a:sym typeface="Assistant ExtraBold"/>
              </a:rPr>
              <a:t>HANDS-ON</a:t>
            </a:r>
            <a:endParaRPr b="0" i="0" sz="1400" u="none" cap="none" strike="noStrike">
              <a:solidFill>
                <a:srgbClr val="000000"/>
              </a:solidFill>
              <a:latin typeface="Arial"/>
              <a:ea typeface="Arial"/>
              <a:cs typeface="Arial"/>
              <a:sym typeface="Arial"/>
            </a:endParaRPr>
          </a:p>
        </p:txBody>
      </p:sp>
      <p:sp>
        <p:nvSpPr>
          <p:cNvPr id="197" name="Google Shape;197;p9"/>
          <p:cNvSpPr txBox="1"/>
          <p:nvPr/>
        </p:nvSpPr>
        <p:spPr>
          <a:xfrm>
            <a:off x="872836" y="2629764"/>
            <a:ext cx="7318328" cy="800138"/>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00ACE6"/>
              </a:buClr>
              <a:buSzPts val="4000"/>
              <a:buFont typeface="Assistant ExtraBold"/>
              <a:buNone/>
            </a:pPr>
            <a:r>
              <a:rPr b="0" i="0" lang="iw-IL" sz="4000" u="none" cap="none" strike="noStrike">
                <a:solidFill>
                  <a:srgbClr val="00ACE6"/>
                </a:solidFill>
                <a:latin typeface="Assistant ExtraBold"/>
                <a:ea typeface="Assistant ExtraBold"/>
                <a:cs typeface="Assistant ExtraBold"/>
                <a:sym typeface="Assistant ExtraBold"/>
              </a:rPr>
              <a:t>ניתוח נתונים לומדים בעיקר בידיים</a:t>
            </a:r>
            <a:endParaRPr b="0" i="0" sz="1400" u="none" cap="none" strike="noStrike">
              <a:solidFill>
                <a:srgbClr val="000000"/>
              </a:solidFill>
              <a:latin typeface="Arial"/>
              <a:ea typeface="Arial"/>
              <a:cs typeface="Arial"/>
              <a:sym typeface="Arial"/>
            </a:endParaRPr>
          </a:p>
        </p:txBody>
      </p:sp>
      <p:sp>
        <p:nvSpPr>
          <p:cNvPr id="198" name="Google Shape;198;p9"/>
          <p:cNvSpPr/>
          <p:nvPr/>
        </p:nvSpPr>
        <p:spPr>
          <a:xfrm>
            <a:off x="-5125" y="5051375"/>
            <a:ext cx="9144001"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cxnSp>
        <p:nvCxnSpPr>
          <p:cNvPr id="199" name="Google Shape;199;p9"/>
          <p:cNvCxnSpPr/>
          <p:nvPr/>
        </p:nvCxnSpPr>
        <p:spPr>
          <a:xfrm>
            <a:off x="3923450" y="4587148"/>
            <a:ext cx="1217102" cy="3"/>
          </a:xfrm>
          <a:prstGeom prst="straightConnector1">
            <a:avLst/>
          </a:prstGeom>
          <a:noFill/>
          <a:ln cap="flat" cmpd="sng" w="28575">
            <a:solidFill>
              <a:srgbClr val="918D8E"/>
            </a:solidFill>
            <a:prstDash val="dot"/>
            <a:round/>
            <a:headEnd len="sm" w="sm" type="none"/>
            <a:tailEnd len="sm" w="sm" type="none"/>
          </a:ln>
        </p:spPr>
      </p:cxnSp>
      <p:pic>
        <p:nvPicPr>
          <p:cNvPr descr="Google Shape;439;p23" id="200" name="Google Shape;200;p9"/>
          <p:cNvPicPr preferRelativeResize="0"/>
          <p:nvPr/>
        </p:nvPicPr>
        <p:blipFill rotWithShape="1">
          <a:blip r:embed="rId3">
            <a:alphaModFix/>
          </a:blip>
          <a:srcRect b="0" l="0" r="0" t="0"/>
          <a:stretch/>
        </p:blipFill>
        <p:spPr>
          <a:xfrm rot="2843806">
            <a:off x="677122" y="482124"/>
            <a:ext cx="428727" cy="946126"/>
          </a:xfrm>
          <a:prstGeom prst="rect">
            <a:avLst/>
          </a:prstGeom>
          <a:noFill/>
          <a:ln>
            <a:noFill/>
          </a:ln>
        </p:spPr>
      </p:pic>
      <p:pic>
        <p:nvPicPr>
          <p:cNvPr descr="Google Shape;440;p23" id="201" name="Google Shape;201;p9"/>
          <p:cNvPicPr preferRelativeResize="0"/>
          <p:nvPr/>
        </p:nvPicPr>
        <p:blipFill rotWithShape="1">
          <a:blip r:embed="rId4">
            <a:alphaModFix/>
          </a:blip>
          <a:srcRect b="0" l="0" r="0" t="0"/>
          <a:stretch/>
        </p:blipFill>
        <p:spPr>
          <a:xfrm rot="-2133876">
            <a:off x="7538791" y="537309"/>
            <a:ext cx="1117045" cy="667702"/>
          </a:xfrm>
          <a:prstGeom prst="rect">
            <a:avLst/>
          </a:prstGeom>
          <a:noFill/>
          <a:ln>
            <a:noFill/>
          </a:ln>
        </p:spPr>
      </p:pic>
      <p:sp>
        <p:nvSpPr>
          <p:cNvPr id="202" name="Google Shape;202;p9"/>
          <p:cNvSpPr txBox="1"/>
          <p:nvPr/>
        </p:nvSpPr>
        <p:spPr>
          <a:xfrm>
            <a:off x="1090225" y="3041269"/>
            <a:ext cx="6873300" cy="1071849"/>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232752"/>
              </a:buClr>
              <a:buSzPts val="5400"/>
              <a:buFont typeface="Assistant ExtraBold"/>
              <a:buNone/>
            </a:pPr>
            <a:r>
              <a:rPr b="0" i="0" lang="iw-IL" sz="5400" u="none" cap="none" strike="noStrike">
                <a:solidFill>
                  <a:srgbClr val="232752"/>
                </a:solidFill>
                <a:latin typeface="Assistant ExtraBold"/>
                <a:ea typeface="Assistant ExtraBold"/>
                <a:cs typeface="Assistant ExtraBold"/>
                <a:sym typeface="Assistant ExtraBold"/>
              </a:rPr>
              <a:t>HANDS-ON</a:t>
            </a:r>
            <a:endParaRPr b="0" i="0" sz="1400" u="none" cap="none" strike="noStrike">
              <a:solidFill>
                <a:srgbClr val="000000"/>
              </a:solidFill>
              <a:latin typeface="Arial"/>
              <a:ea typeface="Arial"/>
              <a:cs typeface="Arial"/>
              <a:sym typeface="Arial"/>
            </a:endParaRPr>
          </a:p>
        </p:txBody>
      </p:sp>
      <p:pic>
        <p:nvPicPr>
          <p:cNvPr descr="Google Shape;442;p23" id="203" name="Google Shape;203;p9"/>
          <p:cNvPicPr preferRelativeResize="0"/>
          <p:nvPr/>
        </p:nvPicPr>
        <p:blipFill rotWithShape="1">
          <a:blip r:embed="rId5">
            <a:alphaModFix/>
          </a:blip>
          <a:srcRect b="0" l="0" r="0" t="0"/>
          <a:stretch/>
        </p:blipFill>
        <p:spPr>
          <a:xfrm>
            <a:off x="3562250" y="862573"/>
            <a:ext cx="1929253" cy="1553428"/>
          </a:xfrm>
          <a:prstGeom prst="rect">
            <a:avLst/>
          </a:prstGeom>
          <a:noFill/>
          <a:ln>
            <a:noFill/>
          </a:ln>
        </p:spPr>
      </p:pic>
      <p:sp>
        <p:nvSpPr>
          <p:cNvPr id="204" name="Google Shape;204;p9"/>
          <p:cNvSpPr txBox="1"/>
          <p:nvPr/>
        </p:nvSpPr>
        <p:spPr>
          <a:xfrm>
            <a:off x="1380226" y="4587148"/>
            <a:ext cx="6331433" cy="500135"/>
          </a:xfrm>
          <a:prstGeom prst="rect">
            <a:avLst/>
          </a:prstGeom>
          <a:noFill/>
          <a:ln>
            <a:noFill/>
          </a:ln>
        </p:spPr>
        <p:txBody>
          <a:bodyPr anchorCtr="0" anchor="t" bIns="34275" lIns="34275" spcFirstLastPara="1" rIns="34275" wrap="square" tIns="34275">
            <a:spAutoFit/>
          </a:bodyPr>
          <a:lstStyle/>
          <a:p>
            <a:pPr indent="0" lvl="0" marL="0" marR="0" rtl="1" algn="ctr">
              <a:lnSpc>
                <a:spcPct val="100000"/>
              </a:lnSpc>
              <a:spcBef>
                <a:spcPts val="0"/>
              </a:spcBef>
              <a:spcAft>
                <a:spcPts val="0"/>
              </a:spcAft>
              <a:buNone/>
            </a:pPr>
            <a:r>
              <a:rPr b="0" i="0" lang="iw-IL" sz="1400" u="none" cap="none" strike="noStrike">
                <a:solidFill>
                  <a:srgbClr val="918D8E"/>
                </a:solidFill>
                <a:latin typeface="Assistant"/>
                <a:ea typeface="Assistant"/>
                <a:cs typeface="Assistant"/>
                <a:sym typeface="Assistant"/>
              </a:rPr>
              <a:t>כל התמונות במצגת נלקחו מאתר </a:t>
            </a:r>
            <a:r>
              <a:rPr b="0" i="0" lang="iw-IL" sz="1400" u="sng" cap="none" strike="noStrike">
                <a:solidFill>
                  <a:srgbClr val="918D8E"/>
                </a:solidFill>
                <a:latin typeface="Assistant"/>
                <a:ea typeface="Assistant"/>
                <a:cs typeface="Assistant"/>
                <a:sym typeface="Assistant"/>
                <a:hlinkClick r:id="rId6">
                  <a:extLst>
                    <a:ext uri="{A12FA001-AC4F-418D-AE19-62706E023703}">
                      <ahyp:hlinkClr val="tx"/>
                    </a:ext>
                  </a:extLst>
                </a:hlinkClick>
              </a:rPr>
              <a:t>https://pixabay.com</a:t>
            </a:r>
            <a:r>
              <a:rPr b="0" i="0" lang="iw-IL" sz="1400" u="none" cap="none" strike="noStrike">
                <a:solidFill>
                  <a:srgbClr val="918D8E"/>
                </a:solidFill>
                <a:latin typeface="Assistant"/>
                <a:ea typeface="Assistant"/>
                <a:cs typeface="Assistant"/>
                <a:sym typeface="Assistant"/>
              </a:rPr>
              <a:t> ומאתר </a:t>
            </a:r>
            <a:r>
              <a:rPr b="0" i="0" lang="iw-IL" sz="1400" u="sng" cap="none" strike="noStrike">
                <a:solidFill>
                  <a:srgbClr val="918D8E"/>
                </a:solidFill>
                <a:latin typeface="Assistant"/>
                <a:ea typeface="Assistant"/>
                <a:cs typeface="Assistant"/>
                <a:sym typeface="Assistant"/>
                <a:hlinkClick r:id="rId7">
                  <a:extLst>
                    <a:ext uri="{A12FA001-AC4F-418D-AE19-62706E023703}">
                      <ahyp:hlinkClr val="tx"/>
                    </a:ext>
                  </a:extLst>
                </a:hlinkClick>
              </a:rPr>
              <a:t>www.Shutterstock.com</a:t>
            </a:r>
            <a:endParaRPr b="0" i="0" sz="1400" u="none" cap="none" strike="noStrike">
              <a:solidFill>
                <a:srgbClr val="918D8E"/>
              </a:solidFill>
              <a:latin typeface="Assistant"/>
              <a:ea typeface="Assistant"/>
              <a:cs typeface="Assistant"/>
              <a:sym typeface="Assistant"/>
            </a:endParaRPr>
          </a:p>
          <a:p>
            <a:pPr indent="0" lvl="0" marL="0" marR="0" rtl="1" algn="ctr">
              <a:lnSpc>
                <a:spcPct val="100000"/>
              </a:lnSpc>
              <a:spcBef>
                <a:spcPts val="0"/>
              </a:spcBef>
              <a:spcAft>
                <a:spcPts val="0"/>
              </a:spcAft>
              <a:buNone/>
            </a:pPr>
            <a:r>
              <a:rPr b="0" i="0" lang="iw-IL" sz="1400" u="none" cap="none" strike="noStrike">
                <a:solidFill>
                  <a:srgbClr val="918D8E"/>
                </a:solidFill>
                <a:latin typeface="Assistant"/>
                <a:ea typeface="Assistant"/>
                <a:cs typeface="Assistant"/>
                <a:sym typeface="Assistant"/>
              </a:rPr>
              <a:t>כלל דמויות המדענים במצגת נלקחו מחברת G-STAT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3"/>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39" name="Google Shape;39;p3"/>
          <p:cNvSpPr txBox="1"/>
          <p:nvPr/>
        </p:nvSpPr>
        <p:spPr>
          <a:xfrm>
            <a:off x="5449553" y="508132"/>
            <a:ext cx="3264411"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איך אנחנו מתקשרים</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40" name="Google Shape;40;p3"/>
          <p:cNvPicPr preferRelativeResize="0"/>
          <p:nvPr/>
        </p:nvPicPr>
        <p:blipFill rotWithShape="1">
          <a:blip r:embed="rId3">
            <a:alphaModFix/>
          </a:blip>
          <a:srcRect b="0" l="0" r="0" t="0"/>
          <a:stretch/>
        </p:blipFill>
        <p:spPr>
          <a:xfrm rot="3173668">
            <a:off x="5236254" y="343752"/>
            <a:ext cx="271944" cy="600133"/>
          </a:xfrm>
          <a:prstGeom prst="rect">
            <a:avLst/>
          </a:prstGeom>
          <a:noFill/>
          <a:ln>
            <a:noFill/>
          </a:ln>
        </p:spPr>
      </p:pic>
      <p:pic>
        <p:nvPicPr>
          <p:cNvPr descr="תמונה שמכילה שרטוט, ציור, סרט מצויר, אומנות קליפיפם&#10;&#10;התיאור נוצר באופן אוטומטי" id="41" name="Google Shape;41;p3"/>
          <p:cNvPicPr preferRelativeResize="0"/>
          <p:nvPr/>
        </p:nvPicPr>
        <p:blipFill rotWithShape="1">
          <a:blip r:embed="rId4">
            <a:alphaModFix/>
          </a:blip>
          <a:srcRect b="0" l="0" r="0" t="0"/>
          <a:stretch/>
        </p:blipFill>
        <p:spPr>
          <a:xfrm>
            <a:off x="7415305" y="1431065"/>
            <a:ext cx="983910" cy="707185"/>
          </a:xfrm>
          <a:prstGeom prst="rect">
            <a:avLst/>
          </a:prstGeom>
          <a:noFill/>
          <a:ln>
            <a:noFill/>
          </a:ln>
        </p:spPr>
      </p:pic>
      <p:sp>
        <p:nvSpPr>
          <p:cNvPr id="42" name="Google Shape;42;p3"/>
          <p:cNvSpPr txBox="1"/>
          <p:nvPr/>
        </p:nvSpPr>
        <p:spPr>
          <a:xfrm>
            <a:off x="7345460" y="2223055"/>
            <a:ext cx="1197286"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1000 לפנה"ס</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יונת דואר</a:t>
            </a:r>
            <a:endParaRPr b="0" i="0" sz="1600" u="none" cap="none" strike="noStrike">
              <a:solidFill>
                <a:srgbClr val="232752"/>
              </a:solidFill>
              <a:latin typeface="Assistant"/>
              <a:ea typeface="Assistant"/>
              <a:cs typeface="Assistant"/>
              <a:sym typeface="Assistant"/>
            </a:endParaRPr>
          </a:p>
        </p:txBody>
      </p:sp>
      <p:pic>
        <p:nvPicPr>
          <p:cNvPr descr="תמונה שמכילה בחוץ, פסל, רכב יבשה, טקסט&#10;&#10;התיאור נוצר באופן אוטומטי" id="43" name="Google Shape;43;p3"/>
          <p:cNvPicPr preferRelativeResize="0"/>
          <p:nvPr/>
        </p:nvPicPr>
        <p:blipFill rotWithShape="1">
          <a:blip r:embed="rId5">
            <a:alphaModFix/>
          </a:blip>
          <a:srcRect b="0" l="0" r="0" t="0"/>
          <a:stretch/>
        </p:blipFill>
        <p:spPr>
          <a:xfrm>
            <a:off x="5665881" y="1431065"/>
            <a:ext cx="1135096" cy="710236"/>
          </a:xfrm>
          <a:prstGeom prst="rect">
            <a:avLst/>
          </a:prstGeom>
          <a:noFill/>
          <a:ln>
            <a:noFill/>
          </a:ln>
        </p:spPr>
      </p:pic>
      <p:sp>
        <p:nvSpPr>
          <p:cNvPr id="44" name="Google Shape;44;p3"/>
          <p:cNvSpPr txBox="1"/>
          <p:nvPr/>
        </p:nvSpPr>
        <p:spPr>
          <a:xfrm>
            <a:off x="5665881" y="2223055"/>
            <a:ext cx="1197286"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490 לפנה"ס</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פידיפידס</a:t>
            </a:r>
            <a:endParaRPr b="0" i="0" sz="1600" u="none" cap="none" strike="noStrike">
              <a:solidFill>
                <a:srgbClr val="232752"/>
              </a:solidFill>
              <a:latin typeface="Assistant"/>
              <a:ea typeface="Assistant"/>
              <a:cs typeface="Assistant"/>
              <a:sym typeface="Assistant"/>
            </a:endParaRPr>
          </a:p>
        </p:txBody>
      </p:sp>
      <p:pic>
        <p:nvPicPr>
          <p:cNvPr descr="תמונה שמכילה חשמל, טלפון, טלפון חוטי&#10;&#10;התיאור נוצר באופן אוטומטי" id="45" name="Google Shape;45;p3"/>
          <p:cNvPicPr preferRelativeResize="0"/>
          <p:nvPr/>
        </p:nvPicPr>
        <p:blipFill rotWithShape="1">
          <a:blip r:embed="rId6">
            <a:alphaModFix/>
          </a:blip>
          <a:srcRect b="0" l="0" r="0" t="0"/>
          <a:stretch/>
        </p:blipFill>
        <p:spPr>
          <a:xfrm>
            <a:off x="3986288" y="1335928"/>
            <a:ext cx="1073578" cy="802321"/>
          </a:xfrm>
          <a:prstGeom prst="rect">
            <a:avLst/>
          </a:prstGeom>
          <a:noFill/>
          <a:ln>
            <a:noFill/>
          </a:ln>
        </p:spPr>
      </p:pic>
      <p:sp>
        <p:nvSpPr>
          <p:cNvPr id="46" name="Google Shape;46;p3"/>
          <p:cNvSpPr txBox="1"/>
          <p:nvPr/>
        </p:nvSpPr>
        <p:spPr>
          <a:xfrm>
            <a:off x="3986288" y="2223055"/>
            <a:ext cx="1197300"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1876</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טלפון</a:t>
            </a:r>
            <a:endParaRPr b="0" i="0" sz="1600" u="none" cap="none" strike="noStrike">
              <a:solidFill>
                <a:srgbClr val="232752"/>
              </a:solidFill>
              <a:latin typeface="Assistant"/>
              <a:ea typeface="Assistant"/>
              <a:cs typeface="Assistant"/>
              <a:sym typeface="Assistant"/>
            </a:endParaRPr>
          </a:p>
        </p:txBody>
      </p:sp>
      <p:pic>
        <p:nvPicPr>
          <p:cNvPr descr="תמונה שמכילה גרפיקה, עיצוב גרפי, צבעוני, עיצוב&#10;&#10;התיאור נוצר באופן אוטומטי" id="47" name="Google Shape;47;p3"/>
          <p:cNvPicPr preferRelativeResize="0"/>
          <p:nvPr/>
        </p:nvPicPr>
        <p:blipFill rotWithShape="1">
          <a:blip r:embed="rId7">
            <a:alphaModFix/>
          </a:blip>
          <a:srcRect b="0" l="0" r="0" t="0"/>
          <a:stretch/>
        </p:blipFill>
        <p:spPr>
          <a:xfrm>
            <a:off x="2425595" y="1269024"/>
            <a:ext cx="1135097" cy="948870"/>
          </a:xfrm>
          <a:prstGeom prst="rect">
            <a:avLst/>
          </a:prstGeom>
          <a:noFill/>
          <a:ln>
            <a:noFill/>
          </a:ln>
        </p:spPr>
      </p:pic>
      <p:sp>
        <p:nvSpPr>
          <p:cNvPr id="48" name="Google Shape;48;p3"/>
          <p:cNvSpPr txBox="1"/>
          <p:nvPr/>
        </p:nvSpPr>
        <p:spPr>
          <a:xfrm>
            <a:off x="2327367" y="2223055"/>
            <a:ext cx="1197300"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1991</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אינטרנט</a:t>
            </a:r>
            <a:endParaRPr b="0" i="0" sz="1600" u="none" cap="none" strike="noStrike">
              <a:solidFill>
                <a:srgbClr val="232752"/>
              </a:solidFill>
              <a:latin typeface="Assistant"/>
              <a:ea typeface="Assistant"/>
              <a:cs typeface="Assistant"/>
              <a:sym typeface="Assistant"/>
            </a:endParaRPr>
          </a:p>
        </p:txBody>
      </p:sp>
      <p:pic>
        <p:nvPicPr>
          <p:cNvPr id="49" name="Google Shape;49;p3"/>
          <p:cNvPicPr preferRelativeResize="0"/>
          <p:nvPr/>
        </p:nvPicPr>
        <p:blipFill rotWithShape="1">
          <a:blip r:embed="rId8">
            <a:alphaModFix/>
          </a:blip>
          <a:srcRect b="0" l="40765" r="0" t="0"/>
          <a:stretch/>
        </p:blipFill>
        <p:spPr>
          <a:xfrm>
            <a:off x="888121" y="1627230"/>
            <a:ext cx="741376" cy="538406"/>
          </a:xfrm>
          <a:prstGeom prst="rect">
            <a:avLst/>
          </a:prstGeom>
          <a:noFill/>
          <a:ln>
            <a:noFill/>
          </a:ln>
        </p:spPr>
      </p:pic>
      <p:pic>
        <p:nvPicPr>
          <p:cNvPr id="50" name="Google Shape;50;p3"/>
          <p:cNvPicPr preferRelativeResize="0"/>
          <p:nvPr/>
        </p:nvPicPr>
        <p:blipFill rotWithShape="1">
          <a:blip r:embed="rId8">
            <a:alphaModFix/>
          </a:blip>
          <a:srcRect b="0" l="0" r="59235" t="0"/>
          <a:stretch/>
        </p:blipFill>
        <p:spPr>
          <a:xfrm>
            <a:off x="1062065" y="1262067"/>
            <a:ext cx="442026" cy="466445"/>
          </a:xfrm>
          <a:prstGeom prst="rect">
            <a:avLst/>
          </a:prstGeom>
          <a:noFill/>
          <a:ln>
            <a:noFill/>
          </a:ln>
        </p:spPr>
      </p:pic>
      <p:sp>
        <p:nvSpPr>
          <p:cNvPr id="51" name="Google Shape;51;p3"/>
          <p:cNvSpPr txBox="1"/>
          <p:nvPr/>
        </p:nvSpPr>
        <p:spPr>
          <a:xfrm>
            <a:off x="439234" y="2223055"/>
            <a:ext cx="1682462"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1996</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Instant messaging</a:t>
            </a:r>
            <a:endParaRPr b="0" i="0" sz="1600" u="none" cap="none" strike="noStrike">
              <a:solidFill>
                <a:srgbClr val="232752"/>
              </a:solidFill>
              <a:latin typeface="Assistant"/>
              <a:ea typeface="Assistant"/>
              <a:cs typeface="Assistant"/>
              <a:sym typeface="Assistant"/>
            </a:endParaRPr>
          </a:p>
        </p:txBody>
      </p:sp>
      <p:pic>
        <p:nvPicPr>
          <p:cNvPr descr="תמונה שמכילה סמל, לוגו, גופן, גרפיקה&#10;&#10;התיאור נוצר באופן אוטומטי" id="52" name="Google Shape;52;p3"/>
          <p:cNvPicPr preferRelativeResize="0"/>
          <p:nvPr/>
        </p:nvPicPr>
        <p:blipFill rotWithShape="1">
          <a:blip r:embed="rId9">
            <a:alphaModFix/>
          </a:blip>
          <a:srcRect b="0" l="0" r="0" t="0"/>
          <a:stretch/>
        </p:blipFill>
        <p:spPr>
          <a:xfrm>
            <a:off x="5235590" y="3290288"/>
            <a:ext cx="915952" cy="915952"/>
          </a:xfrm>
          <a:prstGeom prst="rect">
            <a:avLst/>
          </a:prstGeom>
          <a:noFill/>
          <a:ln>
            <a:noFill/>
          </a:ln>
        </p:spPr>
      </p:pic>
      <p:sp>
        <p:nvSpPr>
          <p:cNvPr id="53" name="Google Shape;53;p3"/>
          <p:cNvSpPr txBox="1"/>
          <p:nvPr/>
        </p:nvSpPr>
        <p:spPr>
          <a:xfrm>
            <a:off x="4885949" y="4138853"/>
            <a:ext cx="1675200"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2004</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רשתות חברתיות</a:t>
            </a:r>
            <a:endParaRPr b="0" i="0" sz="1600" u="none" cap="none" strike="noStrike">
              <a:solidFill>
                <a:srgbClr val="232752"/>
              </a:solidFill>
              <a:latin typeface="Assistant"/>
              <a:ea typeface="Assistant"/>
              <a:cs typeface="Assistant"/>
              <a:sym typeface="Assistant"/>
            </a:endParaRPr>
          </a:p>
        </p:txBody>
      </p:sp>
      <p:pic>
        <p:nvPicPr>
          <p:cNvPr descr="תמונה שמכילה טלפון נייד, מכשיר תקשורת, מכשיר נייד, גאדג'ט&#10;&#10;התיאור נוצר באופן אוטומטי" id="54" name="Google Shape;54;p3">
            <a:hlinkClick r:id="rId10"/>
          </p:cNvPr>
          <p:cNvPicPr preferRelativeResize="0"/>
          <p:nvPr/>
        </p:nvPicPr>
        <p:blipFill rotWithShape="1">
          <a:blip r:embed="rId11">
            <a:alphaModFix/>
          </a:blip>
          <a:srcRect b="0" l="0" r="0" t="0"/>
          <a:stretch/>
        </p:blipFill>
        <p:spPr>
          <a:xfrm>
            <a:off x="3986288" y="3290288"/>
            <a:ext cx="744704" cy="824840"/>
          </a:xfrm>
          <a:prstGeom prst="rect">
            <a:avLst/>
          </a:prstGeom>
          <a:noFill/>
          <a:ln>
            <a:noFill/>
          </a:ln>
        </p:spPr>
      </p:pic>
      <p:sp>
        <p:nvSpPr>
          <p:cNvPr id="55" name="Google Shape;55;p3"/>
          <p:cNvSpPr txBox="1"/>
          <p:nvPr/>
        </p:nvSpPr>
        <p:spPr>
          <a:xfrm>
            <a:off x="3519367" y="4138853"/>
            <a:ext cx="1675200"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2007</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סמארטפון</a:t>
            </a:r>
            <a:endParaRPr b="0" i="0" sz="1600" u="none" cap="none" strike="noStrike">
              <a:solidFill>
                <a:srgbClr val="232752"/>
              </a:solidFill>
              <a:latin typeface="Assistant"/>
              <a:ea typeface="Assistant"/>
              <a:cs typeface="Assistant"/>
              <a:sym typeface="Assistant"/>
            </a:endParaRPr>
          </a:p>
        </p:txBody>
      </p:sp>
      <p:pic>
        <p:nvPicPr>
          <p:cNvPr descr="תמונה שמכילה חשמל, טלפון, טלפון נייד, גאדג'ט&#10;&#10;התיאור נוצר באופן אוטומטי" id="56" name="Google Shape;56;p3"/>
          <p:cNvPicPr preferRelativeResize="0"/>
          <p:nvPr/>
        </p:nvPicPr>
        <p:blipFill rotWithShape="1">
          <a:blip r:embed="rId12">
            <a:alphaModFix/>
          </a:blip>
          <a:srcRect b="0" l="0" r="0" t="0"/>
          <a:stretch/>
        </p:blipFill>
        <p:spPr>
          <a:xfrm>
            <a:off x="6561149" y="3222086"/>
            <a:ext cx="1197286" cy="833311"/>
          </a:xfrm>
          <a:prstGeom prst="rect">
            <a:avLst/>
          </a:prstGeom>
          <a:noFill/>
          <a:ln>
            <a:noFill/>
          </a:ln>
        </p:spPr>
      </p:pic>
      <p:sp>
        <p:nvSpPr>
          <p:cNvPr id="57" name="Google Shape;57;p3"/>
          <p:cNvSpPr txBox="1"/>
          <p:nvPr/>
        </p:nvSpPr>
        <p:spPr>
          <a:xfrm>
            <a:off x="6394882" y="4138853"/>
            <a:ext cx="1675200"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1997</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טלפון נייד</a:t>
            </a:r>
            <a:endParaRPr b="0" i="0" sz="1600" u="none" cap="none" strike="noStrike">
              <a:solidFill>
                <a:srgbClr val="232752"/>
              </a:solidFill>
              <a:latin typeface="Assistant"/>
              <a:ea typeface="Assistant"/>
              <a:cs typeface="Assistant"/>
              <a:sym typeface="Assistant"/>
            </a:endParaRPr>
          </a:p>
        </p:txBody>
      </p:sp>
      <p:pic>
        <p:nvPicPr>
          <p:cNvPr descr="תמונה שמכילה גרפיקה, סמל, לוגו, גופן&#10;&#10;התיאור נוצר באופן אוטומטי" id="58" name="Google Shape;58;p3"/>
          <p:cNvPicPr preferRelativeResize="0"/>
          <p:nvPr/>
        </p:nvPicPr>
        <p:blipFill rotWithShape="1">
          <a:blip r:embed="rId13">
            <a:alphaModFix/>
          </a:blip>
          <a:srcRect b="16521" l="0" r="22437" t="13953"/>
          <a:stretch/>
        </p:blipFill>
        <p:spPr>
          <a:xfrm>
            <a:off x="757839" y="3386774"/>
            <a:ext cx="1585327" cy="761606"/>
          </a:xfrm>
          <a:prstGeom prst="rect">
            <a:avLst/>
          </a:prstGeom>
          <a:noFill/>
          <a:ln>
            <a:noFill/>
          </a:ln>
        </p:spPr>
      </p:pic>
      <p:sp>
        <p:nvSpPr>
          <p:cNvPr id="59" name="Google Shape;59;p3"/>
          <p:cNvSpPr txBox="1"/>
          <p:nvPr/>
        </p:nvSpPr>
        <p:spPr>
          <a:xfrm>
            <a:off x="520864" y="4138853"/>
            <a:ext cx="2109000"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2005 – 2017</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פלטפורמות וידיאו לייב</a:t>
            </a:r>
            <a:endParaRPr b="0" i="0" sz="1600" u="none" cap="none" strike="noStrike">
              <a:solidFill>
                <a:srgbClr val="232752"/>
              </a:solidFill>
              <a:latin typeface="Assistant"/>
              <a:ea typeface="Assistant"/>
              <a:cs typeface="Assistant"/>
              <a:sym typeface="Assistant"/>
            </a:endParaRPr>
          </a:p>
        </p:txBody>
      </p:sp>
      <p:pic>
        <p:nvPicPr>
          <p:cNvPr descr="תמונה שמכילה סמל, לוגו, גרפיקה, אומנות קליפיפם&#10;&#10;התיאור נוצר באופן אוטומטי" id="60" name="Google Shape;60;p3"/>
          <p:cNvPicPr preferRelativeResize="0"/>
          <p:nvPr/>
        </p:nvPicPr>
        <p:blipFill rotWithShape="1">
          <a:blip r:embed="rId14">
            <a:alphaModFix/>
          </a:blip>
          <a:srcRect b="0" l="0" r="0" t="0"/>
          <a:stretch/>
        </p:blipFill>
        <p:spPr>
          <a:xfrm>
            <a:off x="2836558" y="3433385"/>
            <a:ext cx="701059" cy="705468"/>
          </a:xfrm>
          <a:prstGeom prst="rect">
            <a:avLst/>
          </a:prstGeom>
          <a:noFill/>
          <a:ln>
            <a:noFill/>
          </a:ln>
        </p:spPr>
      </p:pic>
      <p:sp>
        <p:nvSpPr>
          <p:cNvPr id="61" name="Google Shape;61;p3"/>
          <p:cNvSpPr txBox="1"/>
          <p:nvPr/>
        </p:nvSpPr>
        <p:spPr>
          <a:xfrm>
            <a:off x="2343166" y="4138853"/>
            <a:ext cx="1675200" cy="630881"/>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2009 </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וואטסאפ</a:t>
            </a:r>
            <a:endParaRPr b="0" i="0" sz="1600" u="none" cap="none" strike="noStrike">
              <a:solidFill>
                <a:srgbClr val="232752"/>
              </a:solidFill>
              <a:latin typeface="Assistant"/>
              <a:ea typeface="Assistant"/>
              <a:cs typeface="Assistant"/>
              <a:sym typeface="Assistan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500"/>
                                        <p:tgtEl>
                                          <p:spTgt spid="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500"/>
                                        <p:tgtEl>
                                          <p:spTgt spid="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500"/>
                                        <p:tgtEl>
                                          <p:spTgt spid="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5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5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5"/>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67" name="Google Shape;67;p5"/>
          <p:cNvSpPr txBox="1"/>
          <p:nvPr/>
        </p:nvSpPr>
        <p:spPr>
          <a:xfrm>
            <a:off x="5000134" y="497595"/>
            <a:ext cx="3805800"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מגרש המשחקים החדש?</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68" name="Google Shape;68;p5"/>
          <p:cNvSpPr txBox="1"/>
          <p:nvPr/>
        </p:nvSpPr>
        <p:spPr>
          <a:xfrm>
            <a:off x="5448539" y="1061261"/>
            <a:ext cx="3357394" cy="415438"/>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800"/>
              <a:buFont typeface="Assistant ExtraBold"/>
              <a:buNone/>
            </a:pPr>
            <a:r>
              <a:rPr b="0" i="0" lang="iw-IL" sz="1800" u="none" cap="none" strike="noStrike">
                <a:solidFill>
                  <a:srgbClr val="232752"/>
                </a:solidFill>
                <a:latin typeface="Assistant ExtraBold"/>
                <a:ea typeface="Assistant ExtraBold"/>
                <a:cs typeface="Assistant ExtraBold"/>
                <a:sym typeface="Assistant ExtraBold"/>
              </a:rPr>
              <a:t>תקשורת דרך הרשת החברתית</a:t>
            </a:r>
            <a:endParaRPr b="0" i="0" sz="1800" u="none" cap="none" strike="noStrike">
              <a:solidFill>
                <a:srgbClr val="232752"/>
              </a:solidFill>
              <a:latin typeface="Assistant ExtraBold"/>
              <a:ea typeface="Assistant ExtraBold"/>
              <a:cs typeface="Assistant ExtraBold"/>
              <a:sym typeface="Assistant ExtraBold"/>
            </a:endParaRPr>
          </a:p>
        </p:txBody>
      </p:sp>
      <p:sp>
        <p:nvSpPr>
          <p:cNvPr id="69" name="Google Shape;69;p5"/>
          <p:cNvSpPr txBox="1"/>
          <p:nvPr/>
        </p:nvSpPr>
        <p:spPr>
          <a:xfrm>
            <a:off x="4686957" y="2475116"/>
            <a:ext cx="3484501" cy="1292581"/>
          </a:xfrm>
          <a:prstGeom prst="rect">
            <a:avLst/>
          </a:prstGeom>
          <a:noFill/>
          <a:ln>
            <a:noFill/>
          </a:ln>
        </p:spPr>
        <p:txBody>
          <a:bodyPr anchorCtr="0" anchor="t" bIns="91400" lIns="91400" spcFirstLastPara="1" rIns="91400" wrap="square" tIns="91400">
            <a:spAutoFit/>
          </a:bodyPr>
          <a:lstStyle/>
          <a:p>
            <a:pPr indent="-304792" lvl="0" marL="304792" marR="0" rtl="1" algn="r">
              <a:lnSpc>
                <a:spcPct val="150000"/>
              </a:lnSpc>
              <a:spcBef>
                <a:spcPts val="0"/>
              </a:spcBef>
              <a:spcAft>
                <a:spcPts val="0"/>
              </a:spcAft>
              <a:buClr>
                <a:srgbClr val="232752"/>
              </a:buClr>
              <a:buSzPts val="1600"/>
              <a:buFont typeface="Assistant"/>
              <a:buChar char="•"/>
            </a:pPr>
            <a:r>
              <a:rPr b="0" i="0" lang="iw-IL" sz="1600" u="none" cap="none" strike="noStrike">
                <a:solidFill>
                  <a:srgbClr val="232752"/>
                </a:solidFill>
                <a:latin typeface="Assistant"/>
                <a:ea typeface="Assistant"/>
                <a:cs typeface="Assistant"/>
                <a:sym typeface="Assistant"/>
              </a:rPr>
              <a:t>חיבור בין אנשים מכל קצות העולם</a:t>
            </a:r>
            <a:endParaRPr b="0" i="0" sz="1600" u="none" cap="none" strike="noStrike">
              <a:solidFill>
                <a:srgbClr val="000000"/>
              </a:solidFill>
              <a:latin typeface="Arial"/>
              <a:ea typeface="Arial"/>
              <a:cs typeface="Arial"/>
              <a:sym typeface="Arial"/>
            </a:endParaRPr>
          </a:p>
          <a:p>
            <a:pPr indent="-304792" lvl="0" marL="304792" marR="0" rtl="1" algn="r">
              <a:lnSpc>
                <a:spcPct val="150000"/>
              </a:lnSpc>
              <a:spcBef>
                <a:spcPts val="0"/>
              </a:spcBef>
              <a:spcAft>
                <a:spcPts val="0"/>
              </a:spcAft>
              <a:buClr>
                <a:srgbClr val="232752"/>
              </a:buClr>
              <a:buSzPts val="1600"/>
              <a:buFont typeface="Assistant"/>
              <a:buChar char="•"/>
            </a:pPr>
            <a:r>
              <a:rPr b="0" i="0" lang="iw-IL" sz="1600" u="none" cap="none" strike="noStrike">
                <a:solidFill>
                  <a:srgbClr val="232752"/>
                </a:solidFill>
                <a:latin typeface="Assistant"/>
                <a:ea typeface="Assistant"/>
                <a:cs typeface="Assistant"/>
                <a:sym typeface="Assistant"/>
              </a:rPr>
              <a:t>העברת מידע מהירה</a:t>
            </a:r>
            <a:endParaRPr b="0" i="0" sz="1600" u="none" cap="none" strike="noStrike">
              <a:solidFill>
                <a:srgbClr val="000000"/>
              </a:solidFill>
              <a:latin typeface="Arial"/>
              <a:ea typeface="Arial"/>
              <a:cs typeface="Arial"/>
              <a:sym typeface="Arial"/>
            </a:endParaRPr>
          </a:p>
          <a:p>
            <a:pPr indent="-304792" lvl="0" marL="304792" marR="0" rtl="1" algn="r">
              <a:lnSpc>
                <a:spcPct val="150000"/>
              </a:lnSpc>
              <a:spcBef>
                <a:spcPts val="0"/>
              </a:spcBef>
              <a:spcAft>
                <a:spcPts val="0"/>
              </a:spcAft>
              <a:buClr>
                <a:srgbClr val="232752"/>
              </a:buClr>
              <a:buSzPts val="1600"/>
              <a:buFont typeface="Assistant"/>
              <a:buChar char="•"/>
            </a:pPr>
            <a:r>
              <a:rPr b="0" i="0" lang="iw-IL" sz="1600" u="none" cap="none" strike="noStrike">
                <a:solidFill>
                  <a:srgbClr val="232752"/>
                </a:solidFill>
                <a:latin typeface="Assistant"/>
                <a:ea typeface="Assistant"/>
                <a:cs typeface="Assistant"/>
                <a:sym typeface="Assistant"/>
              </a:rPr>
              <a:t>ביצוע פעולות מורכבות בקלות ובמהירות</a:t>
            </a:r>
            <a:endParaRPr b="0" i="0" sz="1600" u="none" cap="none" strike="noStrike">
              <a:solidFill>
                <a:srgbClr val="000000"/>
              </a:solidFill>
              <a:latin typeface="Arial"/>
              <a:ea typeface="Arial"/>
              <a:cs typeface="Arial"/>
              <a:sym typeface="Arial"/>
            </a:endParaRPr>
          </a:p>
        </p:txBody>
      </p:sp>
      <p:cxnSp>
        <p:nvCxnSpPr>
          <p:cNvPr id="70" name="Google Shape;70;p5"/>
          <p:cNvCxnSpPr/>
          <p:nvPr/>
        </p:nvCxnSpPr>
        <p:spPr>
          <a:xfrm>
            <a:off x="4313831" y="2128860"/>
            <a:ext cx="0" cy="1678518"/>
          </a:xfrm>
          <a:prstGeom prst="straightConnector1">
            <a:avLst/>
          </a:prstGeom>
          <a:noFill/>
          <a:ln cap="rnd" cmpd="sng" w="38100">
            <a:solidFill>
              <a:srgbClr val="FEC224"/>
            </a:solidFill>
            <a:prstDash val="solid"/>
            <a:round/>
            <a:headEnd len="sm" w="sm" type="none"/>
            <a:tailEnd len="sm" w="sm" type="none"/>
          </a:ln>
        </p:spPr>
      </p:cxnSp>
      <p:sp>
        <p:nvSpPr>
          <p:cNvPr id="71" name="Google Shape;71;p5"/>
          <p:cNvSpPr txBox="1"/>
          <p:nvPr/>
        </p:nvSpPr>
        <p:spPr>
          <a:xfrm>
            <a:off x="1261900" y="2475116"/>
            <a:ext cx="2519700" cy="923249"/>
          </a:xfrm>
          <a:prstGeom prst="rect">
            <a:avLst/>
          </a:prstGeom>
          <a:noFill/>
          <a:ln>
            <a:noFill/>
          </a:ln>
        </p:spPr>
        <p:txBody>
          <a:bodyPr anchorCtr="0" anchor="t" bIns="91400" lIns="91400" spcFirstLastPara="1" rIns="91400" wrap="square" tIns="91400">
            <a:spAutoFit/>
          </a:bodyPr>
          <a:lstStyle/>
          <a:p>
            <a:pPr indent="-304792" lvl="0" marL="304792" marR="0" rtl="1" algn="r">
              <a:lnSpc>
                <a:spcPct val="150000"/>
              </a:lnSpc>
              <a:spcBef>
                <a:spcPts val="0"/>
              </a:spcBef>
              <a:spcAft>
                <a:spcPts val="0"/>
              </a:spcAft>
              <a:buClr>
                <a:srgbClr val="232752"/>
              </a:buClr>
              <a:buSzPts val="1600"/>
              <a:buFont typeface="Assistant"/>
              <a:buChar char="•"/>
            </a:pPr>
            <a:r>
              <a:rPr b="0" i="0" lang="iw-IL" sz="1600" u="none" cap="none" strike="noStrike">
                <a:solidFill>
                  <a:srgbClr val="232752"/>
                </a:solidFill>
                <a:latin typeface="Assistant"/>
                <a:ea typeface="Assistant"/>
                <a:cs typeface="Assistant"/>
                <a:sym typeface="Assistant"/>
              </a:rPr>
              <a:t>יצירת קשרים רדודים</a:t>
            </a:r>
            <a:endParaRPr b="0" i="0" sz="1600" u="none" cap="none" strike="noStrike">
              <a:solidFill>
                <a:srgbClr val="000000"/>
              </a:solidFill>
              <a:latin typeface="Arial"/>
              <a:ea typeface="Arial"/>
              <a:cs typeface="Arial"/>
              <a:sym typeface="Arial"/>
            </a:endParaRPr>
          </a:p>
          <a:p>
            <a:pPr indent="-304792" lvl="0" marL="304792" marR="0" rtl="1" algn="r">
              <a:lnSpc>
                <a:spcPct val="150000"/>
              </a:lnSpc>
              <a:spcBef>
                <a:spcPts val="0"/>
              </a:spcBef>
              <a:spcAft>
                <a:spcPts val="0"/>
              </a:spcAft>
              <a:buClr>
                <a:srgbClr val="232752"/>
              </a:buClr>
              <a:buSzPts val="1600"/>
              <a:buFont typeface="Assistant"/>
              <a:buChar char="•"/>
            </a:pPr>
            <a:r>
              <a:rPr b="0" i="0" lang="iw-IL" sz="1600" u="none" cap="none" strike="noStrike">
                <a:solidFill>
                  <a:srgbClr val="232752"/>
                </a:solidFill>
                <a:latin typeface="Assistant"/>
                <a:ea typeface="Assistant"/>
                <a:cs typeface="Assistant"/>
                <a:sym typeface="Assistant"/>
              </a:rPr>
              <a:t>קשר לא רגשי</a:t>
            </a:r>
            <a:endParaRPr b="0" i="0" sz="1600" u="none" cap="none" strike="noStrike">
              <a:solidFill>
                <a:srgbClr val="232752"/>
              </a:solidFill>
              <a:latin typeface="Assistant"/>
              <a:ea typeface="Assistant"/>
              <a:cs typeface="Assistant"/>
              <a:sym typeface="Assistant"/>
            </a:endParaRPr>
          </a:p>
        </p:txBody>
      </p:sp>
      <p:sp>
        <p:nvSpPr>
          <p:cNvPr id="72" name="Google Shape;72;p5"/>
          <p:cNvSpPr txBox="1"/>
          <p:nvPr/>
        </p:nvSpPr>
        <p:spPr>
          <a:xfrm>
            <a:off x="7367124" y="2092263"/>
            <a:ext cx="804334" cy="415438"/>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800"/>
              <a:buFont typeface="Assistant ExtraBold"/>
              <a:buNone/>
            </a:pPr>
            <a:r>
              <a:rPr b="0" i="0" lang="iw-IL" sz="1800" u="none" cap="none" strike="noStrike">
                <a:solidFill>
                  <a:srgbClr val="548135"/>
                </a:solidFill>
                <a:latin typeface="Assistant ExtraBold"/>
                <a:ea typeface="Assistant ExtraBold"/>
                <a:cs typeface="Assistant ExtraBold"/>
                <a:sym typeface="Assistant ExtraBold"/>
              </a:rPr>
              <a:t>חיובי</a:t>
            </a:r>
            <a:endParaRPr b="0" i="0" sz="1800" u="none" cap="none" strike="noStrike">
              <a:solidFill>
                <a:srgbClr val="548135"/>
              </a:solidFill>
              <a:latin typeface="Assistant ExtraBold"/>
              <a:ea typeface="Assistant ExtraBold"/>
              <a:cs typeface="Assistant ExtraBold"/>
              <a:sym typeface="Assistant ExtraBold"/>
            </a:endParaRPr>
          </a:p>
        </p:txBody>
      </p:sp>
      <p:sp>
        <p:nvSpPr>
          <p:cNvPr id="73" name="Google Shape;73;p5"/>
          <p:cNvSpPr txBox="1"/>
          <p:nvPr/>
        </p:nvSpPr>
        <p:spPr>
          <a:xfrm>
            <a:off x="2801634" y="2128860"/>
            <a:ext cx="979966" cy="415438"/>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800"/>
              <a:buFont typeface="Assistant ExtraBold"/>
              <a:buNone/>
            </a:pPr>
            <a:r>
              <a:rPr b="0" i="0" lang="iw-IL" sz="1800" u="none" cap="none" strike="noStrike">
                <a:solidFill>
                  <a:srgbClr val="FF0000"/>
                </a:solidFill>
                <a:latin typeface="Assistant ExtraBold"/>
                <a:ea typeface="Assistant ExtraBold"/>
                <a:cs typeface="Assistant ExtraBold"/>
                <a:sym typeface="Assistant ExtraBold"/>
              </a:rPr>
              <a:t>שלילי</a:t>
            </a:r>
            <a:endParaRPr b="0" i="0" sz="1800" u="none" cap="none" strike="noStrike">
              <a:solidFill>
                <a:srgbClr val="FF0000"/>
              </a:solidFill>
              <a:latin typeface="Assistant ExtraBold"/>
              <a:ea typeface="Assistant ExtraBold"/>
              <a:cs typeface="Assistant ExtraBold"/>
              <a:sym typeface="Assistant ExtraBold"/>
            </a:endParaRPr>
          </a:p>
        </p:txBody>
      </p:sp>
      <p:sp>
        <p:nvSpPr>
          <p:cNvPr id="74" name="Google Shape;74;p5"/>
          <p:cNvSpPr txBox="1"/>
          <p:nvPr/>
        </p:nvSpPr>
        <p:spPr>
          <a:xfrm>
            <a:off x="1005586" y="1492687"/>
            <a:ext cx="6616490" cy="507771"/>
          </a:xfrm>
          <a:prstGeom prst="rect">
            <a:avLst/>
          </a:prstGeom>
          <a:noFill/>
          <a:ln>
            <a:noFill/>
          </a:ln>
        </p:spPr>
        <p:txBody>
          <a:bodyPr anchorCtr="0" anchor="t" bIns="68550" lIns="68550" spcFirstLastPara="1" rIns="68550" wrap="square" tIns="68550">
            <a:spAutoFit/>
          </a:bodyPr>
          <a:lstStyle/>
          <a:p>
            <a:pPr indent="0" lvl="0" marL="0" marR="0" rtl="1" algn="ct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דונו בכיתה בצדדים החיוביים והשליליים של קשר ותקשורת דרך הרשתות החברתיות</a:t>
            </a:r>
            <a:endParaRPr b="0" i="0" sz="1600" u="none" cap="none" strike="noStrike">
              <a:solidFill>
                <a:srgbClr val="232752"/>
              </a:solidFill>
              <a:latin typeface="Assistant"/>
              <a:ea typeface="Assistant"/>
              <a:cs typeface="Assistant"/>
              <a:sym typeface="Assistant"/>
            </a:endParaRPr>
          </a:p>
        </p:txBody>
      </p:sp>
      <p:pic>
        <p:nvPicPr>
          <p:cNvPr descr="Google Shape;60;p13" id="75" name="Google Shape;75;p5"/>
          <p:cNvPicPr preferRelativeResize="0"/>
          <p:nvPr/>
        </p:nvPicPr>
        <p:blipFill rotWithShape="1">
          <a:blip r:embed="rId3">
            <a:alphaModFix/>
          </a:blip>
          <a:srcRect b="0" l="0" r="0" t="0"/>
          <a:stretch/>
        </p:blipFill>
        <p:spPr>
          <a:xfrm rot="3173668">
            <a:off x="4703470" y="281783"/>
            <a:ext cx="271944" cy="600133"/>
          </a:xfrm>
          <a:prstGeom prst="rect">
            <a:avLst/>
          </a:prstGeom>
          <a:noFill/>
          <a:ln>
            <a:noFill/>
          </a:ln>
        </p:spPr>
      </p:pic>
      <p:sp>
        <p:nvSpPr>
          <p:cNvPr id="76" name="Google Shape;76;p5"/>
          <p:cNvSpPr txBox="1"/>
          <p:nvPr/>
        </p:nvSpPr>
        <p:spPr>
          <a:xfrm>
            <a:off x="1180676" y="3988469"/>
            <a:ext cx="6266309" cy="507771"/>
          </a:xfrm>
          <a:prstGeom prst="rect">
            <a:avLst/>
          </a:prstGeom>
          <a:noFill/>
          <a:ln>
            <a:noFill/>
          </a:ln>
        </p:spPr>
        <p:txBody>
          <a:bodyPr anchorCtr="0" anchor="t" bIns="68550" lIns="68550" spcFirstLastPara="1" rIns="68550" wrap="square" tIns="68550">
            <a:spAutoFit/>
          </a:bodyPr>
          <a:lstStyle/>
          <a:p>
            <a:pPr indent="0" lvl="0" marL="0" marR="0" rtl="1" algn="ctr">
              <a:lnSpc>
                <a:spcPct val="15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יש כמובן תכונות נוספות לתקשורת דרך הרשת, חלקן חיוביות וחלקן שליליות</a:t>
            </a:r>
            <a:endParaRPr b="1" i="0" sz="1600" u="none" cap="none" strike="noStrike">
              <a:solidFill>
                <a:srgbClr val="232752"/>
              </a:solidFill>
              <a:latin typeface="Assistant"/>
              <a:ea typeface="Assistant"/>
              <a:cs typeface="Assistant"/>
              <a:sym typeface="Assistan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5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5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3"/>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82" name="Google Shape;82;p13"/>
          <p:cNvSpPr txBox="1"/>
          <p:nvPr/>
        </p:nvSpPr>
        <p:spPr>
          <a:xfrm>
            <a:off x="4872250" y="512064"/>
            <a:ext cx="3843221"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מהי בריונות ברשת?</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83" name="Google Shape;83;p13"/>
          <p:cNvSpPr txBox="1"/>
          <p:nvPr/>
        </p:nvSpPr>
        <p:spPr>
          <a:xfrm>
            <a:off x="1072891" y="1266401"/>
            <a:ext cx="6865763" cy="2804553"/>
          </a:xfrm>
          <a:prstGeom prst="rect">
            <a:avLst/>
          </a:prstGeom>
          <a:noFill/>
          <a:ln>
            <a:noFill/>
          </a:ln>
        </p:spPr>
        <p:txBody>
          <a:bodyPr anchorCtr="0" anchor="t" bIns="68550" lIns="68550" spcFirstLastPara="1" rIns="68550" wrap="square" tIns="68550">
            <a:spAutoFit/>
          </a:bodyPr>
          <a:lstStyle/>
          <a:p>
            <a:pPr indent="0" lvl="0" marL="0" marR="0" rtl="1" algn="r">
              <a:lnSpc>
                <a:spcPct val="150000"/>
              </a:lnSpc>
              <a:spcBef>
                <a:spcPts val="0"/>
              </a:spcBef>
              <a:spcAft>
                <a:spcPts val="0"/>
              </a:spcAft>
              <a:buClr>
                <a:srgbClr val="232752"/>
              </a:buClr>
              <a:buSzPts val="2000"/>
              <a:buFont typeface="Assistant ExtraBold"/>
              <a:buNone/>
            </a:pPr>
            <a:r>
              <a:rPr b="1" i="0" lang="iw-IL" sz="1650" u="none" cap="none" strike="noStrike">
                <a:solidFill>
                  <a:srgbClr val="232752"/>
                </a:solidFill>
                <a:highlight>
                  <a:srgbClr val="FFFFFF"/>
                </a:highlight>
                <a:latin typeface="Assistant"/>
                <a:ea typeface="Assistant"/>
                <a:cs typeface="Assistant"/>
                <a:sym typeface="Assistant"/>
              </a:rPr>
              <a:t>מוויקיפדיה:</a:t>
            </a:r>
            <a:endParaRPr b="1" i="0" sz="1650" u="none" cap="none" strike="noStrike">
              <a:solidFill>
                <a:srgbClr val="232752"/>
              </a:solidFill>
              <a:highlight>
                <a:srgbClr val="FFFFFF"/>
              </a:highlight>
              <a:latin typeface="Assistant"/>
              <a:ea typeface="Assistant"/>
              <a:cs typeface="Assistant"/>
              <a:sym typeface="Assistant"/>
            </a:endParaRPr>
          </a:p>
          <a:p>
            <a:pPr indent="0" lvl="0" marL="0" marR="0" rtl="1" algn="r">
              <a:lnSpc>
                <a:spcPct val="150000"/>
              </a:lnSpc>
              <a:spcBef>
                <a:spcPts val="0"/>
              </a:spcBef>
              <a:spcAft>
                <a:spcPts val="0"/>
              </a:spcAft>
              <a:buClr>
                <a:srgbClr val="232752"/>
              </a:buClr>
              <a:buSzPts val="2000"/>
              <a:buFont typeface="Assistant ExtraBold"/>
              <a:buNone/>
            </a:pPr>
            <a:r>
              <a:rPr b="1" i="0" lang="iw-IL" sz="1650" u="none" cap="none" strike="noStrike">
                <a:solidFill>
                  <a:srgbClr val="232752"/>
                </a:solidFill>
                <a:highlight>
                  <a:srgbClr val="FFFFFF"/>
                </a:highlight>
                <a:latin typeface="Assistant"/>
                <a:ea typeface="Assistant"/>
                <a:cs typeface="Assistant"/>
                <a:sym typeface="Assistant"/>
              </a:rPr>
              <a:t>בריונות רשת</a:t>
            </a:r>
            <a:r>
              <a:rPr b="0" i="0" lang="iw-IL" sz="1650" u="none" cap="none" strike="noStrike">
                <a:solidFill>
                  <a:srgbClr val="232752"/>
                </a:solidFill>
                <a:highlight>
                  <a:srgbClr val="FFFFFF"/>
                </a:highlight>
                <a:latin typeface="Assistant"/>
                <a:ea typeface="Assistant"/>
                <a:cs typeface="Assistant"/>
                <a:sym typeface="Assistant"/>
              </a:rPr>
              <a:t> היא שימוש באינטרנט כדי להשמיץ, להטריד, להביך, להפחיד או לתקוף אדם יחיד או קבוצה. בריונות רשת מהווה במקרים רבים עבירה פלילית. לאחר שהחומר הפוגעני פורסם באינטרנט והפך לפומבי, קשה עד בלתי אפשרי להסירו לחלוטין.</a:t>
            </a:r>
            <a:endParaRPr b="0" i="0" sz="1650" u="none" cap="none" strike="noStrike">
              <a:solidFill>
                <a:srgbClr val="232752"/>
              </a:solidFill>
              <a:highlight>
                <a:srgbClr val="FFFFFF"/>
              </a:highlight>
              <a:latin typeface="Assistant"/>
              <a:ea typeface="Assistant"/>
              <a:cs typeface="Assistant"/>
              <a:sym typeface="Assistant"/>
            </a:endParaRPr>
          </a:p>
          <a:p>
            <a:pPr indent="0" lvl="0" marL="0" marR="0" rtl="1" algn="r">
              <a:lnSpc>
                <a:spcPct val="150000"/>
              </a:lnSpc>
              <a:spcBef>
                <a:spcPts val="0"/>
              </a:spcBef>
              <a:spcAft>
                <a:spcPts val="0"/>
              </a:spcAft>
              <a:buClr>
                <a:srgbClr val="232752"/>
              </a:buClr>
              <a:buSzPts val="2000"/>
              <a:buFont typeface="Assistant ExtraBold"/>
              <a:buNone/>
            </a:pPr>
            <a:r>
              <a:t/>
            </a:r>
            <a:endParaRPr b="0" i="0" sz="1650" u="none" cap="none" strike="noStrike">
              <a:solidFill>
                <a:srgbClr val="232752"/>
              </a:solidFill>
              <a:highlight>
                <a:srgbClr val="FFFFFF"/>
              </a:highlight>
              <a:latin typeface="Assistant"/>
              <a:ea typeface="Assistant"/>
              <a:cs typeface="Assistant"/>
              <a:sym typeface="Assistant"/>
            </a:endParaRPr>
          </a:p>
          <a:p>
            <a:pPr indent="0" lvl="0" marL="0" marR="0" rtl="1" algn="r">
              <a:lnSpc>
                <a:spcPct val="150000"/>
              </a:lnSpc>
              <a:spcBef>
                <a:spcPts val="0"/>
              </a:spcBef>
              <a:spcAft>
                <a:spcPts val="0"/>
              </a:spcAft>
              <a:buClr>
                <a:srgbClr val="232752"/>
              </a:buClr>
              <a:buSzPts val="2000"/>
              <a:buFont typeface="Assistant ExtraBold"/>
              <a:buNone/>
            </a:pPr>
            <a:r>
              <a:rPr b="0" i="0" lang="iw-IL" sz="1650" u="none" cap="none" strike="noStrike">
                <a:solidFill>
                  <a:srgbClr val="232752"/>
                </a:solidFill>
                <a:highlight>
                  <a:srgbClr val="FFFFFF"/>
                </a:highlight>
                <a:latin typeface="Assistant"/>
                <a:ea typeface="Assistant"/>
                <a:cs typeface="Assistant"/>
                <a:sym typeface="Assistant"/>
              </a:rPr>
              <a:t>דוח המדיה השנתי על הרגלי השימוש של בני נוער בסמארטפונים ואינטרנט, מצביע על כך שכ-70% מבני הנוער נפגעו ברשת יותר מפעם אחת.</a:t>
            </a:r>
            <a:endParaRPr b="0" i="0" sz="2250" u="none" cap="none" strike="noStrike">
              <a:solidFill>
                <a:srgbClr val="232752"/>
              </a:solidFill>
              <a:highlight>
                <a:srgbClr val="FFFFFF"/>
              </a:highlight>
              <a:latin typeface="Assistant"/>
              <a:ea typeface="Assistant"/>
              <a:cs typeface="Assistant"/>
              <a:sym typeface="Assistant"/>
            </a:endParaRPr>
          </a:p>
        </p:txBody>
      </p:sp>
      <p:pic>
        <p:nvPicPr>
          <p:cNvPr descr="Google Shape;60;p13" id="84" name="Google Shape;84;p13"/>
          <p:cNvPicPr preferRelativeResize="0"/>
          <p:nvPr/>
        </p:nvPicPr>
        <p:blipFill rotWithShape="1">
          <a:blip r:embed="rId3">
            <a:alphaModFix/>
          </a:blip>
          <a:srcRect b="0" l="0" r="0" t="0"/>
          <a:stretch/>
        </p:blipFill>
        <p:spPr>
          <a:xfrm rot="3173668">
            <a:off x="5389627" y="291744"/>
            <a:ext cx="271944" cy="6001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79102be40a_0_0"/>
          <p:cNvSpPr txBox="1"/>
          <p:nvPr>
            <p:ph idx="12" type="sldNum"/>
          </p:nvPr>
        </p:nvSpPr>
        <p:spPr>
          <a:xfrm>
            <a:off x="265028" y="4553064"/>
            <a:ext cx="253500" cy="335100"/>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90" name="Google Shape;90;g279102be40a_0_0"/>
          <p:cNvSpPr txBox="1"/>
          <p:nvPr/>
        </p:nvSpPr>
        <p:spPr>
          <a:xfrm>
            <a:off x="4872250" y="512064"/>
            <a:ext cx="3843300" cy="569400"/>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מהי בריונות ברשת?</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91" name="Google Shape;91;g279102be40a_0_0"/>
          <p:cNvSpPr txBox="1"/>
          <p:nvPr/>
        </p:nvSpPr>
        <p:spPr>
          <a:xfrm>
            <a:off x="3703828" y="1007850"/>
            <a:ext cx="5011500" cy="446400"/>
          </a:xfrm>
          <a:prstGeom prst="rect">
            <a:avLst/>
          </a:prstGeom>
          <a:noFill/>
          <a:ln>
            <a:noFill/>
          </a:ln>
        </p:spPr>
        <p:txBody>
          <a:bodyPr anchorCtr="0" anchor="t" bIns="68550" lIns="68550" spcFirstLastPara="1" rIns="68550" wrap="square" tIns="68550">
            <a:spAutoFit/>
          </a:bodyPr>
          <a:lstStyle/>
          <a:p>
            <a:pPr indent="0" lvl="0" marL="0" marR="0" rtl="1" algn="r">
              <a:lnSpc>
                <a:spcPct val="18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נושאים שבהם בריונות עשויה לבוא לידי ביטוי:</a:t>
            </a:r>
            <a:endParaRPr b="0" i="0" sz="2000" u="none" cap="none" strike="noStrike">
              <a:solidFill>
                <a:srgbClr val="232752"/>
              </a:solidFill>
              <a:latin typeface="Assistant ExtraBold"/>
              <a:ea typeface="Assistant ExtraBold"/>
              <a:cs typeface="Assistant ExtraBold"/>
              <a:sym typeface="Assistant ExtraBold"/>
            </a:endParaRPr>
          </a:p>
        </p:txBody>
      </p:sp>
      <p:pic>
        <p:nvPicPr>
          <p:cNvPr descr="Google Shape;60;p13" id="92" name="Google Shape;92;g279102be40a_0_0"/>
          <p:cNvPicPr preferRelativeResize="0"/>
          <p:nvPr/>
        </p:nvPicPr>
        <p:blipFill rotWithShape="1">
          <a:blip r:embed="rId3">
            <a:alphaModFix/>
          </a:blip>
          <a:srcRect b="0" l="0" r="0" t="0"/>
          <a:stretch/>
        </p:blipFill>
        <p:spPr>
          <a:xfrm rot="3173667">
            <a:off x="5456129" y="291744"/>
            <a:ext cx="271944" cy="600133"/>
          </a:xfrm>
          <a:prstGeom prst="rect">
            <a:avLst/>
          </a:prstGeom>
          <a:noFill/>
          <a:ln>
            <a:noFill/>
          </a:ln>
        </p:spPr>
      </p:pic>
      <p:sp>
        <p:nvSpPr>
          <p:cNvPr id="93" name="Google Shape;93;g279102be40a_0_0"/>
          <p:cNvSpPr/>
          <p:nvPr/>
        </p:nvSpPr>
        <p:spPr>
          <a:xfrm>
            <a:off x="2131804" y="3774180"/>
            <a:ext cx="1231308" cy="1157020"/>
          </a:xfrm>
          <a:prstGeom prst="ellipse">
            <a:avLst/>
          </a:prstGeom>
          <a:solidFill>
            <a:srgbClr val="FEC224"/>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1800" u="none" cap="none" strike="noStrike">
                <a:solidFill>
                  <a:schemeClr val="lt1"/>
                </a:solidFill>
                <a:latin typeface="Assistant"/>
                <a:ea typeface="Assistant"/>
                <a:cs typeface="Assistant"/>
                <a:sym typeface="Assistant"/>
              </a:rPr>
              <a:t>שיימינג</a:t>
            </a:r>
            <a:endParaRPr b="1" i="0" sz="1800" u="none" cap="none" strike="noStrike">
              <a:solidFill>
                <a:schemeClr val="lt1"/>
              </a:solidFill>
              <a:latin typeface="Assistant"/>
              <a:ea typeface="Assistant"/>
              <a:cs typeface="Assistant"/>
              <a:sym typeface="Assistant"/>
            </a:endParaRPr>
          </a:p>
        </p:txBody>
      </p:sp>
      <p:sp>
        <p:nvSpPr>
          <p:cNvPr id="94" name="Google Shape;94;g279102be40a_0_0"/>
          <p:cNvSpPr/>
          <p:nvPr/>
        </p:nvSpPr>
        <p:spPr>
          <a:xfrm>
            <a:off x="6541763" y="2912634"/>
            <a:ext cx="1231308" cy="1157020"/>
          </a:xfrm>
          <a:prstGeom prst="ellipse">
            <a:avLst/>
          </a:prstGeom>
          <a:solidFill>
            <a:srgbClr val="918D8E"/>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1800" u="none" cap="none" strike="noStrike">
                <a:solidFill>
                  <a:schemeClr val="lt1"/>
                </a:solidFill>
                <a:latin typeface="Assistant"/>
                <a:ea typeface="Assistant"/>
                <a:cs typeface="Assistant"/>
                <a:sym typeface="Assistant"/>
              </a:rPr>
              <a:t>חרם</a:t>
            </a:r>
            <a:endParaRPr b="1" i="0" sz="1800" u="none" cap="none" strike="noStrike">
              <a:solidFill>
                <a:schemeClr val="lt1"/>
              </a:solidFill>
              <a:latin typeface="Assistant"/>
              <a:ea typeface="Assistant"/>
              <a:cs typeface="Assistant"/>
              <a:sym typeface="Assistant"/>
            </a:endParaRPr>
          </a:p>
        </p:txBody>
      </p:sp>
      <p:sp>
        <p:nvSpPr>
          <p:cNvPr id="95" name="Google Shape;95;g279102be40a_0_0"/>
          <p:cNvSpPr/>
          <p:nvPr/>
        </p:nvSpPr>
        <p:spPr>
          <a:xfrm>
            <a:off x="3411013" y="2793902"/>
            <a:ext cx="1231308" cy="1157020"/>
          </a:xfrm>
          <a:prstGeom prst="ellipse">
            <a:avLst/>
          </a:prstGeom>
          <a:solidFill>
            <a:srgbClr val="232752"/>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1800" u="none" cap="none" strike="noStrike">
                <a:solidFill>
                  <a:schemeClr val="lt1"/>
                </a:solidFill>
                <a:latin typeface="Assistant"/>
                <a:ea typeface="Assistant"/>
                <a:cs typeface="Assistant"/>
                <a:sym typeface="Assistant"/>
              </a:rPr>
              <a:t>איומים</a:t>
            </a:r>
            <a:endParaRPr b="1" i="0" sz="1800" u="none" cap="none" strike="noStrike">
              <a:solidFill>
                <a:schemeClr val="lt1"/>
              </a:solidFill>
              <a:latin typeface="Assistant"/>
              <a:ea typeface="Assistant"/>
              <a:cs typeface="Assistant"/>
              <a:sym typeface="Assistant"/>
            </a:endParaRPr>
          </a:p>
        </p:txBody>
      </p:sp>
      <p:sp>
        <p:nvSpPr>
          <p:cNvPr id="96" name="Google Shape;96;g279102be40a_0_0"/>
          <p:cNvSpPr/>
          <p:nvPr/>
        </p:nvSpPr>
        <p:spPr>
          <a:xfrm>
            <a:off x="4976388" y="1697295"/>
            <a:ext cx="1231308" cy="1157020"/>
          </a:xfrm>
          <a:prstGeom prst="ellipse">
            <a:avLst/>
          </a:prstGeom>
          <a:solidFill>
            <a:srgbClr val="C38C01"/>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1800" u="none" cap="none" strike="noStrike">
                <a:solidFill>
                  <a:schemeClr val="lt1"/>
                </a:solidFill>
                <a:latin typeface="Assistant"/>
                <a:ea typeface="Assistant"/>
                <a:cs typeface="Assistant"/>
                <a:sym typeface="Assistant"/>
              </a:rPr>
              <a:t>טרולינג</a:t>
            </a:r>
            <a:endParaRPr b="1" i="0" sz="1800" u="none" cap="none" strike="noStrike">
              <a:solidFill>
                <a:schemeClr val="lt1"/>
              </a:solidFill>
              <a:latin typeface="Assistant"/>
              <a:ea typeface="Assistant"/>
              <a:cs typeface="Assistant"/>
              <a:sym typeface="Assistant"/>
            </a:endParaRPr>
          </a:p>
        </p:txBody>
      </p:sp>
      <p:sp>
        <p:nvSpPr>
          <p:cNvPr id="97" name="Google Shape;97;g279102be40a_0_0"/>
          <p:cNvSpPr/>
          <p:nvPr/>
        </p:nvSpPr>
        <p:spPr>
          <a:xfrm>
            <a:off x="2348044" y="1454250"/>
            <a:ext cx="1231308" cy="1157020"/>
          </a:xfrm>
          <a:prstGeom prst="ellipse">
            <a:avLst/>
          </a:prstGeom>
          <a:solidFill>
            <a:srgbClr val="FEC224"/>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1800" u="none" cap="none" strike="noStrike">
                <a:solidFill>
                  <a:schemeClr val="lt1"/>
                </a:solidFill>
                <a:latin typeface="Assistant"/>
                <a:ea typeface="Assistant"/>
                <a:cs typeface="Assistant"/>
                <a:sym typeface="Assistant"/>
              </a:rPr>
              <a:t>גילוי מידע רגיש</a:t>
            </a:r>
            <a:endParaRPr b="1" i="0" sz="1800" u="none" cap="none" strike="noStrike">
              <a:solidFill>
                <a:schemeClr val="lt1"/>
              </a:solidFill>
              <a:latin typeface="Assistant"/>
              <a:ea typeface="Assistant"/>
              <a:cs typeface="Assistant"/>
              <a:sym typeface="Assistant"/>
            </a:endParaRPr>
          </a:p>
        </p:txBody>
      </p:sp>
      <p:sp>
        <p:nvSpPr>
          <p:cNvPr id="98" name="Google Shape;98;g279102be40a_0_0"/>
          <p:cNvSpPr/>
          <p:nvPr/>
        </p:nvSpPr>
        <p:spPr>
          <a:xfrm>
            <a:off x="4976388" y="3495232"/>
            <a:ext cx="1231308" cy="1157020"/>
          </a:xfrm>
          <a:prstGeom prst="ellipse">
            <a:avLst/>
          </a:prstGeom>
          <a:solidFill>
            <a:srgbClr val="00B0F0"/>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1800" u="none" cap="none" strike="noStrike">
                <a:solidFill>
                  <a:schemeClr val="lt1"/>
                </a:solidFill>
                <a:latin typeface="Assistant"/>
                <a:ea typeface="Assistant"/>
                <a:cs typeface="Assistant"/>
                <a:sym typeface="Assistant"/>
              </a:rPr>
              <a:t>זיוף זהות</a:t>
            </a:r>
            <a:endParaRPr b="1" i="0" sz="1800" u="none" cap="none" strike="noStrike">
              <a:solidFill>
                <a:schemeClr val="lt1"/>
              </a:solidFill>
              <a:latin typeface="Assistant"/>
              <a:ea typeface="Assistant"/>
              <a:cs typeface="Assistant"/>
              <a:sym typeface="Assistant"/>
            </a:endParaRPr>
          </a:p>
        </p:txBody>
      </p:sp>
      <p:sp>
        <p:nvSpPr>
          <p:cNvPr id="99" name="Google Shape;99;g279102be40a_0_0"/>
          <p:cNvSpPr/>
          <p:nvPr/>
        </p:nvSpPr>
        <p:spPr>
          <a:xfrm>
            <a:off x="1033872" y="2463685"/>
            <a:ext cx="1231308" cy="1157020"/>
          </a:xfrm>
          <a:prstGeom prst="ellipse">
            <a:avLst/>
          </a:prstGeom>
          <a:solidFill>
            <a:srgbClr val="918D8E"/>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1800" u="none" cap="none" strike="noStrike">
                <a:solidFill>
                  <a:schemeClr val="lt1"/>
                </a:solidFill>
                <a:latin typeface="Assistant"/>
                <a:ea typeface="Assistant"/>
                <a:cs typeface="Assistant"/>
                <a:sym typeface="Assistant"/>
              </a:rPr>
              <a:t>העלבה</a:t>
            </a:r>
            <a:endParaRPr b="1" i="0" sz="1800" u="none" cap="none" strike="noStrike">
              <a:solidFill>
                <a:schemeClr val="lt1"/>
              </a:solidFill>
              <a:latin typeface="Assistant"/>
              <a:ea typeface="Assistant"/>
              <a:cs typeface="Assistant"/>
              <a:sym typeface="Assistan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05" name="Google Shape;105;p14"/>
          <p:cNvSpPr txBox="1"/>
          <p:nvPr/>
        </p:nvSpPr>
        <p:spPr>
          <a:xfrm>
            <a:off x="4872250" y="512064"/>
            <a:ext cx="3843221"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מהי בריונות ברשת?</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06" name="Google Shape;106;p14"/>
          <p:cNvSpPr txBox="1"/>
          <p:nvPr/>
        </p:nvSpPr>
        <p:spPr>
          <a:xfrm>
            <a:off x="1366500" y="1381474"/>
            <a:ext cx="6405900" cy="446400"/>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מדוע הפגיעה דרך הרשתות כל כך חזקה? </a:t>
            </a:r>
            <a:endParaRPr b="0" i="0" sz="2000" u="none" cap="none" strike="noStrike">
              <a:solidFill>
                <a:srgbClr val="232752"/>
              </a:solidFill>
              <a:latin typeface="Assistant ExtraBold"/>
              <a:ea typeface="Assistant ExtraBold"/>
              <a:cs typeface="Assistant ExtraBold"/>
              <a:sym typeface="Assistant ExtraBold"/>
            </a:endParaRPr>
          </a:p>
        </p:txBody>
      </p:sp>
      <p:pic>
        <p:nvPicPr>
          <p:cNvPr descr="Google Shape;60;p13" id="107" name="Google Shape;107;p14"/>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
        <p:nvSpPr>
          <p:cNvPr id="108" name="Google Shape;108;p14"/>
          <p:cNvSpPr/>
          <p:nvPr/>
        </p:nvSpPr>
        <p:spPr>
          <a:xfrm>
            <a:off x="6137350" y="2028771"/>
            <a:ext cx="1635050" cy="1641065"/>
          </a:xfrm>
          <a:prstGeom prst="ellipse">
            <a:avLst/>
          </a:prstGeom>
          <a:solidFill>
            <a:srgbClr val="FEC224"/>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2200" u="none" cap="none" strike="noStrike">
                <a:solidFill>
                  <a:schemeClr val="lt1"/>
                </a:solidFill>
                <a:latin typeface="Assistant"/>
                <a:ea typeface="Assistant"/>
                <a:cs typeface="Assistant"/>
                <a:sym typeface="Assistant"/>
              </a:rPr>
              <a:t>תיעוד</a:t>
            </a:r>
            <a:endParaRPr b="1" i="0" sz="2200" u="none" cap="none" strike="noStrike">
              <a:solidFill>
                <a:schemeClr val="lt1"/>
              </a:solidFill>
              <a:latin typeface="Assistant"/>
              <a:ea typeface="Assistant"/>
              <a:cs typeface="Assistant"/>
              <a:sym typeface="Assistant"/>
            </a:endParaRPr>
          </a:p>
        </p:txBody>
      </p:sp>
      <p:sp>
        <p:nvSpPr>
          <p:cNvPr id="109" name="Google Shape;109;p14"/>
          <p:cNvSpPr/>
          <p:nvPr/>
        </p:nvSpPr>
        <p:spPr>
          <a:xfrm>
            <a:off x="3795661" y="2028771"/>
            <a:ext cx="1635050" cy="1641065"/>
          </a:xfrm>
          <a:prstGeom prst="ellipse">
            <a:avLst/>
          </a:prstGeom>
          <a:solidFill>
            <a:srgbClr val="918D8E"/>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2200" u="none" cap="none" strike="noStrike">
                <a:solidFill>
                  <a:schemeClr val="lt1"/>
                </a:solidFill>
                <a:latin typeface="Assistant"/>
                <a:ea typeface="Assistant"/>
                <a:cs typeface="Assistant"/>
                <a:sym typeface="Assistant"/>
              </a:rPr>
              <a:t>מספר העדים לאירוע</a:t>
            </a:r>
            <a:endParaRPr b="1" i="0" sz="2200" u="none" cap="none" strike="noStrike">
              <a:solidFill>
                <a:schemeClr val="lt1"/>
              </a:solidFill>
              <a:latin typeface="Assistant"/>
              <a:ea typeface="Assistant"/>
              <a:cs typeface="Assistant"/>
              <a:sym typeface="Assistant"/>
            </a:endParaRPr>
          </a:p>
        </p:txBody>
      </p:sp>
      <p:sp>
        <p:nvSpPr>
          <p:cNvPr id="110" name="Google Shape;110;p14"/>
          <p:cNvSpPr/>
          <p:nvPr/>
        </p:nvSpPr>
        <p:spPr>
          <a:xfrm>
            <a:off x="1453972" y="1998413"/>
            <a:ext cx="1635050" cy="1641065"/>
          </a:xfrm>
          <a:prstGeom prst="ellipse">
            <a:avLst/>
          </a:prstGeom>
          <a:solidFill>
            <a:srgbClr val="00B0F0"/>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2200" u="none" cap="none" strike="noStrike">
                <a:solidFill>
                  <a:schemeClr val="lt1"/>
                </a:solidFill>
                <a:latin typeface="Assistant"/>
                <a:ea typeface="Assistant"/>
                <a:cs typeface="Assistant"/>
                <a:sym typeface="Assistant"/>
              </a:rPr>
              <a:t>אנונימיות</a:t>
            </a:r>
            <a:endParaRPr b="1" i="0" sz="2200" u="none" cap="none" strike="noStrike">
              <a:solidFill>
                <a:schemeClr val="lt1"/>
              </a:solidFill>
              <a:latin typeface="Assistant"/>
              <a:ea typeface="Assistant"/>
              <a:cs typeface="Assistant"/>
              <a:sym typeface="Assistan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16" name="Google Shape;116;p7"/>
          <p:cNvSpPr txBox="1"/>
          <p:nvPr/>
        </p:nvSpPr>
        <p:spPr>
          <a:xfrm>
            <a:off x="4872250" y="512064"/>
            <a:ext cx="3843300" cy="569400"/>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ממדי התופעה</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17" name="Google Shape;117;p7"/>
          <p:cNvPicPr preferRelativeResize="0"/>
          <p:nvPr/>
        </p:nvPicPr>
        <p:blipFill rotWithShape="1">
          <a:blip r:embed="rId3">
            <a:alphaModFix/>
          </a:blip>
          <a:srcRect b="0" l="0" r="0" t="0"/>
          <a:stretch/>
        </p:blipFill>
        <p:spPr>
          <a:xfrm rot="3173668">
            <a:off x="3590503" y="501463"/>
            <a:ext cx="271944" cy="600133"/>
          </a:xfrm>
          <a:prstGeom prst="rect">
            <a:avLst/>
          </a:prstGeom>
          <a:noFill/>
          <a:ln>
            <a:noFill/>
          </a:ln>
        </p:spPr>
      </p:pic>
      <p:grpSp>
        <p:nvGrpSpPr>
          <p:cNvPr id="118" name="Google Shape;118;p7"/>
          <p:cNvGrpSpPr/>
          <p:nvPr/>
        </p:nvGrpSpPr>
        <p:grpSpPr>
          <a:xfrm>
            <a:off x="4108400" y="1219270"/>
            <a:ext cx="4420618" cy="1901974"/>
            <a:chOff x="3742303" y="1219268"/>
            <a:chExt cx="4786809" cy="1989513"/>
          </a:xfrm>
        </p:grpSpPr>
        <p:grpSp>
          <p:nvGrpSpPr>
            <p:cNvPr id="119" name="Google Shape;119;p7"/>
            <p:cNvGrpSpPr/>
            <p:nvPr/>
          </p:nvGrpSpPr>
          <p:grpSpPr>
            <a:xfrm>
              <a:off x="3742303" y="1219268"/>
              <a:ext cx="4786809" cy="1989513"/>
              <a:chOff x="2902695" y="1284325"/>
              <a:chExt cx="5291631" cy="2377524"/>
            </a:xfrm>
          </p:grpSpPr>
          <p:pic>
            <p:nvPicPr>
              <p:cNvPr id="120" name="Google Shape;120;p7"/>
              <p:cNvPicPr preferRelativeResize="0"/>
              <p:nvPr/>
            </p:nvPicPr>
            <p:blipFill rotWithShape="1">
              <a:blip r:embed="rId4">
                <a:alphaModFix/>
              </a:blip>
              <a:srcRect b="0" l="0" r="0" t="0"/>
              <a:stretch/>
            </p:blipFill>
            <p:spPr>
              <a:xfrm>
                <a:off x="2902700" y="2310926"/>
                <a:ext cx="5291624" cy="1350923"/>
              </a:xfrm>
              <a:prstGeom prst="rect">
                <a:avLst/>
              </a:prstGeom>
              <a:noFill/>
              <a:ln cap="flat" cmpd="sng" w="9525">
                <a:solidFill>
                  <a:schemeClr val="accent1"/>
                </a:solidFill>
                <a:prstDash val="solid"/>
                <a:round/>
                <a:headEnd len="sm" w="sm" type="none"/>
                <a:tailEnd len="sm" w="sm" type="none"/>
              </a:ln>
            </p:spPr>
          </p:pic>
          <p:pic>
            <p:nvPicPr>
              <p:cNvPr id="121" name="Google Shape;121;p7"/>
              <p:cNvPicPr preferRelativeResize="0"/>
              <p:nvPr/>
            </p:nvPicPr>
            <p:blipFill rotWithShape="1">
              <a:blip r:embed="rId5">
                <a:alphaModFix/>
              </a:blip>
              <a:srcRect b="0" l="0" r="0" t="59290"/>
              <a:stretch/>
            </p:blipFill>
            <p:spPr>
              <a:xfrm>
                <a:off x="2902695" y="1284325"/>
                <a:ext cx="3010755" cy="1185876"/>
              </a:xfrm>
              <a:prstGeom prst="rect">
                <a:avLst/>
              </a:prstGeom>
              <a:noFill/>
              <a:ln cap="flat" cmpd="sng" w="9525">
                <a:solidFill>
                  <a:schemeClr val="accent1"/>
                </a:solidFill>
                <a:prstDash val="solid"/>
                <a:round/>
                <a:headEnd len="sm" w="sm" type="none"/>
                <a:tailEnd len="sm" w="sm" type="none"/>
              </a:ln>
            </p:spPr>
          </p:pic>
          <p:pic>
            <p:nvPicPr>
              <p:cNvPr id="122" name="Google Shape;122;p7"/>
              <p:cNvPicPr preferRelativeResize="0"/>
              <p:nvPr/>
            </p:nvPicPr>
            <p:blipFill rotWithShape="1">
              <a:blip r:embed="rId5">
                <a:alphaModFix/>
              </a:blip>
              <a:srcRect b="39558" l="0" r="0" t="0"/>
              <a:stretch/>
            </p:blipFill>
            <p:spPr>
              <a:xfrm>
                <a:off x="5913450" y="1284325"/>
                <a:ext cx="2280876" cy="1185876"/>
              </a:xfrm>
              <a:prstGeom prst="rect">
                <a:avLst/>
              </a:prstGeom>
              <a:noFill/>
              <a:ln cap="flat" cmpd="sng" w="9525">
                <a:solidFill>
                  <a:schemeClr val="accent1"/>
                </a:solidFill>
                <a:prstDash val="solid"/>
                <a:round/>
                <a:headEnd len="sm" w="sm" type="none"/>
                <a:tailEnd len="sm" w="sm" type="none"/>
              </a:ln>
            </p:spPr>
          </p:pic>
        </p:grpSp>
        <p:sp>
          <p:nvSpPr>
            <p:cNvPr id="123" name="Google Shape;123;p7"/>
            <p:cNvSpPr/>
            <p:nvPr/>
          </p:nvSpPr>
          <p:spPr>
            <a:xfrm>
              <a:off x="3902550" y="1552600"/>
              <a:ext cx="2371800" cy="95700"/>
            </a:xfrm>
            <a:prstGeom prst="rect">
              <a:avLst/>
            </a:prstGeom>
            <a:solidFill>
              <a:srgbClr val="FF0000">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7"/>
            <p:cNvSpPr/>
            <p:nvPr/>
          </p:nvSpPr>
          <p:spPr>
            <a:xfrm>
              <a:off x="5724725" y="1648300"/>
              <a:ext cx="642600" cy="143400"/>
            </a:xfrm>
            <a:prstGeom prst="rect">
              <a:avLst/>
            </a:prstGeom>
            <a:solidFill>
              <a:srgbClr val="FF0000">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7"/>
            <p:cNvSpPr/>
            <p:nvPr/>
          </p:nvSpPr>
          <p:spPr>
            <a:xfrm>
              <a:off x="3902550" y="1409200"/>
              <a:ext cx="755400" cy="143400"/>
            </a:xfrm>
            <a:prstGeom prst="rect">
              <a:avLst/>
            </a:prstGeom>
            <a:solidFill>
              <a:srgbClr val="FF0000">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 name="Google Shape;126;p7"/>
          <p:cNvGrpSpPr/>
          <p:nvPr/>
        </p:nvGrpSpPr>
        <p:grpSpPr>
          <a:xfrm>
            <a:off x="1066925" y="3065786"/>
            <a:ext cx="5189376" cy="1487814"/>
            <a:chOff x="1066925" y="3065786"/>
            <a:chExt cx="5189376" cy="1487814"/>
          </a:xfrm>
        </p:grpSpPr>
        <p:pic>
          <p:nvPicPr>
            <p:cNvPr id="127" name="Google Shape;127;p7"/>
            <p:cNvPicPr preferRelativeResize="0"/>
            <p:nvPr/>
          </p:nvPicPr>
          <p:blipFill rotWithShape="1">
            <a:blip r:embed="rId6">
              <a:alphaModFix/>
            </a:blip>
            <a:srcRect b="0" l="0" r="0" t="0"/>
            <a:stretch/>
          </p:blipFill>
          <p:spPr>
            <a:xfrm>
              <a:off x="1066925" y="3065786"/>
              <a:ext cx="5189376" cy="780639"/>
            </a:xfrm>
            <a:prstGeom prst="rect">
              <a:avLst/>
            </a:prstGeom>
            <a:noFill/>
            <a:ln cap="flat" cmpd="sng" w="9525">
              <a:solidFill>
                <a:srgbClr val="3E6EC2"/>
              </a:solidFill>
              <a:prstDash val="solid"/>
              <a:round/>
              <a:headEnd len="sm" w="sm" type="none"/>
              <a:tailEnd len="sm" w="sm" type="none"/>
            </a:ln>
          </p:spPr>
        </p:pic>
        <p:pic>
          <p:nvPicPr>
            <p:cNvPr id="128" name="Google Shape;128;p7"/>
            <p:cNvPicPr preferRelativeResize="0"/>
            <p:nvPr/>
          </p:nvPicPr>
          <p:blipFill rotWithShape="1">
            <a:blip r:embed="rId7">
              <a:alphaModFix/>
            </a:blip>
            <a:srcRect b="0" l="0" r="0" t="0"/>
            <a:stretch/>
          </p:blipFill>
          <p:spPr>
            <a:xfrm>
              <a:off x="1066925" y="3846425"/>
              <a:ext cx="5189376" cy="707175"/>
            </a:xfrm>
            <a:prstGeom prst="rect">
              <a:avLst/>
            </a:prstGeom>
            <a:noFill/>
            <a:ln cap="flat" cmpd="sng" w="9525">
              <a:solidFill>
                <a:srgbClr val="3E6EC2"/>
              </a:solidFill>
              <a:prstDash val="solid"/>
              <a:round/>
              <a:headEnd len="sm" w="sm" type="none"/>
              <a:tailEnd len="sm" w="sm" type="none"/>
            </a:ln>
          </p:spPr>
        </p:pic>
      </p:grpSp>
      <p:sp>
        <p:nvSpPr>
          <p:cNvPr id="129" name="Google Shape;129;p7"/>
          <p:cNvSpPr/>
          <p:nvPr/>
        </p:nvSpPr>
        <p:spPr>
          <a:xfrm>
            <a:off x="3622750" y="4323401"/>
            <a:ext cx="2244000" cy="159300"/>
          </a:xfrm>
          <a:prstGeom prst="rect">
            <a:avLst/>
          </a:prstGeom>
          <a:solidFill>
            <a:srgbClr val="FF0000">
              <a:alpha val="1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Arial"/>
              <a:ea typeface="Arial"/>
              <a:cs typeface="Arial"/>
              <a:sym typeface="Arial"/>
            </a:endParaRPr>
          </a:p>
        </p:txBody>
      </p:sp>
      <p:sp>
        <p:nvSpPr>
          <p:cNvPr id="130" name="Google Shape;130;p7"/>
          <p:cNvSpPr txBox="1"/>
          <p:nvPr/>
        </p:nvSpPr>
        <p:spPr>
          <a:xfrm>
            <a:off x="1066925" y="2787075"/>
            <a:ext cx="1074900" cy="278700"/>
          </a:xfrm>
          <a:prstGeom prst="rect">
            <a:avLst/>
          </a:prstGeom>
          <a:noFill/>
          <a:ln>
            <a:noFill/>
          </a:ln>
        </p:spPr>
        <p:txBody>
          <a:bodyPr anchorCtr="0" anchor="t" bIns="91425" lIns="91425" spcFirstLastPara="1" rIns="91425" wrap="square" tIns="91425">
            <a:noAutofit/>
          </a:bodyPr>
          <a:lstStyle/>
          <a:p>
            <a:pPr indent="0" lvl="0" marL="0" marR="0" rtl="1" algn="l">
              <a:lnSpc>
                <a:spcPct val="100000"/>
              </a:lnSpc>
              <a:spcBef>
                <a:spcPts val="0"/>
              </a:spcBef>
              <a:spcAft>
                <a:spcPts val="0"/>
              </a:spcAft>
              <a:buClr>
                <a:srgbClr val="000000"/>
              </a:buClr>
              <a:buSzPts val="800"/>
              <a:buFont typeface="Arial"/>
              <a:buNone/>
            </a:pPr>
            <a:r>
              <a:rPr b="0" i="0" lang="iw-IL" sz="800" u="none" cap="none" strike="noStrike">
                <a:solidFill>
                  <a:srgbClr val="000000"/>
                </a:solidFill>
                <a:latin typeface="Calibri"/>
                <a:ea typeface="Calibri"/>
                <a:cs typeface="Calibri"/>
                <a:sym typeface="Calibri"/>
              </a:rPr>
              <a:t>מעריב,  1/2/23</a:t>
            </a:r>
            <a:endParaRPr b="0" i="0" sz="800" u="none" cap="none" strike="noStrike">
              <a:solidFill>
                <a:srgbClr val="000000"/>
              </a:solidFill>
              <a:latin typeface="Calibri"/>
              <a:ea typeface="Calibri"/>
              <a:cs typeface="Calibri"/>
              <a:sym typeface="Calibri"/>
            </a:endParaRPr>
          </a:p>
        </p:txBody>
      </p:sp>
      <p:sp>
        <p:nvSpPr>
          <p:cNvPr id="131" name="Google Shape;131;p7"/>
          <p:cNvSpPr txBox="1"/>
          <p:nvPr/>
        </p:nvSpPr>
        <p:spPr>
          <a:xfrm>
            <a:off x="4108400" y="940575"/>
            <a:ext cx="1074900" cy="278700"/>
          </a:xfrm>
          <a:prstGeom prst="rect">
            <a:avLst/>
          </a:prstGeom>
          <a:noFill/>
          <a:ln>
            <a:noFill/>
          </a:ln>
        </p:spPr>
        <p:txBody>
          <a:bodyPr anchorCtr="0" anchor="t" bIns="91425" lIns="91425" spcFirstLastPara="1" rIns="91425" wrap="square" tIns="91425">
            <a:noAutofit/>
          </a:bodyPr>
          <a:lstStyle/>
          <a:p>
            <a:pPr indent="0" lvl="0" marL="0" marR="0" rtl="1" algn="l">
              <a:lnSpc>
                <a:spcPct val="100000"/>
              </a:lnSpc>
              <a:spcBef>
                <a:spcPts val="0"/>
              </a:spcBef>
              <a:spcAft>
                <a:spcPts val="0"/>
              </a:spcAft>
              <a:buClr>
                <a:srgbClr val="000000"/>
              </a:buClr>
              <a:buSzPts val="800"/>
              <a:buFont typeface="Arial"/>
              <a:buNone/>
            </a:pPr>
            <a:r>
              <a:rPr b="0" i="0" lang="iw-IL" sz="800" u="none" cap="none" strike="noStrike">
                <a:solidFill>
                  <a:srgbClr val="000000"/>
                </a:solidFill>
                <a:latin typeface="Calibri"/>
                <a:ea typeface="Calibri"/>
                <a:cs typeface="Calibri"/>
                <a:sym typeface="Calibri"/>
              </a:rPr>
              <a:t>הארץ,  23/8/22</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37" name="Google Shape;137;p15"/>
          <p:cNvSpPr txBox="1"/>
          <p:nvPr/>
        </p:nvSpPr>
        <p:spPr>
          <a:xfrm>
            <a:off x="4872250" y="512064"/>
            <a:ext cx="3843221"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מהי בריונות ברשת?</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38" name="Google Shape;138;p15"/>
          <p:cNvSpPr txBox="1"/>
          <p:nvPr/>
        </p:nvSpPr>
        <p:spPr>
          <a:xfrm>
            <a:off x="1366500" y="1381474"/>
            <a:ext cx="6405900" cy="446400"/>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מדוע הפגיעה דרך הרשתות כל כך נפוצה? </a:t>
            </a:r>
            <a:endParaRPr b="0" i="0" sz="2000" u="none" cap="none" strike="noStrike">
              <a:solidFill>
                <a:srgbClr val="232752"/>
              </a:solidFill>
              <a:latin typeface="Assistant ExtraBold"/>
              <a:ea typeface="Assistant ExtraBold"/>
              <a:cs typeface="Assistant ExtraBold"/>
              <a:sym typeface="Assistant ExtraBold"/>
            </a:endParaRPr>
          </a:p>
        </p:txBody>
      </p:sp>
      <p:pic>
        <p:nvPicPr>
          <p:cNvPr descr="Google Shape;60;p13" id="139" name="Google Shape;139;p15"/>
          <p:cNvPicPr preferRelativeResize="0"/>
          <p:nvPr/>
        </p:nvPicPr>
        <p:blipFill rotWithShape="1">
          <a:blip r:embed="rId3">
            <a:alphaModFix/>
          </a:blip>
          <a:srcRect b="0" l="0" r="0" t="0"/>
          <a:stretch/>
        </p:blipFill>
        <p:spPr>
          <a:xfrm rot="3173668">
            <a:off x="5456129" y="286042"/>
            <a:ext cx="271944" cy="600133"/>
          </a:xfrm>
          <a:prstGeom prst="rect">
            <a:avLst/>
          </a:prstGeom>
          <a:noFill/>
          <a:ln>
            <a:noFill/>
          </a:ln>
        </p:spPr>
      </p:pic>
      <p:sp>
        <p:nvSpPr>
          <p:cNvPr id="140" name="Google Shape;140;p15"/>
          <p:cNvSpPr/>
          <p:nvPr/>
        </p:nvSpPr>
        <p:spPr>
          <a:xfrm>
            <a:off x="6185037" y="2065606"/>
            <a:ext cx="1587363" cy="1565810"/>
          </a:xfrm>
          <a:prstGeom prst="ellipse">
            <a:avLst/>
          </a:prstGeom>
          <a:solidFill>
            <a:srgbClr val="FEC224"/>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2200" u="none" cap="none" strike="noStrike">
                <a:solidFill>
                  <a:schemeClr val="lt1"/>
                </a:solidFill>
                <a:latin typeface="Assistant"/>
                <a:ea typeface="Assistant"/>
                <a:cs typeface="Assistant"/>
                <a:sym typeface="Assistant"/>
              </a:rPr>
              <a:t>חוסר גבולות</a:t>
            </a:r>
            <a:endParaRPr b="1" i="0" sz="2200" u="none" cap="none" strike="noStrike">
              <a:solidFill>
                <a:schemeClr val="lt1"/>
              </a:solidFill>
              <a:latin typeface="Assistant"/>
              <a:ea typeface="Assistant"/>
              <a:cs typeface="Assistant"/>
              <a:sym typeface="Assistant"/>
            </a:endParaRPr>
          </a:p>
        </p:txBody>
      </p:sp>
      <p:sp>
        <p:nvSpPr>
          <p:cNvPr id="141" name="Google Shape;141;p15"/>
          <p:cNvSpPr/>
          <p:nvPr/>
        </p:nvSpPr>
        <p:spPr>
          <a:xfrm>
            <a:off x="3810671" y="2065606"/>
            <a:ext cx="1587363" cy="1565810"/>
          </a:xfrm>
          <a:prstGeom prst="ellipse">
            <a:avLst/>
          </a:prstGeom>
          <a:solidFill>
            <a:srgbClr val="918D8E"/>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2200" u="none" cap="none" strike="noStrike">
                <a:solidFill>
                  <a:schemeClr val="lt1"/>
                </a:solidFill>
                <a:latin typeface="Assistant"/>
                <a:ea typeface="Assistant"/>
                <a:cs typeface="Assistant"/>
                <a:sym typeface="Assistant"/>
              </a:rPr>
              <a:t>חוסר קשר עין</a:t>
            </a:r>
            <a:endParaRPr b="1" i="0" sz="2200" u="none" cap="none" strike="noStrike">
              <a:solidFill>
                <a:schemeClr val="lt1"/>
              </a:solidFill>
              <a:latin typeface="Assistant"/>
              <a:ea typeface="Assistant"/>
              <a:cs typeface="Assistant"/>
              <a:sym typeface="Assistant"/>
            </a:endParaRPr>
          </a:p>
        </p:txBody>
      </p:sp>
      <p:sp>
        <p:nvSpPr>
          <p:cNvPr id="142" name="Google Shape;142;p15"/>
          <p:cNvSpPr/>
          <p:nvPr/>
        </p:nvSpPr>
        <p:spPr>
          <a:xfrm>
            <a:off x="1436305" y="2065606"/>
            <a:ext cx="1587363" cy="1565810"/>
          </a:xfrm>
          <a:prstGeom prst="ellipse">
            <a:avLst/>
          </a:prstGeom>
          <a:solidFill>
            <a:srgbClr val="00B0F0"/>
          </a:solidFill>
          <a:ln>
            <a:noFill/>
          </a:ln>
        </p:spPr>
        <p:txBody>
          <a:bodyPr anchorCtr="0" anchor="ctr" bIns="34275" lIns="34275" spcFirstLastPara="1" rIns="34275" wrap="square" tIns="34275">
            <a:noAutofit/>
          </a:bodyPr>
          <a:lstStyle/>
          <a:p>
            <a:pPr indent="0" lvl="0" marL="0" marR="0" rtl="1" algn="ctr">
              <a:lnSpc>
                <a:spcPct val="100000"/>
              </a:lnSpc>
              <a:spcBef>
                <a:spcPts val="0"/>
              </a:spcBef>
              <a:spcAft>
                <a:spcPts val="0"/>
              </a:spcAft>
              <a:buClr>
                <a:srgbClr val="000000"/>
              </a:buClr>
              <a:buSzPts val="1200"/>
              <a:buFont typeface="Calibri"/>
              <a:buNone/>
            </a:pPr>
            <a:r>
              <a:rPr b="1" i="0" lang="iw-IL" sz="2200" u="none" cap="none" strike="noStrike">
                <a:solidFill>
                  <a:schemeClr val="lt1"/>
                </a:solidFill>
                <a:latin typeface="Assistant"/>
                <a:ea typeface="Assistant"/>
                <a:cs typeface="Assistant"/>
                <a:sym typeface="Assistant"/>
              </a:rPr>
              <a:t>קל להפיץ</a:t>
            </a:r>
            <a:endParaRPr b="1" i="0" sz="2200" u="none" cap="none" strike="noStrike">
              <a:solidFill>
                <a:schemeClr val="lt1"/>
              </a:solidFill>
              <a:latin typeface="Assistant"/>
              <a:ea typeface="Assistant"/>
              <a:cs typeface="Assistant"/>
              <a:sym typeface="Assistan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shutterstock_1761954272.jpeg" id="147" name="Google Shape;147;p16"/>
          <p:cNvPicPr preferRelativeResize="0"/>
          <p:nvPr/>
        </p:nvPicPr>
        <p:blipFill rotWithShape="1">
          <a:blip r:embed="rId3">
            <a:alphaModFix/>
          </a:blip>
          <a:srcRect b="0" l="11906" r="102" t="1610"/>
          <a:stretch/>
        </p:blipFill>
        <p:spPr>
          <a:xfrm>
            <a:off x="0" y="0"/>
            <a:ext cx="9143999" cy="5060771"/>
          </a:xfrm>
          <a:prstGeom prst="rect">
            <a:avLst/>
          </a:prstGeom>
          <a:noFill/>
          <a:ln>
            <a:noFill/>
          </a:ln>
        </p:spPr>
      </p:pic>
      <p:sp>
        <p:nvSpPr>
          <p:cNvPr id="148" name="Google Shape;148;p16"/>
          <p:cNvSpPr/>
          <p:nvPr/>
        </p:nvSpPr>
        <p:spPr>
          <a:xfrm>
            <a:off x="0" y="0"/>
            <a:ext cx="9143999" cy="5060770"/>
          </a:xfrm>
          <a:prstGeom prst="rect">
            <a:avLst/>
          </a:prstGeom>
          <a:solidFill>
            <a:srgbClr val="232752">
              <a:alpha val="77254"/>
            </a:srgbClr>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6"/>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232752"/>
              </a:buClr>
              <a:buSzPts val="900"/>
              <a:buFont typeface="Arial"/>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50" name="Google Shape;150;p16"/>
          <p:cNvSpPr txBox="1"/>
          <p:nvPr/>
        </p:nvSpPr>
        <p:spPr>
          <a:xfrm>
            <a:off x="2674587" y="1631389"/>
            <a:ext cx="3871578" cy="1172568"/>
          </a:xfrm>
          <a:prstGeom prst="rect">
            <a:avLst/>
          </a:prstGeom>
          <a:noFill/>
          <a:ln>
            <a:noFill/>
          </a:ln>
        </p:spPr>
        <p:txBody>
          <a:bodyPr anchorCtr="0" anchor="t" bIns="68550" lIns="68550" spcFirstLastPara="1" rIns="68550" wrap="square" tIns="68550">
            <a:spAutoFit/>
          </a:bodyPr>
          <a:lstStyle/>
          <a:p>
            <a:pPr indent="0" lvl="0" marL="0" marR="0" rtl="1" algn="ctr">
              <a:lnSpc>
                <a:spcPct val="120000"/>
              </a:lnSpc>
              <a:spcBef>
                <a:spcPts val="0"/>
              </a:spcBef>
              <a:spcAft>
                <a:spcPts val="0"/>
              </a:spcAft>
              <a:buClr>
                <a:srgbClr val="000000"/>
              </a:buClr>
              <a:buSzPts val="2800"/>
              <a:buFont typeface="Arial"/>
              <a:buNone/>
            </a:pPr>
            <a:r>
              <a:rPr b="0" i="0" lang="iw-IL" sz="2800" u="none" cap="none" strike="noStrike">
                <a:solidFill>
                  <a:srgbClr val="FFFFFF"/>
                </a:solidFill>
                <a:latin typeface="Assistant ExtraBold"/>
                <a:ea typeface="Assistant ExtraBold"/>
                <a:cs typeface="Assistant ExtraBold"/>
                <a:sym typeface="Assistant ExtraBold"/>
              </a:rPr>
              <a:t>האם נחשפתם מקרוב למקרה של בריונות ברשת?</a:t>
            </a:r>
            <a:endParaRPr b="0" i="0" sz="2800" u="none" cap="none" strike="noStrike">
              <a:solidFill>
                <a:srgbClr val="FFFFFF"/>
              </a:solidFill>
              <a:latin typeface="Assistant ExtraBold"/>
              <a:ea typeface="Assistant ExtraBold"/>
              <a:cs typeface="Assistant ExtraBold"/>
              <a:sym typeface="Assistant ExtraBold"/>
            </a:endParaRPr>
          </a:p>
        </p:txBody>
      </p:sp>
      <p:cxnSp>
        <p:nvCxnSpPr>
          <p:cNvPr id="151" name="Google Shape;151;p16"/>
          <p:cNvCxnSpPr/>
          <p:nvPr/>
        </p:nvCxnSpPr>
        <p:spPr>
          <a:xfrm>
            <a:off x="3922166" y="3023687"/>
            <a:ext cx="1376420" cy="1"/>
          </a:xfrm>
          <a:prstGeom prst="straightConnector1">
            <a:avLst/>
          </a:prstGeom>
          <a:noFill/>
          <a:ln cap="flat" cmpd="sng" w="25400">
            <a:solidFill>
              <a:srgbClr val="FFFFFF"/>
            </a:solidFill>
            <a:prstDash val="dot"/>
            <a:round/>
            <a:headEnd len="sm" w="sm" type="none"/>
            <a:tailEnd len="sm" w="sm" type="none"/>
          </a:ln>
        </p:spPr>
      </p:cxnSp>
      <p:pic>
        <p:nvPicPr>
          <p:cNvPr descr="Google Shape;93;p14" id="152" name="Google Shape;152;p16"/>
          <p:cNvPicPr preferRelativeResize="0"/>
          <p:nvPr/>
        </p:nvPicPr>
        <p:blipFill rotWithShape="1">
          <a:blip r:embed="rId4">
            <a:alphaModFix/>
          </a:blip>
          <a:srcRect b="0" l="0" r="0" t="0"/>
          <a:stretch/>
        </p:blipFill>
        <p:spPr>
          <a:xfrm>
            <a:off x="4347280" y="3418053"/>
            <a:ext cx="526192" cy="476305"/>
          </a:xfrm>
          <a:prstGeom prst="rect">
            <a:avLst/>
          </a:prstGeom>
          <a:noFill/>
          <a:ln>
            <a:noFill/>
          </a:ln>
        </p:spPr>
      </p:pic>
      <p:pic>
        <p:nvPicPr>
          <p:cNvPr descr="Google Shape;62;p13" id="153" name="Google Shape;153;p16"/>
          <p:cNvPicPr preferRelativeResize="0"/>
          <p:nvPr/>
        </p:nvPicPr>
        <p:blipFill rotWithShape="1">
          <a:blip r:embed="rId5">
            <a:alphaModFix/>
          </a:blip>
          <a:srcRect b="0" l="0" r="0" t="0"/>
          <a:stretch/>
        </p:blipFill>
        <p:spPr>
          <a:xfrm rot="-2133876">
            <a:off x="3978560" y="909020"/>
            <a:ext cx="1186876" cy="7094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Shiran Waldman</dc:creator>
</cp:coreProperties>
</file>