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12192000"/>
  <p:notesSz cx="6858000" cy="9144000"/>
  <p:embeddedFontLst>
    <p:embeddedFont>
      <p:font typeface="Varela Round"/>
      <p:regular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GoogleSlidesCustomDataVersion2">
      <go:slidesCustomData xmlns:go="http://customooxmlschemas.google.com/" r:id="rId20" roundtripDataSignature="AMtx7mgCa9zWRj8EreKZiGuhZHNl8hX+6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9F98CD4-D3EE-4807-A17F-26250012F1D5}">
  <a:tblStyle styleId="{09F98CD4-D3EE-4807-A17F-26250012F1D5}" styleName="Table_0">
    <a:wholeTbl>
      <a:tcTxStyle b="off" i="off">
        <a:font>
          <a:latin typeface="Varela Round"/>
          <a:ea typeface="Varela Round"/>
          <a:cs typeface="Varela Round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VarelaRound-regular.fnt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9" name="Google Shape;23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2" name="Google Shape;25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3" name="Google Shape;253;p12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iw-IL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9" name="Google Shape;259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6" name="Google Shape;176;p5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1" name="Google Shape;181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0" name="Google Shape;19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3" name="Google Shape;203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3" name="Google Shape;21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6" name="Google Shape;22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 - מערכת שידורים לאומית">
  <p:cSld name="שער - מערכת שידורים לאומית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5"/>
          <p:cNvSpPr txBox="1"/>
          <p:nvPr>
            <p:ph type="ctrTitle"/>
          </p:nvPr>
        </p:nvSpPr>
        <p:spPr>
          <a:xfrm>
            <a:off x="516000" y="2693989"/>
            <a:ext cx="11160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5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" name="Google Shape;22;p15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3" name="Google Shape;23;p15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4" name="Google Shape;24;p15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25" name="Google Shape;25;p15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5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" name="Google Shape;27;p15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" name="Google Shape;28;p15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" name="Google Shape;29;p15"/>
          <p:cNvSpPr/>
          <p:nvPr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פרטי השיעור, מקצוע ומורה">
  <p:cSld name="פרטי השיעור, מקצוע ומורה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/>
          <p:nvPr/>
        </p:nvSpPr>
        <p:spPr>
          <a:xfrm>
            <a:off x="212943" y="1396870"/>
            <a:ext cx="14000014" cy="2978963"/>
          </a:xfrm>
          <a:prstGeom prst="roundRect">
            <a:avLst>
              <a:gd fmla="val 50000" name="adj"/>
            </a:avLst>
          </a:prstGeom>
          <a:solidFill>
            <a:srgbClr val="E0E0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6"/>
          <p:cNvSpPr/>
          <p:nvPr/>
        </p:nvSpPr>
        <p:spPr>
          <a:xfrm>
            <a:off x="7329949" y="6240593"/>
            <a:ext cx="5333866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" name="Google Shape;33;p16"/>
          <p:cNvSpPr/>
          <p:nvPr/>
        </p:nvSpPr>
        <p:spPr>
          <a:xfrm>
            <a:off x="-501113" y="87232"/>
            <a:ext cx="1428110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4" name="Google Shape;34;p16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" name="Google Shape;35;p16"/>
          <p:cNvSpPr/>
          <p:nvPr/>
        </p:nvSpPr>
        <p:spPr>
          <a:xfrm>
            <a:off x="9066088" y="5930032"/>
            <a:ext cx="529942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" name="Google Shape;36;p16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" name="Google Shape;37;p16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" name="Google Shape;38;p16"/>
          <p:cNvSpPr/>
          <p:nvPr/>
        </p:nvSpPr>
        <p:spPr>
          <a:xfrm rot="5400000">
            <a:off x="10107940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9" name="Google Shape;39;p16"/>
          <p:cNvSpPr/>
          <p:nvPr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" name="Google Shape;40;p16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Varela Round"/>
              <a:buNone/>
              <a:defRPr b="1" sz="6600"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6"/>
          <p:cNvSpPr txBox="1"/>
          <p:nvPr>
            <p:ph idx="1" type="subTitle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36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42" name="Google Shape;42;p16"/>
          <p:cNvSpPr txBox="1"/>
          <p:nvPr>
            <p:ph idx="2" type="body"/>
          </p:nvPr>
        </p:nvSpPr>
        <p:spPr>
          <a:xfrm>
            <a:off x="696000" y="3655832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6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3" type="obj">
  <p:cSld name="OBJEC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/>
          <p:nvPr>
            <p:ph type="title"/>
          </p:nvPr>
        </p:nvSpPr>
        <p:spPr>
          <a:xfrm>
            <a:off x="1024128" y="152134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sz="4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7"/>
          <p:cNvSpPr txBox="1"/>
          <p:nvPr>
            <p:ph idx="1" type="body"/>
          </p:nvPr>
        </p:nvSpPr>
        <p:spPr>
          <a:xfrm>
            <a:off x="1024128" y="1049185"/>
            <a:ext cx="8031962" cy="4611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7"/>
          <p:cNvSpPr/>
          <p:nvPr/>
        </p:nvSpPr>
        <p:spPr>
          <a:xfrm>
            <a:off x="-234936" y="5807316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8" name="Google Shape;48;p17"/>
          <p:cNvSpPr/>
          <p:nvPr/>
        </p:nvSpPr>
        <p:spPr>
          <a:xfrm>
            <a:off x="11218431" y="239177"/>
            <a:ext cx="1706880" cy="45839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9" name="Google Shape;49;p17"/>
          <p:cNvSpPr/>
          <p:nvPr/>
        </p:nvSpPr>
        <p:spPr>
          <a:xfrm>
            <a:off x="-388620" y="6235866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17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17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2" name="Google Shape;52;p17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3" name="Google Shape;53;p17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4" name="Google Shape;54;p17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1">
  <p:cSld name="כותרת ותוכן פריסה 1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8"/>
          <p:cNvSpPr/>
          <p:nvPr/>
        </p:nvSpPr>
        <p:spPr>
          <a:xfrm>
            <a:off x="6581228" y="6447542"/>
            <a:ext cx="5993234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7" name="Google Shape;57;p18"/>
          <p:cNvSpPr/>
          <p:nvPr/>
        </p:nvSpPr>
        <p:spPr>
          <a:xfrm>
            <a:off x="9704146" y="5381191"/>
            <a:ext cx="3496396" cy="442359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8" name="Google Shape;58;p18"/>
          <p:cNvSpPr txBox="1"/>
          <p:nvPr>
            <p:ph idx="1" type="body"/>
          </p:nvPr>
        </p:nvSpPr>
        <p:spPr>
          <a:xfrm>
            <a:off x="515273" y="998859"/>
            <a:ext cx="11161453" cy="4062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9" name="Google Shape;59;p18"/>
          <p:cNvSpPr txBox="1"/>
          <p:nvPr>
            <p:ph type="title"/>
          </p:nvPr>
        </p:nvSpPr>
        <p:spPr>
          <a:xfrm>
            <a:off x="1024128" y="155448"/>
            <a:ext cx="980220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/>
          <p:nvPr/>
        </p:nvSpPr>
        <p:spPr>
          <a:xfrm>
            <a:off x="-1226982" y="101748"/>
            <a:ext cx="2160598" cy="21681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1" name="Google Shape;61;p18"/>
          <p:cNvSpPr/>
          <p:nvPr/>
        </p:nvSpPr>
        <p:spPr>
          <a:xfrm>
            <a:off x="-2054055" y="390797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2" name="Google Shape;62;p18"/>
          <p:cNvSpPr/>
          <p:nvPr/>
        </p:nvSpPr>
        <p:spPr>
          <a:xfrm>
            <a:off x="7978665" y="5944772"/>
            <a:ext cx="4766811" cy="38154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3" name="Google Shape;63;p18"/>
          <p:cNvSpPr/>
          <p:nvPr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4" name="Google Shape;64;p18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5" name="Google Shape;65;p18"/>
          <p:cNvSpPr/>
          <p:nvPr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6" name="Google Shape;66;p18"/>
          <p:cNvSpPr/>
          <p:nvPr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 פריסה 4">
  <p:cSld name="כותרת בלבד פריסה 4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9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9"/>
          <p:cNvSpPr/>
          <p:nvPr/>
        </p:nvSpPr>
        <p:spPr>
          <a:xfrm>
            <a:off x="11497481" y="487099"/>
            <a:ext cx="1576672" cy="289443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0" name="Google Shape;70;p19"/>
          <p:cNvSpPr/>
          <p:nvPr/>
        </p:nvSpPr>
        <p:spPr>
          <a:xfrm>
            <a:off x="11150538" y="127099"/>
            <a:ext cx="1879662" cy="28944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1" name="Google Shape;71;p19"/>
          <p:cNvSpPr/>
          <p:nvPr/>
        </p:nvSpPr>
        <p:spPr>
          <a:xfrm>
            <a:off x="-487680" y="5923581"/>
            <a:ext cx="3133018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2" name="Google Shape;72;p19"/>
          <p:cNvSpPr/>
          <p:nvPr/>
        </p:nvSpPr>
        <p:spPr>
          <a:xfrm>
            <a:off x="-976438" y="6359813"/>
            <a:ext cx="7301038" cy="65808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3" name="Google Shape;73;p19"/>
          <p:cNvSpPr/>
          <p:nvPr/>
        </p:nvSpPr>
        <p:spPr>
          <a:xfrm rot="5400000">
            <a:off x="9360284" y="2733622"/>
            <a:ext cx="6987520" cy="1297194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" name="Google Shape;74;p19"/>
          <p:cNvSpPr txBox="1"/>
          <p:nvPr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5" name="Google Shape;75;p19"/>
          <p:cNvSpPr/>
          <p:nvPr/>
        </p:nvSpPr>
        <p:spPr>
          <a:xfrm rot="-54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6" name="Google Shape;76;p19"/>
          <p:cNvSpPr/>
          <p:nvPr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19"/>
          <p:cNvSpPr/>
          <p:nvPr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8" name="Google Shape;78;p19"/>
          <p:cNvSpPr txBox="1"/>
          <p:nvPr>
            <p:ph idx="1" type="body"/>
          </p:nvPr>
        </p:nvSpPr>
        <p:spPr>
          <a:xfrm>
            <a:off x="2951578" y="1212161"/>
            <a:ext cx="7885112" cy="4090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2">
  <p:cSld name="כותרת ותוכן פריסה 2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0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" type="body"/>
          </p:nvPr>
        </p:nvSpPr>
        <p:spPr>
          <a:xfrm>
            <a:off x="515273" y="1024128"/>
            <a:ext cx="1116145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2" name="Google Shape;82;p20"/>
          <p:cNvSpPr txBox="1"/>
          <p:nvPr>
            <p:ph idx="2" type="body"/>
          </p:nvPr>
        </p:nvSpPr>
        <p:spPr>
          <a:xfrm>
            <a:off x="515273" y="1567973"/>
            <a:ext cx="11161453" cy="352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83" name="Google Shape;83;p20"/>
          <p:cNvSpPr/>
          <p:nvPr/>
        </p:nvSpPr>
        <p:spPr>
          <a:xfrm>
            <a:off x="-1377633" y="110284"/>
            <a:ext cx="2105524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4" name="Google Shape;84;p20"/>
          <p:cNvSpPr/>
          <p:nvPr/>
        </p:nvSpPr>
        <p:spPr>
          <a:xfrm>
            <a:off x="-1729189" y="435139"/>
            <a:ext cx="2615798" cy="32187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5" name="Google Shape;85;p20"/>
          <p:cNvSpPr/>
          <p:nvPr/>
        </p:nvSpPr>
        <p:spPr>
          <a:xfrm>
            <a:off x="9323387" y="5555326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6" name="Google Shape;86;p20"/>
          <p:cNvSpPr/>
          <p:nvPr/>
        </p:nvSpPr>
        <p:spPr>
          <a:xfrm>
            <a:off x="8679109" y="6024163"/>
            <a:ext cx="4127100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7" name="Google Shape;87;p20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8" name="Google Shape;88;p20"/>
          <p:cNvSpPr/>
          <p:nvPr/>
        </p:nvSpPr>
        <p:spPr>
          <a:xfrm>
            <a:off x="11005702" y="5213334"/>
            <a:ext cx="2372591" cy="25130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9" name="Google Shape;89;p20"/>
          <p:cNvSpPr/>
          <p:nvPr/>
        </p:nvSpPr>
        <p:spPr>
          <a:xfrm rot="5400000">
            <a:off x="10107940" y="1954539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0" name="Google Shape;90;p20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5">
  <p:cSld name="כותרת ותוכן פריסה 5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1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3" name="Google Shape;93;p21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1"/>
          <p:cNvSpPr txBox="1"/>
          <p:nvPr>
            <p:ph idx="1" type="body"/>
          </p:nvPr>
        </p:nvSpPr>
        <p:spPr>
          <a:xfrm>
            <a:off x="1026926" y="1025601"/>
            <a:ext cx="9802368" cy="431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5" name="Google Shape;95;p21"/>
          <p:cNvSpPr txBox="1"/>
          <p:nvPr>
            <p:ph idx="2" type="body"/>
          </p:nvPr>
        </p:nvSpPr>
        <p:spPr>
          <a:xfrm>
            <a:off x="1026927" y="1710442"/>
            <a:ext cx="8212766" cy="4152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6" name="Google Shape;96;p21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7" name="Google Shape;97;p21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8" name="Google Shape;98;p21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9" name="Google Shape;99;p21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0" name="Google Shape;100;p21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1" name="Google Shape;101;p21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2" name="Google Shape;102;p21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3" name="Google Shape;103;p21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וידאו על מסך מלא">
  <p:cSld name="וידאו על מסך מלא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/>
          <p:nvPr/>
        </p:nvSpPr>
        <p:spPr>
          <a:xfrm>
            <a:off x="8667715" y="-161750"/>
            <a:ext cx="5300119" cy="38235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6" name="Google Shape;106;p22"/>
          <p:cNvSpPr/>
          <p:nvPr>
            <p:ph idx="2" type="media"/>
          </p:nvPr>
        </p:nvSpPr>
        <p:spPr>
          <a:xfrm>
            <a:off x="363416" y="639717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07" name="Google Shape;107;p22"/>
          <p:cNvSpPr txBox="1"/>
          <p:nvPr>
            <p:ph idx="1" type="body"/>
          </p:nvPr>
        </p:nvSpPr>
        <p:spPr>
          <a:xfrm>
            <a:off x="363416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22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9" name="Google Shape;109;p22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0" name="Google Shape;110;p22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1" name="Google Shape;111;p22"/>
          <p:cNvSpPr/>
          <p:nvPr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2" name="Google Shape;112;p22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3" name="Google Shape;113;p22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4" name="Google Shape;114;p22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5" name="Google Shape;115;p22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6" name="Google Shape;116;p22"/>
          <p:cNvSpPr txBox="1"/>
          <p:nvPr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b="0" i="0" lang="iw-IL" sz="16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6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ראשית ושתי תמונות">
  <p:cSld name="כותרת ראשית ושתי תמונות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/>
          <p:nvPr>
            <p:ph idx="2" type="pic"/>
          </p:nvPr>
        </p:nvSpPr>
        <p:spPr>
          <a:xfrm>
            <a:off x="594360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23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3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1" name="Google Shape;121;p23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2" name="Google Shape;122;p23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3" name="Google Shape;123;p23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4" name="Google Shape;124;p23"/>
          <p:cNvSpPr/>
          <p:nvPr>
            <p:ph idx="3" type="pic"/>
          </p:nvPr>
        </p:nvSpPr>
        <p:spPr>
          <a:xfrm>
            <a:off x="5372315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25" name="Google Shape;125;p23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6" name="Google Shape;126;p23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7" name="Google Shape;127;p23"/>
          <p:cNvSpPr/>
          <p:nvPr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8" name="Google Shape;128;p23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arela Round"/>
              <a:buNone/>
              <a:defRPr b="0" i="0" sz="4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4"/>
          <p:cNvSpPr txBox="1"/>
          <p:nvPr>
            <p:ph idx="1" type="body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406400" lvl="1" marL="9144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55600" lvl="5" marL="27432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55600" lvl="6" marL="32004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55600" lvl="7" marL="36576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55600" lvl="8" marL="4114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2" name="Google Shape;12;p14"/>
          <p:cNvSpPr txBox="1"/>
          <p:nvPr>
            <p:ph idx="10" type="dt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3" name="Google Shape;13;p14"/>
          <p:cNvSpPr txBox="1"/>
          <p:nvPr>
            <p:ph idx="11" type="ftr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4" name="Google Shape;14;p14"/>
          <p:cNvSpPr txBox="1"/>
          <p:nvPr>
            <p:ph idx="12" type="sldNum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" name="Google Shape;15;p14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" name="Google Shape;16;p14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7" name="Google Shape;17;p14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" name="Google Shape;18;p14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9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Varela Round"/>
              <a:buNone/>
            </a:pPr>
            <a:r>
              <a:rPr lang="iw-IL" sz="3600">
                <a:latin typeface="Arial"/>
                <a:ea typeface="Arial"/>
                <a:cs typeface="Arial"/>
                <a:sym typeface="Arial"/>
              </a:rPr>
              <a:t>פרק 5</a:t>
            </a:r>
            <a:r>
              <a:rPr lang="iw-IL" sz="6000"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iw-IL" sz="6000">
                <a:latin typeface="Arial"/>
                <a:ea typeface="Arial"/>
                <a:cs typeface="Arial"/>
                <a:sym typeface="Arial"/>
              </a:rPr>
            </a:br>
            <a:r>
              <a:rPr lang="iw-IL" sz="6000">
                <a:latin typeface="Arial"/>
                <a:ea typeface="Arial"/>
                <a:cs typeface="Arial"/>
                <a:sym typeface="Arial"/>
              </a:rPr>
              <a:t>בונים את הסיפור</a:t>
            </a:r>
            <a:endParaRPr sz="6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"/>
          <p:cNvSpPr txBox="1"/>
          <p:nvPr>
            <p:ph idx="1" type="subTitle"/>
          </p:nvPr>
        </p:nvSpPr>
        <p:spPr>
          <a:xfrm>
            <a:off x="696000" y="2727422"/>
            <a:ext cx="10800000" cy="6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-342934" lvl="0" marL="342934" rt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מגמת מידע ונתונים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"/>
          <p:cNvSpPr txBox="1"/>
          <p:nvPr>
            <p:ph idx="2" type="body"/>
          </p:nvPr>
        </p:nvSpPr>
        <p:spPr>
          <a:xfrm>
            <a:off x="696000" y="3461536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מרצה: שירלי ארמלנד חן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 sz="2400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, company name&#10;&#10;Description automatically generated" id="137" name="Google Shape;137;p2"/>
          <p:cNvPicPr preferRelativeResize="0"/>
          <p:nvPr/>
        </p:nvPicPr>
        <p:blipFill rotWithShape="1">
          <a:blip r:embed="rId3">
            <a:alphaModFix/>
          </a:blip>
          <a:srcRect b="30939" l="0" r="0" t="25469"/>
          <a:stretch/>
        </p:blipFill>
        <p:spPr>
          <a:xfrm>
            <a:off x="1" y="412198"/>
            <a:ext cx="1934308" cy="8431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" id="138" name="Google Shape;13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077563" y="688018"/>
            <a:ext cx="1879976" cy="378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1"/>
          <p:cNvSpPr/>
          <p:nvPr/>
        </p:nvSpPr>
        <p:spPr>
          <a:xfrm>
            <a:off x="1388416" y="442913"/>
            <a:ext cx="9415168" cy="722218"/>
          </a:xfrm>
          <a:prstGeom prst="roundRect">
            <a:avLst>
              <a:gd fmla="val 50000" name="adj"/>
            </a:avLst>
          </a:prstGeom>
          <a:solidFill>
            <a:srgbClr val="DDF2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להציג סרטון של כלב מתוק מטיק טוק + </a:t>
            </a:r>
            <a:b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אני יודע שאתם חושבים שאנחנו לא מספיק אחראיים...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1"/>
          <p:cNvSpPr/>
          <p:nvPr/>
        </p:nvSpPr>
        <p:spPr>
          <a:xfrm>
            <a:off x="1388416" y="1694802"/>
            <a:ext cx="9415168" cy="949567"/>
          </a:xfrm>
          <a:prstGeom prst="roundRect">
            <a:avLst>
              <a:gd fmla="val 50000" name="adj"/>
            </a:avLst>
          </a:prstGeom>
          <a:solidFill>
            <a:srgbClr val="E8F5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אז היום רציתי שתבינו שכדאי להביא כלב כי זה יעבוד לשני הצדדים: מצד אחד,</a:t>
            </a:r>
            <a:b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אנחנו מספיק אחראיים בשביל לייצר לו"ז ביננו ולדאוג לכלב לכל מה שהא צריך כדי התפתח, ומצד שני גם הכלב יתרום לנו המון."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11"/>
          <p:cNvSpPr/>
          <p:nvPr/>
        </p:nvSpPr>
        <p:spPr>
          <a:xfrm>
            <a:off x="6791012" y="3264649"/>
            <a:ext cx="2490952" cy="599090"/>
          </a:xfrm>
          <a:prstGeom prst="roundRect">
            <a:avLst>
              <a:gd fmla="val 50000" name="adj"/>
            </a:avLst>
          </a:prstGeom>
          <a:solidFill>
            <a:srgbClr val="E8F5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פירוט ה"כי" הראשון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11"/>
          <p:cNvSpPr/>
          <p:nvPr/>
        </p:nvSpPr>
        <p:spPr>
          <a:xfrm>
            <a:off x="3039542" y="3264649"/>
            <a:ext cx="2490952" cy="599090"/>
          </a:xfrm>
          <a:prstGeom prst="roundRect">
            <a:avLst>
              <a:gd fmla="val 50000" name="adj"/>
            </a:avLst>
          </a:prstGeom>
          <a:solidFill>
            <a:srgbClr val="E8F5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פירוט ה"כי" השני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11"/>
          <p:cNvSpPr/>
          <p:nvPr/>
        </p:nvSpPr>
        <p:spPr>
          <a:xfrm>
            <a:off x="1388416" y="4566881"/>
            <a:ext cx="9415168" cy="702402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כל מה שכתבנו בטור ה"אחרי" + הנעה לפעולה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ine arrow Straight" id="246" name="Google Shape;246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5867545" y="400878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247" name="Google Shape;247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7684227">
            <a:off x="4056418" y="2649792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248" name="Google Shape;248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7684227">
            <a:off x="7517079" y="2649791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249" name="Google Shape;249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5867400" y="1237602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2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משימה | פרק 5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2"/>
          <p:cNvSpPr txBox="1"/>
          <p:nvPr>
            <p:ph idx="2" type="body"/>
          </p:nvPr>
        </p:nvSpPr>
        <p:spPr>
          <a:xfrm>
            <a:off x="1557266" y="1358688"/>
            <a:ext cx="9077467" cy="352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הסתכלו על הטבלה שיצרתם בפרק 3 והמשיכו לשני הצעדים הבאים: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68288" lvl="0" marL="268288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צרו את מבנה הסיפור שלכם באמצעות שילוב התכנים של הטבלה עם מבנה הצגת טיעון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68288" lvl="0" marL="268288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החליטו כיצד תפתחו את הסיפור שלכם כדי שהקהל שלכם יסכים לתת לכם את היד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Google Shape;261;p13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13"/>
          <p:cNvSpPr txBox="1"/>
          <p:nvPr/>
        </p:nvSpPr>
        <p:spPr>
          <a:xfrm>
            <a:off x="1385454" y="3016112"/>
            <a:ext cx="104364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b="0" i="0" sz="2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13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"/>
          <p:cNvSpPr/>
          <p:nvPr/>
        </p:nvSpPr>
        <p:spPr>
          <a:xfrm>
            <a:off x="4850524" y="597571"/>
            <a:ext cx="2490952" cy="567559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הצגת הבעיה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3"/>
          <p:cNvSpPr/>
          <p:nvPr/>
        </p:nvSpPr>
        <p:spPr>
          <a:xfrm>
            <a:off x="1388416" y="1855061"/>
            <a:ext cx="9415168" cy="702402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הצגת הפתרון עם יתרונותיו בקצרה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3"/>
          <p:cNvSpPr/>
          <p:nvPr/>
        </p:nvSpPr>
        <p:spPr>
          <a:xfrm>
            <a:off x="8312632" y="3264649"/>
            <a:ext cx="2490952" cy="59909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פירוט והוכחות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3"/>
          <p:cNvSpPr/>
          <p:nvPr/>
        </p:nvSpPr>
        <p:spPr>
          <a:xfrm>
            <a:off x="4850524" y="3264649"/>
            <a:ext cx="2490952" cy="59909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פירוט והוכחות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3"/>
          <p:cNvSpPr/>
          <p:nvPr/>
        </p:nvSpPr>
        <p:spPr>
          <a:xfrm>
            <a:off x="1388416" y="3264649"/>
            <a:ext cx="2490952" cy="59909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פירוט והוכחות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3"/>
          <p:cNvSpPr/>
          <p:nvPr/>
        </p:nvSpPr>
        <p:spPr>
          <a:xfrm>
            <a:off x="1388416" y="4566881"/>
            <a:ext cx="9415168" cy="702402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הצגת הפתרון עם יתרונותיו בקצרה - בדיעבד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ine arrow Straight" id="149" name="Google Shape;14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5867545" y="400878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150" name="Google Shape;15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7684227">
            <a:off x="2405292" y="2649792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151" name="Google Shape;15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7684227">
            <a:off x="9038699" y="2649791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152" name="Google Shape;15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5867401" y="2651969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153" name="Google Shape;15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5867400" y="1300714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"/>
          <p:cNvSpPr/>
          <p:nvPr/>
        </p:nvSpPr>
        <p:spPr>
          <a:xfrm>
            <a:off x="4850524" y="597571"/>
            <a:ext cx="2490952" cy="567559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הצגת הבעיה</a:t>
            </a:r>
            <a:endParaRPr b="0" i="0" sz="1800" u="none" cap="none" strike="noStrik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59" name="Google Shape;159;p4"/>
          <p:cNvSpPr/>
          <p:nvPr/>
        </p:nvSpPr>
        <p:spPr>
          <a:xfrm>
            <a:off x="1388416" y="1855061"/>
            <a:ext cx="9415168" cy="702402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הצגת הפתרון עם יתרונותיו בקצרה</a:t>
            </a:r>
            <a:endParaRPr b="0" i="0" sz="1800" u="none" cap="none" strike="noStrik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0" name="Google Shape;160;p4"/>
          <p:cNvSpPr/>
          <p:nvPr/>
        </p:nvSpPr>
        <p:spPr>
          <a:xfrm>
            <a:off x="8312632" y="3264649"/>
            <a:ext cx="2490952" cy="59909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פירוט והוכחות</a:t>
            </a:r>
            <a:endParaRPr b="0" i="0" sz="1800" u="none" cap="none" strike="noStrik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1" name="Google Shape;161;p4"/>
          <p:cNvSpPr/>
          <p:nvPr/>
        </p:nvSpPr>
        <p:spPr>
          <a:xfrm>
            <a:off x="4850524" y="3264649"/>
            <a:ext cx="2490952" cy="59909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Varela Round"/>
                <a:ea typeface="Varela Round"/>
                <a:cs typeface="Varela Round"/>
                <a:sym typeface="Varela Round"/>
              </a:rPr>
              <a:t>פירוט והוכחות</a:t>
            </a:r>
            <a:endParaRPr b="0" i="0" sz="1800" u="none" cap="none" strike="noStrike">
              <a:solidFill>
                <a:srgbClr val="0000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2" name="Google Shape;162;p4"/>
          <p:cNvSpPr/>
          <p:nvPr/>
        </p:nvSpPr>
        <p:spPr>
          <a:xfrm>
            <a:off x="1388416" y="3264649"/>
            <a:ext cx="2490952" cy="59909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פירוט והוכחות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4"/>
          <p:cNvSpPr/>
          <p:nvPr/>
        </p:nvSpPr>
        <p:spPr>
          <a:xfrm>
            <a:off x="1388416" y="4566881"/>
            <a:ext cx="9415168" cy="702402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הצגת הפתרון עם יתרונותיו בקצרה - בדיעבד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ine arrow Straight" id="164" name="Google Shape;16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5867545" y="400878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165" name="Google Shape;16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7684227">
            <a:off x="2405292" y="2649792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166" name="Google Shape;166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7684227">
            <a:off x="9038699" y="2649791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167" name="Google Shape;16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5867401" y="2651969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168" name="Google Shape;16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5867400" y="1300714"/>
            <a:ext cx="457200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4"/>
          <p:cNvSpPr/>
          <p:nvPr/>
        </p:nvSpPr>
        <p:spPr>
          <a:xfrm>
            <a:off x="4783949" y="641696"/>
            <a:ext cx="2490900" cy="5676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הצגת הבעיה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4"/>
          <p:cNvSpPr/>
          <p:nvPr/>
        </p:nvSpPr>
        <p:spPr>
          <a:xfrm>
            <a:off x="1321841" y="1899186"/>
            <a:ext cx="9415200" cy="7023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הצגת הפתרון עם יתרונותיו בקצרה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4"/>
          <p:cNvSpPr/>
          <p:nvPr/>
        </p:nvSpPr>
        <p:spPr>
          <a:xfrm>
            <a:off x="8246057" y="3308774"/>
            <a:ext cx="2490900" cy="5991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פירוט והוכחות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4"/>
          <p:cNvSpPr/>
          <p:nvPr/>
        </p:nvSpPr>
        <p:spPr>
          <a:xfrm>
            <a:off x="4783949" y="3308774"/>
            <a:ext cx="2490900" cy="5991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פירוט והוכחות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5"/>
          <p:cNvSpPr txBox="1"/>
          <p:nvPr/>
        </p:nvSpPr>
        <p:spPr>
          <a:xfrm>
            <a:off x="1515071" y="2294215"/>
            <a:ext cx="91620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0" i="0" lang="iw-IL" sz="54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יוצקים את התוכן של הטבלה</a:t>
            </a:r>
            <a:br>
              <a:rPr b="0" i="0" lang="iw-IL" sz="54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iw-IL" sz="54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לתוך מבנה הטיעון</a:t>
            </a:r>
            <a:endParaRPr b="0" i="0" sz="54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6"/>
          <p:cNvSpPr txBox="1"/>
          <p:nvPr>
            <p:ph type="title"/>
          </p:nvPr>
        </p:nvSpPr>
        <p:spPr>
          <a:xfrm>
            <a:off x="1566693" y="271377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Varela Round"/>
              <a:buNone/>
            </a:pPr>
            <a:r>
              <a:rPr lang="iw-IL" sz="3200">
                <a:latin typeface="Arial"/>
                <a:ea typeface="Arial"/>
                <a:cs typeface="Arial"/>
                <a:sym typeface="Arial"/>
              </a:rPr>
              <a:t>הקהל: ההורים שלי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84" name="Google Shape;184;p6"/>
          <p:cNvGraphicFramePr/>
          <p:nvPr/>
        </p:nvGraphicFramePr>
        <p:xfrm>
          <a:off x="822939" y="122875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{09F98CD4-D3EE-4807-A17F-26250012F1D5}</a:tableStyleId>
              </a:tblPr>
              <a:tblGrid>
                <a:gridCol w="6069475"/>
                <a:gridCol w="2182750"/>
                <a:gridCol w="2293875"/>
              </a:tblGrid>
              <a:tr h="4776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לפני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Varela Round"/>
                        <a:buNone/>
                      </a:pPr>
                      <a:r>
                        <a:rPr lang="iw-IL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אחרי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solidFill>
                      <a:srgbClr val="7EC23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הנעה לפעולה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solidFill>
                      <a:srgbClr val="7F7F7F"/>
                    </a:solidFill>
                  </a:tcPr>
                </a:tc>
              </a:tr>
              <a:tr h="3922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DDF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Varela Round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E8F5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85" name="Google Shape;185;p6"/>
          <p:cNvSpPr txBox="1"/>
          <p:nvPr/>
        </p:nvSpPr>
        <p:spPr>
          <a:xfrm>
            <a:off x="5712542" y="1844079"/>
            <a:ext cx="5574900" cy="314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"כבר חשבנו שהם ירדו מזה...."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"אני יודעת שלכלב יש הרבה יתרונות, אבל זה ממש כמו לגדל עוד ילד בבית..."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"נכון, הם כבר גדולים אבל עדיין יש דברים שישארו באחריותנו: וטרינר, חיסונים, מחלות וכו'."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"אולי באמת הגיע הזמן! הם חיכו כ"כ יפה כל השנים הללו..."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"אני יודעת שהם ילדים אחראיים, אבל הם בקושי בבית. לכל אחד יש את העיסוקים שלו, אז איך הם יספיקו להוריד אותו שלוש פעמים ביום?!"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"לטפל בכלב זה לא רק להוריד אותו לפיפי. זה לתת לו תשומת לב, לשחק איתו, לפתח אותו. לא בטוח שהם מודעים לזה..."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6"/>
          <p:cNvSpPr txBox="1"/>
          <p:nvPr/>
        </p:nvSpPr>
        <p:spPr>
          <a:xfrm>
            <a:off x="3116827" y="1797913"/>
            <a:ext cx="2205300" cy="28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"וואלה! אתם צודקים, כדאי להביא כלב כי אנחנו סומכים עליכם שמצד אחד אתם תייצרו לוחות זמנים ביניכם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כדי לשחק איתו ולפתח אותו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ומצד שני, הוא יתרום לכם המון."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6"/>
          <p:cNvSpPr txBox="1"/>
          <p:nvPr/>
        </p:nvSpPr>
        <p:spPr>
          <a:xfrm>
            <a:off x="822939" y="1844079"/>
            <a:ext cx="2293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66688" lvl="0" marL="16668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ישאלו חברים איזה כלב כדאי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6688" lvl="0" marL="16668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יבדקו מאיפה כדאי לקחת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7"/>
          <p:cNvSpPr/>
          <p:nvPr/>
        </p:nvSpPr>
        <p:spPr>
          <a:xfrm>
            <a:off x="4285018" y="597571"/>
            <a:ext cx="3621964" cy="567559"/>
          </a:xfrm>
          <a:prstGeom prst="roundRect">
            <a:avLst>
              <a:gd fmla="val 50000" name="adj"/>
            </a:avLst>
          </a:prstGeom>
          <a:solidFill>
            <a:srgbClr val="DDF2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כל מה שכתבנו בטור ה"לפני"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7"/>
          <p:cNvSpPr/>
          <p:nvPr/>
        </p:nvSpPr>
        <p:spPr>
          <a:xfrm>
            <a:off x="1388416" y="1855061"/>
            <a:ext cx="9415168" cy="702402"/>
          </a:xfrm>
          <a:prstGeom prst="roundRect">
            <a:avLst>
              <a:gd fmla="val 50000" name="adj"/>
            </a:avLst>
          </a:prstGeom>
          <a:solidFill>
            <a:srgbClr val="E8F5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כל מה שכתבנו בטור ה"אחרי"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"/>
          <p:cNvSpPr/>
          <p:nvPr/>
        </p:nvSpPr>
        <p:spPr>
          <a:xfrm>
            <a:off x="6791012" y="3264649"/>
            <a:ext cx="2490952" cy="599090"/>
          </a:xfrm>
          <a:prstGeom prst="roundRect">
            <a:avLst>
              <a:gd fmla="val 50000" name="adj"/>
            </a:avLst>
          </a:prstGeom>
          <a:solidFill>
            <a:srgbClr val="E8F5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פירוט ה"כי" הראשון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7"/>
          <p:cNvSpPr/>
          <p:nvPr/>
        </p:nvSpPr>
        <p:spPr>
          <a:xfrm>
            <a:off x="3039542" y="3264649"/>
            <a:ext cx="2490952" cy="599090"/>
          </a:xfrm>
          <a:prstGeom prst="roundRect">
            <a:avLst>
              <a:gd fmla="val 50000" name="adj"/>
            </a:avLst>
          </a:prstGeom>
          <a:solidFill>
            <a:srgbClr val="E8F5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פירוט ה"כי" השני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7"/>
          <p:cNvSpPr/>
          <p:nvPr/>
        </p:nvSpPr>
        <p:spPr>
          <a:xfrm>
            <a:off x="1388416" y="4566881"/>
            <a:ext cx="9415168" cy="702402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כל מה שכתבנו בטור ה"אחרי" + הנעה לפעולה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ine arrow Straight" id="197" name="Google Shape;197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5867545" y="400878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198" name="Google Shape;19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7684227">
            <a:off x="4056418" y="2649792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199" name="Google Shape;19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7684227">
            <a:off x="7517079" y="2649791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200" name="Google Shape;20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5867400" y="1300714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rker with solid fill" id="205" name="Google Shape;205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7226" y="1745222"/>
            <a:ext cx="1686233" cy="1686233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8"/>
          <p:cNvSpPr/>
          <p:nvPr/>
        </p:nvSpPr>
        <p:spPr>
          <a:xfrm>
            <a:off x="1381432" y="2580962"/>
            <a:ext cx="9429136" cy="1927802"/>
          </a:xfrm>
          <a:custGeom>
            <a:rect b="b" l="l" r="r" t="t"/>
            <a:pathLst>
              <a:path extrusionOk="0" h="1927802" w="9429136">
                <a:moveTo>
                  <a:pt x="9429136" y="696955"/>
                </a:moveTo>
                <a:cubicBezTo>
                  <a:pt x="8032955" y="1360632"/>
                  <a:pt x="6636774" y="2024310"/>
                  <a:pt x="5358581" y="1916155"/>
                </a:cubicBezTo>
                <a:cubicBezTo>
                  <a:pt x="4080387" y="1808000"/>
                  <a:pt x="2653072" y="244670"/>
                  <a:pt x="1759975" y="48025"/>
                </a:cubicBezTo>
                <a:cubicBezTo>
                  <a:pt x="866878" y="-148620"/>
                  <a:pt x="433439" y="293832"/>
                  <a:pt x="0" y="736284"/>
                </a:cubicBezTo>
              </a:path>
            </a:pathLst>
          </a:custGeom>
          <a:noFill/>
          <a:ln cap="rnd" cmpd="sng" w="38100">
            <a:solidFill>
              <a:srgbClr val="192A72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arela Round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descr="Marker with solid fill" id="207" name="Google Shape;207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8541" y="1861085"/>
            <a:ext cx="1686233" cy="1686233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8"/>
          <p:cNvSpPr txBox="1"/>
          <p:nvPr>
            <p:ph type="title"/>
          </p:nvPr>
        </p:nvSpPr>
        <p:spPr>
          <a:xfrm>
            <a:off x="10198509" y="3182542"/>
            <a:ext cx="1614950" cy="11731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EC234"/>
              </a:buClr>
              <a:buSzPts val="3200"/>
              <a:buFont typeface="Varela Round"/>
              <a:buNone/>
            </a:pPr>
            <a:r>
              <a:rPr lang="iw-IL" sz="3200">
                <a:solidFill>
                  <a:srgbClr val="7EC234"/>
                </a:solidFill>
                <a:latin typeface="Arial"/>
                <a:ea typeface="Arial"/>
                <a:cs typeface="Arial"/>
                <a:sym typeface="Arial"/>
              </a:rPr>
              <a:t>נקודת מוצא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8"/>
          <p:cNvSpPr txBox="1"/>
          <p:nvPr/>
        </p:nvSpPr>
        <p:spPr>
          <a:xfrm>
            <a:off x="378541" y="3209267"/>
            <a:ext cx="1614950" cy="11731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3200"/>
              <a:buFont typeface="Varela Round"/>
              <a:buNone/>
            </a:pPr>
            <a:r>
              <a:rPr b="1" i="0" lang="iw-IL" sz="32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נקודת סיום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8"/>
          <p:cNvSpPr txBox="1"/>
          <p:nvPr/>
        </p:nvSpPr>
        <p:spPr>
          <a:xfrm>
            <a:off x="1515071" y="556187"/>
            <a:ext cx="916185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iw-IL" sz="4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להחזיק לקהל שלנו את היד</a:t>
            </a:r>
            <a:endParaRPr b="0" i="0" sz="4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9"/>
          <p:cNvSpPr/>
          <p:nvPr/>
        </p:nvSpPr>
        <p:spPr>
          <a:xfrm>
            <a:off x="1388416" y="392907"/>
            <a:ext cx="9415168" cy="772224"/>
          </a:xfrm>
          <a:prstGeom prst="roundRect">
            <a:avLst>
              <a:gd fmla="val 50000" name="adj"/>
            </a:avLst>
          </a:prstGeom>
          <a:solidFill>
            <a:srgbClr val="DDF2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זוכרים שלפני שנתיים דברנו על להביא כלב הביתה?</a:t>
            </a:r>
            <a:b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ואתם אמרתם שזה כמו לגדל עוד ילד, ושאנחנו לא מספיק בבית בשביל לטפל בו...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9"/>
          <p:cNvSpPr/>
          <p:nvPr/>
        </p:nvSpPr>
        <p:spPr>
          <a:xfrm>
            <a:off x="1388416" y="1694802"/>
            <a:ext cx="9415168" cy="949567"/>
          </a:xfrm>
          <a:prstGeom prst="roundRect">
            <a:avLst>
              <a:gd fmla="val 50000" name="adj"/>
            </a:avLst>
          </a:prstGeom>
          <a:solidFill>
            <a:srgbClr val="E8F5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אז היום רציתי שתבינו שכדאי להביא כלב כי זה יעבוד לשני הצדדים: מצד אחד,</a:t>
            </a:r>
            <a:b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אנחנו מספיק אחראיים בשביל לייצר לו"ז ביננו ולדאוג לכלב לכל מה שהא צריך כדי התפתח, ומצד שני גם הכלב יתרום לנו המון."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9"/>
          <p:cNvSpPr/>
          <p:nvPr/>
        </p:nvSpPr>
        <p:spPr>
          <a:xfrm>
            <a:off x="6791012" y="3264649"/>
            <a:ext cx="2490952" cy="599090"/>
          </a:xfrm>
          <a:prstGeom prst="roundRect">
            <a:avLst>
              <a:gd fmla="val 50000" name="adj"/>
            </a:avLst>
          </a:prstGeom>
          <a:solidFill>
            <a:srgbClr val="E8F5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פירוט ה"כי" הראשון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9"/>
          <p:cNvSpPr/>
          <p:nvPr/>
        </p:nvSpPr>
        <p:spPr>
          <a:xfrm>
            <a:off x="3039542" y="3264649"/>
            <a:ext cx="2490952" cy="599090"/>
          </a:xfrm>
          <a:prstGeom prst="roundRect">
            <a:avLst>
              <a:gd fmla="val 50000" name="adj"/>
            </a:avLst>
          </a:prstGeom>
          <a:solidFill>
            <a:srgbClr val="E8F5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פירוט ה"כי" השני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9"/>
          <p:cNvSpPr/>
          <p:nvPr/>
        </p:nvSpPr>
        <p:spPr>
          <a:xfrm>
            <a:off x="1388416" y="4566881"/>
            <a:ext cx="9415168" cy="702402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כל מה שכתבנו בטור ה"אחרי" + הנעה לפעולה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ine arrow Straight" id="220" name="Google Shape;220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5867545" y="400878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221" name="Google Shape;221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7684227">
            <a:off x="4056418" y="2649792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222" name="Google Shape;22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7684227">
            <a:off x="7517079" y="2649791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223" name="Google Shape;22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5867400" y="1237602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0"/>
          <p:cNvSpPr/>
          <p:nvPr/>
        </p:nvSpPr>
        <p:spPr>
          <a:xfrm>
            <a:off x="1388416" y="442913"/>
            <a:ext cx="9415168" cy="722218"/>
          </a:xfrm>
          <a:prstGeom prst="roundRect">
            <a:avLst>
              <a:gd fmla="val 50000" name="adj"/>
            </a:avLst>
          </a:prstGeom>
          <a:solidFill>
            <a:srgbClr val="DDF2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אתם יודעים שעמית קיבל כלב? הנה הוא שלח לי תמונה תראו איזה מתוק. ההורים שלו לא סמכו עליו עד עכשיו שיוכל לטפל בו ולכן סרבו, מאותן סיבות שאתם מסרבים. 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10"/>
          <p:cNvSpPr/>
          <p:nvPr/>
        </p:nvSpPr>
        <p:spPr>
          <a:xfrm>
            <a:off x="1388416" y="1694802"/>
            <a:ext cx="9415168" cy="949567"/>
          </a:xfrm>
          <a:prstGeom prst="roundRect">
            <a:avLst>
              <a:gd fmla="val 50000" name="adj"/>
            </a:avLst>
          </a:prstGeom>
          <a:solidFill>
            <a:srgbClr val="E8F5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אבל היום הם הבינו שעמית ואח שלו מספיק אחראיים וגם הכלב יתרום להם המון.</a:t>
            </a:r>
            <a:b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זה בדיוק מה שאני רציתי שאתם תבינו..."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10"/>
          <p:cNvSpPr/>
          <p:nvPr/>
        </p:nvSpPr>
        <p:spPr>
          <a:xfrm>
            <a:off x="6791012" y="3264649"/>
            <a:ext cx="2490952" cy="599090"/>
          </a:xfrm>
          <a:prstGeom prst="roundRect">
            <a:avLst>
              <a:gd fmla="val 50000" name="adj"/>
            </a:avLst>
          </a:prstGeom>
          <a:solidFill>
            <a:srgbClr val="E8F5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פירוט ה"כי" הראשון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10"/>
          <p:cNvSpPr/>
          <p:nvPr/>
        </p:nvSpPr>
        <p:spPr>
          <a:xfrm>
            <a:off x="3039542" y="3264649"/>
            <a:ext cx="2490952" cy="599090"/>
          </a:xfrm>
          <a:prstGeom prst="roundRect">
            <a:avLst>
              <a:gd fmla="val 50000" name="adj"/>
            </a:avLst>
          </a:prstGeom>
          <a:solidFill>
            <a:srgbClr val="E8F5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פירוט ה"כי" השני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10"/>
          <p:cNvSpPr/>
          <p:nvPr/>
        </p:nvSpPr>
        <p:spPr>
          <a:xfrm>
            <a:off x="1388416" y="4566881"/>
            <a:ext cx="9415168" cy="702402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כל מה שכתבנו בטור ה"אחרי" + הנעה לפעולה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ine arrow Straight" id="233" name="Google Shape;233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5867545" y="400878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234" name="Google Shape;23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7684227">
            <a:off x="4056418" y="2649792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235" name="Google Shape;235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7684227">
            <a:off x="7517079" y="2649791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236" name="Google Shape;236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5867400" y="1237602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2020-03-15T19:13:03Z</dcterms:created>
  <dc:creator>user</dc:creator>
</cp:coreProperties>
</file>