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7200000" cx="9144000"/>
  <p:notesSz cx="6858000" cy="9144000"/>
  <p:embeddedFontLst>
    <p:embeddedFont>
      <p:font typeface="Assistant"/>
      <p:regular r:id="rId8"/>
      <p:bold r:id="rId9"/>
    </p:embeddedFont>
    <p:embeddedFont>
      <p:font typeface="Rubik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68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-bold.fntdata"/><Relationship Id="rId10" Type="http://schemas.openxmlformats.org/officeDocument/2006/relationships/font" Target="fonts/Rubik-regular.fntdata"/><Relationship Id="rId13" Type="http://schemas.openxmlformats.org/officeDocument/2006/relationships/font" Target="fonts/Rubik-boldItalic.fntdata"/><Relationship Id="rId12" Type="http://schemas.openxmlformats.org/officeDocument/2006/relationships/font" Target="fonts/Rubik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ssistan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Assistan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51896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0eccb763e4_0_3:notes"/>
          <p:cNvSpPr/>
          <p:nvPr>
            <p:ph idx="2" type="sldImg"/>
          </p:nvPr>
        </p:nvSpPr>
        <p:spPr>
          <a:xfrm>
            <a:off x="1251885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0eccb763e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58a88505d5_0_5:notes"/>
          <p:cNvSpPr/>
          <p:nvPr>
            <p:ph idx="2" type="sldImg"/>
          </p:nvPr>
        </p:nvSpPr>
        <p:spPr>
          <a:xfrm>
            <a:off x="1251885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58a88505d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1042275"/>
            <a:ext cx="8520600" cy="287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967279"/>
            <a:ext cx="8520600" cy="110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548381"/>
            <a:ext cx="8520600" cy="274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412563"/>
            <a:ext cx="8520600" cy="18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3010814"/>
            <a:ext cx="8520600" cy="11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613263"/>
            <a:ext cx="85206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613263"/>
            <a:ext cx="39999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613263"/>
            <a:ext cx="39999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77743"/>
            <a:ext cx="2808000" cy="10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945197"/>
            <a:ext cx="2808000" cy="445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30131"/>
            <a:ext cx="6367800" cy="572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75"/>
            <a:ext cx="4572000" cy="7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726229"/>
            <a:ext cx="4045200" cy="207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923815"/>
            <a:ext cx="4045200" cy="17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1013578"/>
            <a:ext cx="3837000" cy="51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922065"/>
            <a:ext cx="5998800" cy="84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613263"/>
            <a:ext cx="8520600" cy="47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0"/>
            <a:ext cx="9144003" cy="72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4829887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345400" y="436010"/>
            <a:ext cx="8430000" cy="84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77051" y="609218"/>
            <a:ext cx="839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8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9 - נתונים סטטיסטיים</a:t>
            </a:r>
            <a:endParaRPr sz="1800">
              <a:solidFill>
                <a:srgbClr val="073763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45400" y="1276325"/>
            <a:ext cx="8398500" cy="51045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411975" y="1423799"/>
            <a:ext cx="8232000" cy="314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בשיעור זה למדנו: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-311150" lvl="0" marL="45720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007DA9"/>
              </a:buClr>
              <a:buSzPts val="1300"/>
              <a:buFont typeface="Rubik"/>
              <a:buChar char="★"/>
            </a:pPr>
            <a:r>
              <a:rPr b="1" lang="iw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להציג באופן אוטומטי</a:t>
            </a: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את הנתונים הסטטיסטיים לכל עמודה בטבלת גוגל שיטס 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(Google Sheets)</a:t>
            </a: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.</a:t>
            </a:r>
            <a:endParaRPr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1115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300"/>
              <a:buFont typeface="Rubik"/>
              <a:buChar char="★"/>
            </a:pPr>
            <a:r>
              <a:rPr b="1" lang="iw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למצוא את הממוצע ותדירות</a:t>
            </a: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הנתונים הסטטיסטיים בטבלת גוגל שיטס 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(Google Sheets)</a:t>
            </a: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.</a:t>
            </a:r>
            <a:endParaRPr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1115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300"/>
              <a:buFont typeface="Rubik"/>
              <a:buChar char="★"/>
            </a:pPr>
            <a:r>
              <a:rPr b="1" lang="iw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לדרג ולמצוא את המופעים הגבוהים ביותר והנמוכים ביותר</a:t>
            </a: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של הנתונים הסטטיסטיים בטבלת גוגל שיטס 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(Google Sheets)</a:t>
            </a: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.</a:t>
            </a:r>
            <a:endParaRPr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iw">
                <a:latin typeface="Rubik"/>
                <a:ea typeface="Rubik"/>
                <a:cs typeface="Rubik"/>
                <a:sym typeface="Rubik"/>
              </a:rPr>
            </a:b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28850" y="636838"/>
            <a:ext cx="406450" cy="4064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1" name="Google Shape;61;p13"/>
          <p:cNvGrpSpPr/>
          <p:nvPr/>
        </p:nvGrpSpPr>
        <p:grpSpPr>
          <a:xfrm>
            <a:off x="2217077" y="6497498"/>
            <a:ext cx="4970700" cy="369300"/>
            <a:chOff x="2217077" y="5887898"/>
            <a:chExt cx="4970700" cy="369300"/>
          </a:xfrm>
        </p:grpSpPr>
        <p:sp>
          <p:nvSpPr>
            <p:cNvPr id="62" name="Google Shape;62;p13"/>
            <p:cNvSpPr/>
            <p:nvPr/>
          </p:nvSpPr>
          <p:spPr>
            <a:xfrm>
              <a:off x="2284275" y="5887898"/>
              <a:ext cx="4836300" cy="3693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2217077" y="5887898"/>
              <a:ext cx="4970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1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" sz="1200">
                  <a:solidFill>
                    <a:srgbClr val="073763"/>
                  </a:solidFill>
                  <a:latin typeface="Rubik"/>
                  <a:ea typeface="Rubik"/>
                  <a:cs typeface="Rubik"/>
                  <a:sym typeface="Rubik"/>
                </a:rPr>
                <a:t>התקדמו בלמידה בעזרת החצים במקלדת או באמצעות גלילה</a:t>
              </a:r>
              <a:endParaRPr b="1" sz="1200">
                <a:solidFill>
                  <a:srgbClr val="073763"/>
                </a:solidFill>
              </a:endParaRPr>
            </a:p>
          </p:txBody>
        </p:sp>
      </p:grpSp>
      <p:sp>
        <p:nvSpPr>
          <p:cNvPr id="64" name="Google Shape;64;p13"/>
          <p:cNvSpPr txBox="1"/>
          <p:nvPr/>
        </p:nvSpPr>
        <p:spPr>
          <a:xfrm>
            <a:off x="146225" y="3384464"/>
            <a:ext cx="8430000" cy="57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איך עושים את זה?</a:t>
            </a:r>
            <a:b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הצגת נתונים סטטיסטיים מתוך נתוני הטבלה:</a:t>
            </a:r>
            <a:endParaRPr b="1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477225" y="3961000"/>
            <a:ext cx="8205900" cy="1716900"/>
          </a:xfrm>
          <a:prstGeom prst="rect">
            <a:avLst/>
          </a:prstGeom>
          <a:solidFill>
            <a:srgbClr val="E8F3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 flipH="1">
            <a:off x="5458763" y="434245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" name="Google Shape;67;p13"/>
          <p:cNvGrpSpPr/>
          <p:nvPr/>
        </p:nvGrpSpPr>
        <p:grpSpPr>
          <a:xfrm>
            <a:off x="3552074" y="4287725"/>
            <a:ext cx="1786800" cy="461700"/>
            <a:chOff x="3552074" y="4135325"/>
            <a:chExt cx="1786800" cy="461700"/>
          </a:xfrm>
        </p:grpSpPr>
        <p:sp>
          <p:nvSpPr>
            <p:cNvPr id="68" name="Google Shape;68;p13"/>
            <p:cNvSpPr/>
            <p:nvPr/>
          </p:nvSpPr>
          <p:spPr>
            <a:xfrm>
              <a:off x="3552074" y="4135325"/>
              <a:ext cx="1786800" cy="3933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3562625" y="4135325"/>
              <a:ext cx="17328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13970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 </a:t>
              </a:r>
              <a:r>
                <a:rPr lang="iw" sz="1000">
                  <a:solidFill>
                    <a:schemeClr val="dk1"/>
                  </a:solidFill>
                  <a:latin typeface="Assistant"/>
                  <a:ea typeface="Assistant"/>
                  <a:cs typeface="Assistant"/>
                  <a:sym typeface="Assistant"/>
                </a:rPr>
                <a:t>ב</a:t>
              </a: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רצועת התפריטים בוחרים 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את תפריט "נתונים" 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grpSp>
        <p:nvGrpSpPr>
          <p:cNvPr id="70" name="Google Shape;70;p13"/>
          <p:cNvGrpSpPr/>
          <p:nvPr/>
        </p:nvGrpSpPr>
        <p:grpSpPr>
          <a:xfrm>
            <a:off x="892675" y="4237926"/>
            <a:ext cx="2070110" cy="461793"/>
            <a:chOff x="1654665" y="2013200"/>
            <a:chExt cx="2070110" cy="698100"/>
          </a:xfrm>
        </p:grpSpPr>
        <p:sp>
          <p:nvSpPr>
            <p:cNvPr id="71" name="Google Shape;71;p13"/>
            <p:cNvSpPr/>
            <p:nvPr/>
          </p:nvSpPr>
          <p:spPr>
            <a:xfrm>
              <a:off x="1802975" y="2065050"/>
              <a:ext cx="1921800" cy="6003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1654665" y="2013200"/>
              <a:ext cx="2051100" cy="69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13970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מקליקים על "נתונים סטטיסטיים ברמת העמודות"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73" name="Google Shape;73;p13"/>
          <p:cNvSpPr/>
          <p:nvPr/>
        </p:nvSpPr>
        <p:spPr>
          <a:xfrm flipH="1">
            <a:off x="3096563" y="434245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 flipH="1">
            <a:off x="5918088" y="5039653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5" name="Google Shape;75;p13"/>
          <p:cNvGrpSpPr/>
          <p:nvPr/>
        </p:nvGrpSpPr>
        <p:grpSpPr>
          <a:xfrm>
            <a:off x="5858087" y="4253514"/>
            <a:ext cx="2649590" cy="461780"/>
            <a:chOff x="2800837" y="2021855"/>
            <a:chExt cx="2552592" cy="663000"/>
          </a:xfrm>
        </p:grpSpPr>
        <p:sp>
          <p:nvSpPr>
            <p:cNvPr id="76" name="Google Shape;76;p13"/>
            <p:cNvSpPr/>
            <p:nvPr/>
          </p:nvSpPr>
          <p:spPr>
            <a:xfrm>
              <a:off x="2816929" y="2048809"/>
              <a:ext cx="2536500" cy="6003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2800837" y="2021855"/>
              <a:ext cx="2488500" cy="66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13970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עומדים על אחד התאים בעמודת הנתונים שלגביה רוצים לקבל מידע סטטיסטי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grpSp>
        <p:nvGrpSpPr>
          <p:cNvPr id="78" name="Google Shape;78;p13"/>
          <p:cNvGrpSpPr/>
          <p:nvPr/>
        </p:nvGrpSpPr>
        <p:grpSpPr>
          <a:xfrm>
            <a:off x="6396150" y="5003962"/>
            <a:ext cx="2155911" cy="446768"/>
            <a:chOff x="1756272" y="2065050"/>
            <a:chExt cx="2051100" cy="675387"/>
          </a:xfrm>
        </p:grpSpPr>
        <p:sp>
          <p:nvSpPr>
            <p:cNvPr id="79" name="Google Shape;79;p13"/>
            <p:cNvSpPr/>
            <p:nvPr/>
          </p:nvSpPr>
          <p:spPr>
            <a:xfrm>
              <a:off x="1802975" y="2065050"/>
              <a:ext cx="1921800" cy="6003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1756272" y="2103237"/>
              <a:ext cx="2051100" cy="63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1" algn="ctr">
                <a:lnSpc>
                  <a:spcPct val="110000"/>
                </a:lnSpc>
                <a:spcBef>
                  <a:spcPts val="12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נפתחת חלונית בשם "נתונים סטטיסטיים ברמת העמודות"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81" name="Google Shape;81;p13"/>
          <p:cNvSpPr/>
          <p:nvPr/>
        </p:nvSpPr>
        <p:spPr>
          <a:xfrm flipH="1">
            <a:off x="581963" y="434245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2" name="Google Shape;82;p13"/>
          <p:cNvGrpSpPr/>
          <p:nvPr/>
        </p:nvGrpSpPr>
        <p:grpSpPr>
          <a:xfrm>
            <a:off x="3539385" y="4999075"/>
            <a:ext cx="2224341" cy="418200"/>
            <a:chOff x="3234501" y="4846663"/>
            <a:chExt cx="2482800" cy="418200"/>
          </a:xfrm>
        </p:grpSpPr>
        <p:sp>
          <p:nvSpPr>
            <p:cNvPr id="83" name="Google Shape;83;p13"/>
            <p:cNvSpPr/>
            <p:nvPr/>
          </p:nvSpPr>
          <p:spPr>
            <a:xfrm>
              <a:off x="3234501" y="4846663"/>
              <a:ext cx="2482800" cy="418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3339351" y="4846663"/>
              <a:ext cx="22731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1" algn="ctr">
                <a:lnSpc>
                  <a:spcPct val="110000"/>
                </a:lnSpc>
                <a:spcBef>
                  <a:spcPts val="12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מאתרים בחלונית שנפתחה את      הנתונים הסטטיסטיים הרלוונטיים.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pic>
        <p:nvPicPr>
          <p:cNvPr id="85" name="Google Shape;85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flipH="1">
            <a:off x="268401" y="5511824"/>
            <a:ext cx="1732874" cy="146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4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19050"/>
            <a:ext cx="9144003" cy="72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4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4829887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4"/>
          <p:cNvSpPr/>
          <p:nvPr/>
        </p:nvSpPr>
        <p:spPr>
          <a:xfrm>
            <a:off x="345400" y="1108725"/>
            <a:ext cx="8430000" cy="5384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 txBox="1"/>
          <p:nvPr/>
        </p:nvSpPr>
        <p:spPr>
          <a:xfrm>
            <a:off x="269200" y="1276850"/>
            <a:ext cx="8430000" cy="368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תזכורת:</a:t>
            </a: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כדי לקבל נתונים מדויקים בחלונית הניתוח הסטטיסטי צריך לסמן התעלמות מהשורה הראשונה, שורת הכותרת, כדי שהיא לא תיכנס לחישוב. </a:t>
            </a:r>
            <a:b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אם יש יותר משורת כותרת אחת, צריך לסמן להתעלם מכולן.</a:t>
            </a:r>
            <a:endParaRPr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ניתן להשתמש בניתוח סטטיסטי לצורך בחירת סרט, על פי ביקורות ומידע בנוגע להפקה; או בקניית מוצר חשמלי, כגון קורקינט, על פי נתונים בנוגע לאיכות המוצר, מספר הרכישות מחברות שונות ועוד.</a:t>
            </a:r>
            <a:endParaRPr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במבט קדימה</a:t>
            </a:r>
            <a:b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בשיעור הבא נלמד להשתמש בטבלת צירים (Pivot Table) כדי לקבל נתונים שמעניינים אותנו לפי חיתוכים שונים. </a:t>
            </a:r>
            <a:b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למשל, מהי האפליקציה המועדפת על תלמידי מגמת אומנות?</a:t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94" name="Google Shape;9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268401" y="5283224"/>
            <a:ext cx="1732874" cy="146127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/>
          <p:nvPr/>
        </p:nvSpPr>
        <p:spPr>
          <a:xfrm>
            <a:off x="345400" y="436010"/>
            <a:ext cx="8430000" cy="84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3149177" y="6628661"/>
            <a:ext cx="3106500" cy="3693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 txBox="1"/>
          <p:nvPr/>
        </p:nvSpPr>
        <p:spPr>
          <a:xfrm>
            <a:off x="2217077" y="6628661"/>
            <a:ext cx="4970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סגרו את הלשונית וחזרו למרחב הלמידה</a:t>
            </a:r>
            <a:endParaRPr b="1" sz="1200">
              <a:solidFill>
                <a:srgbClr val="073763"/>
              </a:solidFill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377051" y="609218"/>
            <a:ext cx="839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8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9 - נתונים סטטיסטיים</a:t>
            </a:r>
            <a:endParaRPr sz="1800">
              <a:solidFill>
                <a:srgbClr val="073763"/>
              </a:solidFill>
            </a:endParaRPr>
          </a:p>
        </p:txBody>
      </p:sp>
      <p:pic>
        <p:nvPicPr>
          <p:cNvPr id="99" name="Google Shape;99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28850" y="636838"/>
            <a:ext cx="406450" cy="40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