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58a88505d5_0_5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58a88505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80926" y="625293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8 - עיצוב מותנה</a:t>
            </a:r>
            <a:endParaRPr sz="1800">
              <a:solidFill>
                <a:srgbClr val="073763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45400" y="1276325"/>
            <a:ext cx="8398500" cy="21948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33475" y="1423807"/>
            <a:ext cx="8232000" cy="474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בשיעור זה למדנו: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3C9DC0"/>
                </a:solidFill>
                <a:latin typeface="Rubik"/>
                <a:ea typeface="Rubik"/>
                <a:cs typeface="Rubik"/>
                <a:sym typeface="Rubik"/>
              </a:rPr>
              <a:t>להדגיש 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נתונים לפי גודל (הקטן ביותר, הגדול ביותר, גודל בין מינימום למקסימום).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3C9DC0"/>
                </a:solidFill>
                <a:latin typeface="Rubik"/>
                <a:ea typeface="Rubik"/>
                <a:cs typeface="Rubik"/>
                <a:sym typeface="Rubik"/>
              </a:rPr>
              <a:t>להבליט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נתונים לפי טקסט או חלק מטקסט.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3C9DC0"/>
                </a:solidFill>
                <a:latin typeface="Rubik"/>
                <a:ea typeface="Rubik"/>
                <a:cs typeface="Rubik"/>
                <a:sym typeface="Rubik"/>
              </a:rPr>
              <a:t>להחיל 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הדגשת נתונים מסוג רמזור </a:t>
            </a:r>
            <a:r>
              <a:rPr b="1" lang="iw" sz="1200">
                <a:solidFill>
                  <a:srgbClr val="3C9DC0"/>
                </a:solidFill>
                <a:latin typeface="Rubik"/>
                <a:ea typeface="Rubik"/>
                <a:cs typeface="Rubik"/>
                <a:sym typeface="Rubik"/>
              </a:rPr>
              <a:t>ולסנן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נתונים לפי צבע.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17600" y="645763"/>
            <a:ext cx="406450" cy="406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" name="Google Shape;61;p13"/>
          <p:cNvGrpSpPr/>
          <p:nvPr/>
        </p:nvGrpSpPr>
        <p:grpSpPr>
          <a:xfrm>
            <a:off x="2217077" y="6268898"/>
            <a:ext cx="4970700" cy="369300"/>
            <a:chOff x="2217077" y="5887898"/>
            <a:chExt cx="4970700" cy="369300"/>
          </a:xfrm>
        </p:grpSpPr>
        <p:sp>
          <p:nvSpPr>
            <p:cNvPr id="62" name="Google Shape;62;p13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התקדמו בלמידה בעזרת החצים במקלדת או באמצעות גלילה</a:t>
              </a:r>
              <a:endParaRPr b="1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335475" y="2715900"/>
            <a:ext cx="84300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477225" y="3452062"/>
            <a:ext cx="8205900" cy="6294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" name="Google Shape;66;p13"/>
          <p:cNvGrpSpPr/>
          <p:nvPr/>
        </p:nvGrpSpPr>
        <p:grpSpPr>
          <a:xfrm>
            <a:off x="6160125" y="3569750"/>
            <a:ext cx="2503200" cy="406800"/>
            <a:chOff x="6160125" y="1588550"/>
            <a:chExt cx="2503200" cy="406800"/>
          </a:xfrm>
        </p:grpSpPr>
        <p:sp>
          <p:nvSpPr>
            <p:cNvPr id="67" name="Google Shape;67;p13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6160125" y="1618550"/>
              <a:ext cx="2503200" cy="3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ברצועת התפריטים מקליקים על תפריט עיצוב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69" name="Google Shape;69;p13"/>
          <p:cNvSpPr/>
          <p:nvPr/>
        </p:nvSpPr>
        <p:spPr>
          <a:xfrm flipH="1">
            <a:off x="5749988" y="35791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13"/>
          <p:cNvGrpSpPr/>
          <p:nvPr/>
        </p:nvGrpSpPr>
        <p:grpSpPr>
          <a:xfrm>
            <a:off x="4340564" y="3558754"/>
            <a:ext cx="1292766" cy="406790"/>
            <a:chOff x="5812862" y="1844657"/>
            <a:chExt cx="1445400" cy="393300"/>
          </a:xfrm>
        </p:grpSpPr>
        <p:sp>
          <p:nvSpPr>
            <p:cNvPr id="71" name="Google Shape;71;p13"/>
            <p:cNvSpPr/>
            <p:nvPr/>
          </p:nvSpPr>
          <p:spPr>
            <a:xfrm>
              <a:off x="5812862" y="1844657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889212" y="1867307"/>
              <a:ext cx="12927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עיצוב מותנה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81449" y="3570650"/>
            <a:ext cx="3223087" cy="405000"/>
            <a:chOff x="2187450" y="1591202"/>
            <a:chExt cx="1636500" cy="405000"/>
          </a:xfrm>
        </p:grpSpPr>
        <p:sp>
          <p:nvSpPr>
            <p:cNvPr id="74" name="Google Shape;74;p13"/>
            <p:cNvSpPr/>
            <p:nvPr/>
          </p:nvSpPr>
          <p:spPr>
            <a:xfrm>
              <a:off x="2237550" y="1591202"/>
              <a:ext cx="15363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2187450" y="1623902"/>
              <a:ext cx="1636500" cy="33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נפתחת חלונית עיצוב מותנה בשם: "כללים לתבנית מותנית"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76" name="Google Shape;76;p13"/>
          <p:cNvSpPr/>
          <p:nvPr/>
        </p:nvSpPr>
        <p:spPr>
          <a:xfrm flipH="1">
            <a:off x="3921188" y="35791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902400" y="3120825"/>
            <a:ext cx="28629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פתיחת חלונית עיצוב מותנה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57450" y="4623925"/>
            <a:ext cx="8205900" cy="12447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 txBox="1"/>
          <p:nvPr/>
        </p:nvSpPr>
        <p:spPr>
          <a:xfrm>
            <a:off x="5350800" y="4195750"/>
            <a:ext cx="3338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הדגשת נתונים בעזרת עיצוב מותנה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268402" y="5590000"/>
            <a:ext cx="1900948" cy="16030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Google Shape;81;p13"/>
          <p:cNvGrpSpPr/>
          <p:nvPr/>
        </p:nvGrpSpPr>
        <p:grpSpPr>
          <a:xfrm>
            <a:off x="6345500" y="4720142"/>
            <a:ext cx="2295600" cy="461700"/>
            <a:chOff x="6381325" y="1819505"/>
            <a:chExt cx="2295600" cy="461700"/>
          </a:xfrm>
        </p:grpSpPr>
        <p:sp>
          <p:nvSpPr>
            <p:cNvPr id="82" name="Google Shape;82;p13"/>
            <p:cNvSpPr/>
            <p:nvPr/>
          </p:nvSpPr>
          <p:spPr>
            <a:xfrm>
              <a:off x="6451225" y="1831000"/>
              <a:ext cx="2155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6381325" y="1819505"/>
              <a:ext cx="2295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בחלונית "כללים לתבנית מותנית"     בוחרים באפשרות "צבע אחד"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84" name="Google Shape;84;p13"/>
          <p:cNvSpPr/>
          <p:nvPr/>
        </p:nvSpPr>
        <p:spPr>
          <a:xfrm flipH="1">
            <a:off x="5956338" y="47417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13"/>
          <p:cNvGrpSpPr/>
          <p:nvPr/>
        </p:nvGrpSpPr>
        <p:grpSpPr>
          <a:xfrm>
            <a:off x="4005577" y="4732525"/>
            <a:ext cx="1832901" cy="405000"/>
            <a:chOff x="3013803" y="1857026"/>
            <a:chExt cx="1465500" cy="405000"/>
          </a:xfrm>
        </p:grpSpPr>
        <p:sp>
          <p:nvSpPr>
            <p:cNvPr id="86" name="Google Shape;86;p13"/>
            <p:cNvSpPr/>
            <p:nvPr/>
          </p:nvSpPr>
          <p:spPr>
            <a:xfrm>
              <a:off x="3013803" y="1857026"/>
              <a:ext cx="14655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3041703" y="1922576"/>
              <a:ext cx="1409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מגדירים טווח (עמודת הנתונים)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561093" y="4704175"/>
            <a:ext cx="2924445" cy="461700"/>
            <a:chOff x="408678" y="4475575"/>
            <a:chExt cx="2068500" cy="461700"/>
          </a:xfrm>
        </p:grpSpPr>
        <p:sp>
          <p:nvSpPr>
            <p:cNvPr id="89" name="Google Shape;89;p13"/>
            <p:cNvSpPr/>
            <p:nvPr/>
          </p:nvSpPr>
          <p:spPr>
            <a:xfrm>
              <a:off x="408678" y="4503025"/>
              <a:ext cx="20685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446781" y="4475575"/>
              <a:ext cx="1992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מגדירים את הכללים לפורמט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(לפי טקסט/תאריך או מספר)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91" name="Google Shape;91;p13"/>
          <p:cNvSpPr/>
          <p:nvPr/>
        </p:nvSpPr>
        <p:spPr>
          <a:xfrm flipH="1">
            <a:off x="3594138" y="47417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" name="Google Shape;92;p13"/>
          <p:cNvGrpSpPr/>
          <p:nvPr/>
        </p:nvGrpSpPr>
        <p:grpSpPr>
          <a:xfrm>
            <a:off x="6345500" y="5329742"/>
            <a:ext cx="2295600" cy="461700"/>
            <a:chOff x="6381325" y="1819505"/>
            <a:chExt cx="2295600" cy="461700"/>
          </a:xfrm>
        </p:grpSpPr>
        <p:sp>
          <p:nvSpPr>
            <p:cNvPr id="93" name="Google Shape;93;p13"/>
            <p:cNvSpPr/>
            <p:nvPr/>
          </p:nvSpPr>
          <p:spPr>
            <a:xfrm>
              <a:off x="6451225" y="1831000"/>
              <a:ext cx="2155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6381325" y="1819505"/>
              <a:ext cx="2295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את סגנון העיצוב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(צביעת תא/צביעת גופן טקסט וכו') 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95" name="Google Shape;95;p13"/>
          <p:cNvSpPr/>
          <p:nvPr/>
        </p:nvSpPr>
        <p:spPr>
          <a:xfrm flipH="1">
            <a:off x="5956338" y="53513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" name="Google Shape;96;p13"/>
          <p:cNvGrpSpPr/>
          <p:nvPr/>
        </p:nvGrpSpPr>
        <p:grpSpPr>
          <a:xfrm>
            <a:off x="4686553" y="5342125"/>
            <a:ext cx="1152176" cy="405000"/>
            <a:chOff x="3013803" y="1857026"/>
            <a:chExt cx="1465500" cy="405000"/>
          </a:xfrm>
        </p:grpSpPr>
        <p:sp>
          <p:nvSpPr>
            <p:cNvPr id="97" name="Google Shape;97;p13"/>
            <p:cNvSpPr/>
            <p:nvPr/>
          </p:nvSpPr>
          <p:spPr>
            <a:xfrm>
              <a:off x="3013803" y="1857026"/>
              <a:ext cx="14655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3041703" y="1922576"/>
              <a:ext cx="1409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על סיום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19050"/>
            <a:ext cx="9144003" cy="72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4"/>
          <p:cNvSpPr/>
          <p:nvPr/>
        </p:nvSpPr>
        <p:spPr>
          <a:xfrm>
            <a:off x="345400" y="116002"/>
            <a:ext cx="8430000" cy="6186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345400" y="727725"/>
            <a:ext cx="8430000" cy="5671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77225" y="1470852"/>
            <a:ext cx="8205900" cy="12351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8" name="Google Shape;108;p14"/>
          <p:cNvGrpSpPr/>
          <p:nvPr/>
        </p:nvGrpSpPr>
        <p:grpSpPr>
          <a:xfrm>
            <a:off x="6038541" y="1533761"/>
            <a:ext cx="2614843" cy="477635"/>
            <a:chOff x="6149950" y="1588550"/>
            <a:chExt cx="2503200" cy="420823"/>
          </a:xfrm>
        </p:grpSpPr>
        <p:sp>
          <p:nvSpPr>
            <p:cNvPr id="109" name="Google Shape;109;p14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4"/>
            <p:cNvSpPr txBox="1"/>
            <p:nvPr/>
          </p:nvSpPr>
          <p:spPr>
            <a:xfrm>
              <a:off x="6149950" y="1602573"/>
              <a:ext cx="2503200" cy="40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בחלונית "כללים לתבנית מותנית"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באפשרות "סולם צבעים" 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11" name="Google Shape;111;p14"/>
          <p:cNvSpPr txBox="1"/>
          <p:nvPr/>
        </p:nvSpPr>
        <p:spPr>
          <a:xfrm>
            <a:off x="335475" y="734700"/>
            <a:ext cx="84300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2" name="Google Shape;112;p14"/>
          <p:cNvSpPr/>
          <p:nvPr/>
        </p:nvSpPr>
        <p:spPr>
          <a:xfrm flipH="1">
            <a:off x="5597588" y="15979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3" name="Google Shape;113;p14"/>
          <p:cNvGrpSpPr/>
          <p:nvPr/>
        </p:nvGrpSpPr>
        <p:grpSpPr>
          <a:xfrm>
            <a:off x="4035764" y="1577512"/>
            <a:ext cx="1292766" cy="478803"/>
            <a:chOff x="5812862" y="1844657"/>
            <a:chExt cx="1445400" cy="393300"/>
          </a:xfrm>
        </p:grpSpPr>
        <p:sp>
          <p:nvSpPr>
            <p:cNvPr id="114" name="Google Shape;114;p14"/>
            <p:cNvSpPr/>
            <p:nvPr/>
          </p:nvSpPr>
          <p:spPr>
            <a:xfrm>
              <a:off x="5812862" y="1844657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5889212" y="1867307"/>
              <a:ext cx="12927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מגדירים טווח (עמודת הנתונים)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1037646" y="1554900"/>
            <a:ext cx="2371452" cy="477600"/>
            <a:chOff x="2187500" y="1554888"/>
            <a:chExt cx="1636500" cy="477600"/>
          </a:xfrm>
        </p:grpSpPr>
        <p:sp>
          <p:nvSpPr>
            <p:cNvPr id="117" name="Google Shape;117;p14"/>
            <p:cNvSpPr/>
            <p:nvPr/>
          </p:nvSpPr>
          <p:spPr>
            <a:xfrm>
              <a:off x="2237550" y="1591202"/>
              <a:ext cx="15363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2187500" y="1554888"/>
              <a:ext cx="1636500" cy="4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מגדירים את הכללים לפורמט -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סוג סולם צבעים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19" name="Google Shape;119;p14"/>
          <p:cNvSpPr/>
          <p:nvPr/>
        </p:nvSpPr>
        <p:spPr>
          <a:xfrm flipH="1">
            <a:off x="3499438" y="15979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4"/>
          <p:cNvSpPr/>
          <p:nvPr/>
        </p:nvSpPr>
        <p:spPr>
          <a:xfrm flipH="1">
            <a:off x="644588" y="15979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457450" y="3155625"/>
            <a:ext cx="8205900" cy="11718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484000" y="4631450"/>
            <a:ext cx="8152800" cy="13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בעזרת הידע החדש שלמדנו נוכל לאתר את הנתונים הרלוונטיים עבורנו </a:t>
            </a: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בקלות ובמהירות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ולבצע תהליך קבלת החלטות העונה לצרכים שונים.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בשיעור הבא נלמד להשתמש בנתונים סטטיסטיים של עמודה, זהו כלי אוטומטי של גוגל שיטס שמציג נתונים כגון ממוצע, ספירת מופעים, גרפים ועוד.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5902400" y="1139625"/>
            <a:ext cx="28629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הדגשת נתונים מסוג רמזור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4" name="Google Shape;124;p14"/>
          <p:cNvSpPr/>
          <p:nvPr/>
        </p:nvSpPr>
        <p:spPr>
          <a:xfrm flipH="1">
            <a:off x="4825875" y="21978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Google Shape;125;p14"/>
          <p:cNvGrpSpPr/>
          <p:nvPr/>
        </p:nvGrpSpPr>
        <p:grpSpPr>
          <a:xfrm>
            <a:off x="3202720" y="2136312"/>
            <a:ext cx="1439990" cy="478804"/>
            <a:chOff x="600377" y="1863485"/>
            <a:chExt cx="1215900" cy="406800"/>
          </a:xfrm>
        </p:grpSpPr>
        <p:sp>
          <p:nvSpPr>
            <p:cNvPr id="126" name="Google Shape;126;p14"/>
            <p:cNvSpPr/>
            <p:nvPr/>
          </p:nvSpPr>
          <p:spPr>
            <a:xfrm>
              <a:off x="600377" y="1863485"/>
              <a:ext cx="12159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746025" y="1924937"/>
              <a:ext cx="924600" cy="28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על סיום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28" name="Google Shape;128;p14"/>
          <p:cNvSpPr txBox="1"/>
          <p:nvPr/>
        </p:nvSpPr>
        <p:spPr>
          <a:xfrm>
            <a:off x="5881800" y="2814800"/>
            <a:ext cx="28629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סינון נתונים לפי צבע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29" name="Google Shape;129;p14"/>
          <p:cNvGrpSpPr/>
          <p:nvPr/>
        </p:nvGrpSpPr>
        <p:grpSpPr>
          <a:xfrm>
            <a:off x="6610015" y="3283825"/>
            <a:ext cx="1726750" cy="406800"/>
            <a:chOff x="6381325" y="1831000"/>
            <a:chExt cx="2295600" cy="406800"/>
          </a:xfrm>
        </p:grpSpPr>
        <p:sp>
          <p:nvSpPr>
            <p:cNvPr id="130" name="Google Shape;130;p14"/>
            <p:cNvSpPr/>
            <p:nvPr/>
          </p:nvSpPr>
          <p:spPr>
            <a:xfrm>
              <a:off x="6451225" y="1831000"/>
              <a:ext cx="2155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6381325" y="1892500"/>
              <a:ext cx="2295600" cy="28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מוסיפים את כפתור הסינון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32" name="Google Shape;132;p14"/>
          <p:cNvSpPr/>
          <p:nvPr/>
        </p:nvSpPr>
        <p:spPr>
          <a:xfrm flipH="1">
            <a:off x="6261138" y="32939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3" name="Google Shape;133;p14"/>
          <p:cNvGrpSpPr/>
          <p:nvPr/>
        </p:nvGrpSpPr>
        <p:grpSpPr>
          <a:xfrm>
            <a:off x="3264597" y="3232525"/>
            <a:ext cx="2862854" cy="509400"/>
            <a:chOff x="3013803" y="1804826"/>
            <a:chExt cx="1465500" cy="509400"/>
          </a:xfrm>
        </p:grpSpPr>
        <p:sp>
          <p:nvSpPr>
            <p:cNvPr id="134" name="Google Shape;134;p14"/>
            <p:cNvSpPr/>
            <p:nvPr/>
          </p:nvSpPr>
          <p:spPr>
            <a:xfrm>
              <a:off x="3013803" y="1857026"/>
              <a:ext cx="14655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3039889" y="1804826"/>
              <a:ext cx="1409700" cy="5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את העמודה שבה יתבצע סינון הנתונים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ולוחצים על כפתור הסינון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1187760" y="3283825"/>
            <a:ext cx="1518072" cy="406800"/>
            <a:chOff x="408678" y="4503025"/>
            <a:chExt cx="2068500" cy="406800"/>
          </a:xfrm>
        </p:grpSpPr>
        <p:sp>
          <p:nvSpPr>
            <p:cNvPr id="137" name="Google Shape;137;p14"/>
            <p:cNvSpPr/>
            <p:nvPr/>
          </p:nvSpPr>
          <p:spPr>
            <a:xfrm>
              <a:off x="408678" y="4503025"/>
              <a:ext cx="20685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446778" y="4564525"/>
              <a:ext cx="1992300" cy="28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סינון לפי צבע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39" name="Google Shape;139;p14"/>
          <p:cNvSpPr/>
          <p:nvPr/>
        </p:nvSpPr>
        <p:spPr>
          <a:xfrm flipH="1">
            <a:off x="2832138" y="32939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0" name="Google Shape;140;p14"/>
          <p:cNvGrpSpPr/>
          <p:nvPr/>
        </p:nvGrpSpPr>
        <p:grpSpPr>
          <a:xfrm>
            <a:off x="5397500" y="2108752"/>
            <a:ext cx="3179400" cy="478783"/>
            <a:chOff x="5397500" y="2108925"/>
            <a:chExt cx="3179400" cy="461700"/>
          </a:xfrm>
        </p:grpSpPr>
        <p:sp>
          <p:nvSpPr>
            <p:cNvPr id="141" name="Google Shape;141;p14"/>
            <p:cNvSpPr/>
            <p:nvPr/>
          </p:nvSpPr>
          <p:spPr>
            <a:xfrm>
              <a:off x="5397500" y="2108925"/>
              <a:ext cx="3179400" cy="461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4"/>
            <p:cNvSpPr txBox="1"/>
            <p:nvPr/>
          </p:nvSpPr>
          <p:spPr>
            <a:xfrm>
              <a:off x="5480925" y="2108925"/>
              <a:ext cx="3019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את הערך המינימלי ואת הערך המקסימלי.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ניתן להגדיר גם את נקודת האמצע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43" name="Google Shape;143;p14"/>
          <p:cNvGrpSpPr/>
          <p:nvPr/>
        </p:nvGrpSpPr>
        <p:grpSpPr>
          <a:xfrm>
            <a:off x="6265726" y="3754450"/>
            <a:ext cx="2033967" cy="509400"/>
            <a:chOff x="3013803" y="1804826"/>
            <a:chExt cx="1465500" cy="509400"/>
          </a:xfrm>
        </p:grpSpPr>
        <p:sp>
          <p:nvSpPr>
            <p:cNvPr id="144" name="Google Shape;144;p14"/>
            <p:cNvSpPr/>
            <p:nvPr/>
          </p:nvSpPr>
          <p:spPr>
            <a:xfrm>
              <a:off x="3013803" y="1857026"/>
              <a:ext cx="14655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4"/>
            <p:cNvSpPr txBox="1"/>
            <p:nvPr/>
          </p:nvSpPr>
          <p:spPr>
            <a:xfrm>
              <a:off x="3039889" y="1804826"/>
              <a:ext cx="1409700" cy="5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צבע מילוי או צבע טקסט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46" name="Google Shape;146;p14"/>
          <p:cNvGrpSpPr/>
          <p:nvPr/>
        </p:nvGrpSpPr>
        <p:grpSpPr>
          <a:xfrm>
            <a:off x="4576457" y="3805750"/>
            <a:ext cx="1215864" cy="406800"/>
            <a:chOff x="408678" y="4503025"/>
            <a:chExt cx="2068500" cy="406800"/>
          </a:xfrm>
        </p:grpSpPr>
        <p:sp>
          <p:nvSpPr>
            <p:cNvPr id="147" name="Google Shape;147;p14"/>
            <p:cNvSpPr/>
            <p:nvPr/>
          </p:nvSpPr>
          <p:spPr>
            <a:xfrm>
              <a:off x="408678" y="4503025"/>
              <a:ext cx="20685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446778" y="4564525"/>
              <a:ext cx="1992300" cy="28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על סיום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49" name="Google Shape;149;p14"/>
          <p:cNvSpPr/>
          <p:nvPr/>
        </p:nvSpPr>
        <p:spPr>
          <a:xfrm flipH="1">
            <a:off x="5877675" y="38158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4"/>
          <p:cNvSpPr/>
          <p:nvPr/>
        </p:nvSpPr>
        <p:spPr>
          <a:xfrm flipH="1">
            <a:off x="758713" y="3293945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1" name="Google Shape;151;p14"/>
          <p:cNvGrpSpPr/>
          <p:nvPr/>
        </p:nvGrpSpPr>
        <p:grpSpPr>
          <a:xfrm>
            <a:off x="2217077" y="6573698"/>
            <a:ext cx="4970700" cy="369300"/>
            <a:chOff x="2217077" y="5887898"/>
            <a:chExt cx="4970700" cy="369300"/>
          </a:xfrm>
        </p:grpSpPr>
        <p:sp>
          <p:nvSpPr>
            <p:cNvPr id="152" name="Google Shape;152;p14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סגרו את הלשונית וחזרו למרחב הלמידה</a:t>
              </a:r>
              <a:endParaRPr b="1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pic>
        <p:nvPicPr>
          <p:cNvPr id="154" name="Google Shape;15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268399" y="5707925"/>
            <a:ext cx="1761101" cy="1485073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4"/>
          <p:cNvSpPr txBox="1"/>
          <p:nvPr/>
        </p:nvSpPr>
        <p:spPr>
          <a:xfrm>
            <a:off x="380926" y="159093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8 - עיצוב מותנה</a:t>
            </a:r>
            <a:endParaRPr sz="1800">
              <a:solidFill>
                <a:srgbClr val="073763"/>
              </a:solidFill>
            </a:endParaRPr>
          </a:p>
        </p:txBody>
      </p:sp>
      <p:pic>
        <p:nvPicPr>
          <p:cNvPr id="156" name="Google Shape;15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21475" y="186713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