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200000" cx="9144000"/>
  <p:notesSz cx="6858000" cy="9144000"/>
  <p:embeddedFontLst>
    <p:embeddedFont>
      <p:font typeface="Assistant"/>
      <p:regular r:id="rId8"/>
      <p:bold r:id="rId9"/>
    </p:embeddedFont>
    <p:embeddedFont>
      <p:font typeface="Rubik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bold.fntdata"/><Relationship Id="rId10" Type="http://schemas.openxmlformats.org/officeDocument/2006/relationships/font" Target="fonts/Rubik-regular.fntdata"/><Relationship Id="rId13" Type="http://schemas.openxmlformats.org/officeDocument/2006/relationships/font" Target="fonts/Rubik-boldItalic.fntdata"/><Relationship Id="rId12" Type="http://schemas.openxmlformats.org/officeDocument/2006/relationships/font" Target="fonts/Rubik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ssistan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Assistan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1896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58a88505d5_0_5:notes"/>
          <p:cNvSpPr/>
          <p:nvPr>
            <p:ph idx="2" type="sldImg"/>
          </p:nvPr>
        </p:nvSpPr>
        <p:spPr>
          <a:xfrm>
            <a:off x="1251885" y="685800"/>
            <a:ext cx="4354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58a88505d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1042275"/>
            <a:ext cx="8520600" cy="287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967279"/>
            <a:ext cx="8520600" cy="110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548381"/>
            <a:ext cx="8520600" cy="274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412563"/>
            <a:ext cx="8520600" cy="18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3010814"/>
            <a:ext cx="8520600" cy="11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613263"/>
            <a:ext cx="3999900" cy="4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77743"/>
            <a:ext cx="2808000" cy="10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945197"/>
            <a:ext cx="2808000" cy="44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30131"/>
            <a:ext cx="6367800" cy="572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75"/>
            <a:ext cx="4572000" cy="7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726229"/>
            <a:ext cx="4045200" cy="207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923815"/>
            <a:ext cx="4045200" cy="17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1013578"/>
            <a:ext cx="3837000" cy="51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922065"/>
            <a:ext cx="5998800" cy="84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622957"/>
            <a:ext cx="8520600" cy="8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613263"/>
            <a:ext cx="8520600" cy="47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527688"/>
            <a:ext cx="548700" cy="5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4360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77051" y="625310"/>
            <a:ext cx="839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7 - מיון וסינון מידע </a:t>
            </a:r>
            <a:endParaRPr sz="1800">
              <a:solidFill>
                <a:srgbClr val="073763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45400" y="1276325"/>
            <a:ext cx="8398500" cy="51225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11975" y="1423797"/>
            <a:ext cx="8232000" cy="1585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בשיעור זה למדנו למיין ולסנן נתונים בטבלת גוגל שיטס (Google Sheets).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מיון וסינון נתונים בטבלה מאפשרים לנו לקבל החלטות על פי שיקולים שונים, מתוך זווית ראייה רחבה.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איך עושים את זה?</a:t>
            </a:r>
            <a:endParaRPr b="1" sz="18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39650" y="652936"/>
            <a:ext cx="406450" cy="406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" name="Google Shape;61;p13"/>
          <p:cNvGrpSpPr/>
          <p:nvPr/>
        </p:nvGrpSpPr>
        <p:grpSpPr>
          <a:xfrm>
            <a:off x="2217077" y="6497498"/>
            <a:ext cx="4970700" cy="369300"/>
            <a:chOff x="2217077" y="5887898"/>
            <a:chExt cx="4970700" cy="369300"/>
          </a:xfrm>
        </p:grpSpPr>
        <p:sp>
          <p:nvSpPr>
            <p:cNvPr id="62" name="Google Shape;62;p13"/>
            <p:cNvSpPr/>
            <p:nvPr/>
          </p:nvSpPr>
          <p:spPr>
            <a:xfrm>
              <a:off x="2284275" y="5887898"/>
              <a:ext cx="4836300" cy="369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2217077" y="5887898"/>
              <a:ext cx="4970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w" sz="1200">
                  <a:solidFill>
                    <a:srgbClr val="073763"/>
                  </a:solidFill>
                  <a:latin typeface="Rubik"/>
                  <a:ea typeface="Rubik"/>
                  <a:cs typeface="Rubik"/>
                  <a:sym typeface="Rubik"/>
                </a:rPr>
                <a:t>התקדמו בלמידה בעזרת החצים במקלדת או באמצעות גלילה</a:t>
              </a:r>
              <a:endParaRPr b="1" sz="1200">
                <a:solidFill>
                  <a:srgbClr val="073763"/>
                </a:solidFill>
              </a:endParaRPr>
            </a:p>
          </p:txBody>
        </p:sp>
      </p:grpSp>
      <p:sp>
        <p:nvSpPr>
          <p:cNvPr id="64" name="Google Shape;64;p13"/>
          <p:cNvSpPr/>
          <p:nvPr/>
        </p:nvSpPr>
        <p:spPr>
          <a:xfrm>
            <a:off x="473350" y="3079347"/>
            <a:ext cx="8205900" cy="10413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" name="Google Shape;65;p13"/>
          <p:cNvGrpSpPr/>
          <p:nvPr/>
        </p:nvGrpSpPr>
        <p:grpSpPr>
          <a:xfrm>
            <a:off x="7361203" y="3229925"/>
            <a:ext cx="1077900" cy="503100"/>
            <a:chOff x="7666003" y="3075825"/>
            <a:chExt cx="1077900" cy="503100"/>
          </a:xfrm>
        </p:grpSpPr>
        <p:sp>
          <p:nvSpPr>
            <p:cNvPr id="66" name="Google Shape;66;p13"/>
            <p:cNvSpPr/>
            <p:nvPr/>
          </p:nvSpPr>
          <p:spPr>
            <a:xfrm>
              <a:off x="7666003" y="3106125"/>
              <a:ext cx="1077900" cy="4425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7745503" y="3075825"/>
              <a:ext cx="918900" cy="50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1397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עומדים על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1397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תא בטבלה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68" name="Google Shape;68;p13"/>
          <p:cNvSpPr/>
          <p:nvPr/>
        </p:nvSpPr>
        <p:spPr>
          <a:xfrm flipH="1">
            <a:off x="6906563" y="33518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" name="Google Shape;69;p13"/>
          <p:cNvGrpSpPr/>
          <p:nvPr/>
        </p:nvGrpSpPr>
        <p:grpSpPr>
          <a:xfrm>
            <a:off x="5175749" y="3229863"/>
            <a:ext cx="1619600" cy="503091"/>
            <a:chOff x="5648500" y="3140008"/>
            <a:chExt cx="1619600" cy="442317"/>
          </a:xfrm>
        </p:grpSpPr>
        <p:sp>
          <p:nvSpPr>
            <p:cNvPr id="70" name="Google Shape;70;p13"/>
            <p:cNvSpPr/>
            <p:nvPr/>
          </p:nvSpPr>
          <p:spPr>
            <a:xfrm>
              <a:off x="5764800" y="3140008"/>
              <a:ext cx="1445400" cy="393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706900" y="3162707"/>
              <a:ext cx="1561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1397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 מאתרים ברצועת הכלים את האייקון של המשפך</a:t>
              </a:r>
              <a:endParaRPr sz="1000">
                <a:solidFill>
                  <a:schemeClr val="dk1"/>
                </a:solidFill>
              </a:endParaRPr>
            </a:p>
          </p:txBody>
        </p:sp>
        <p:pic>
          <p:nvPicPr>
            <p:cNvPr id="72" name="Google Shape;72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648500" y="3356275"/>
              <a:ext cx="244300" cy="2260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3" name="Google Shape;73;p13"/>
          <p:cNvGrpSpPr/>
          <p:nvPr/>
        </p:nvGrpSpPr>
        <p:grpSpPr>
          <a:xfrm>
            <a:off x="3148872" y="3229925"/>
            <a:ext cx="1461034" cy="461700"/>
            <a:chOff x="3706705" y="3152426"/>
            <a:chExt cx="1461034" cy="405000"/>
          </a:xfrm>
        </p:grpSpPr>
        <p:sp>
          <p:nvSpPr>
            <p:cNvPr id="74" name="Google Shape;74;p13"/>
            <p:cNvSpPr/>
            <p:nvPr/>
          </p:nvSpPr>
          <p:spPr>
            <a:xfrm>
              <a:off x="3788939" y="3152426"/>
              <a:ext cx="1378800" cy="4050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3706705" y="3217976"/>
              <a:ext cx="13788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1397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מקליקים על המשפך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520325" y="3229925"/>
            <a:ext cx="2062655" cy="461700"/>
            <a:chOff x="1510925" y="3245782"/>
            <a:chExt cx="2062655" cy="461700"/>
          </a:xfrm>
        </p:grpSpPr>
        <p:sp>
          <p:nvSpPr>
            <p:cNvPr id="77" name="Google Shape;77;p13"/>
            <p:cNvSpPr/>
            <p:nvPr/>
          </p:nvSpPr>
          <p:spPr>
            <a:xfrm>
              <a:off x="1651780" y="3250483"/>
              <a:ext cx="1921800" cy="397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1510925" y="3245782"/>
              <a:ext cx="20511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1397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בשורת הכותרת בכל עמודה יופיע כפתור הסינון (חץ השורות).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79" name="Google Shape;79;p13"/>
          <p:cNvSpPr txBox="1"/>
          <p:nvPr/>
        </p:nvSpPr>
        <p:spPr>
          <a:xfrm>
            <a:off x="5281125" y="3786700"/>
            <a:ext cx="3481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3970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*שימו לב: </a:t>
            </a:r>
            <a:r>
              <a:rPr lang="iw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כל פעולות המיון יתבצעו דרך כפתור הסינון.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0" name="Google Shape;80;p13"/>
          <p:cNvSpPr/>
          <p:nvPr/>
        </p:nvSpPr>
        <p:spPr>
          <a:xfrm flipH="1">
            <a:off x="4811063" y="33518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 flipH="1">
            <a:off x="2715563" y="3351857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3936525" y="2716200"/>
            <a:ext cx="470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115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300"/>
              <a:buFont typeface="Rubik"/>
              <a:buChar char="★"/>
            </a:pPr>
            <a:r>
              <a:rPr lang="iw" sz="13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הוספת אפשרות מיון בטבלת גוגל שיטס 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(Google Sheets)</a:t>
            </a:r>
            <a:r>
              <a:rPr lang="iw" sz="13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:</a:t>
            </a:r>
            <a:endParaRPr sz="13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461800" y="4685650"/>
            <a:ext cx="8205900" cy="1041300"/>
          </a:xfrm>
          <a:prstGeom prst="rect">
            <a:avLst/>
          </a:prstGeom>
          <a:solidFill>
            <a:srgbClr val="F5F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167650" y="4311751"/>
            <a:ext cx="843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115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300"/>
              <a:buFont typeface="Rubik"/>
              <a:buChar char="★"/>
            </a:pPr>
            <a:r>
              <a:rPr lang="iw" sz="1300">
                <a:solidFill>
                  <a:schemeClr val="accent2"/>
                </a:solidFill>
                <a:latin typeface="Rubik"/>
                <a:ea typeface="Rubik"/>
                <a:cs typeface="Rubik"/>
                <a:sym typeface="Rubik"/>
              </a:rPr>
              <a:t>ניתן למיין את הנתונים מהערך הגדול ביותר לערך הקטן ביותר ולהיפך:</a:t>
            </a:r>
            <a:endParaRPr sz="1300">
              <a:solidFill>
                <a:schemeClr val="accent2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5470419" y="4849975"/>
            <a:ext cx="2508600" cy="503400"/>
            <a:chOff x="5470419" y="4773775"/>
            <a:chExt cx="2508600" cy="503400"/>
          </a:xfrm>
        </p:grpSpPr>
        <p:sp>
          <p:nvSpPr>
            <p:cNvPr id="86" name="Google Shape;86;p13"/>
            <p:cNvSpPr/>
            <p:nvPr/>
          </p:nvSpPr>
          <p:spPr>
            <a:xfrm>
              <a:off x="5470419" y="4773775"/>
              <a:ext cx="2508600" cy="5034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5470419" y="4802025"/>
              <a:ext cx="2365200" cy="44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0" spcFirstLastPara="1" rIns="0" wrap="square" tIns="91425">
              <a:noAutofit/>
            </a:bodyPr>
            <a:lstStyle/>
            <a:p>
              <a:pPr indent="0" lvl="0" marL="0" marR="228600" rtl="1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לוחצים על כפתור הסינון בעמודה הנבחרת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88" name="Google Shape;88;p13"/>
          <p:cNvSpPr/>
          <p:nvPr/>
        </p:nvSpPr>
        <p:spPr>
          <a:xfrm flipH="1">
            <a:off x="4988263" y="4996828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9" name="Google Shape;89;p13"/>
          <p:cNvGrpSpPr/>
          <p:nvPr/>
        </p:nvGrpSpPr>
        <p:grpSpPr>
          <a:xfrm>
            <a:off x="1385626" y="4849209"/>
            <a:ext cx="3481652" cy="503231"/>
            <a:chOff x="3244481" y="3135950"/>
            <a:chExt cx="3238144" cy="600300"/>
          </a:xfrm>
        </p:grpSpPr>
        <p:sp>
          <p:nvSpPr>
            <p:cNvPr id="90" name="Google Shape;90;p13"/>
            <p:cNvSpPr/>
            <p:nvPr/>
          </p:nvSpPr>
          <p:spPr>
            <a:xfrm>
              <a:off x="3404025" y="3135950"/>
              <a:ext cx="3078600" cy="6003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3244481" y="3164107"/>
              <a:ext cx="3203400" cy="56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2286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בתפריט שנפתח בוחרים מיון א' עד ת'  אם רוצים למיין מהקטן לגדול, או  מיון ת' עד א' אם רוצים למיין מהגדול לקטן.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92" name="Google Shape;92;p13"/>
          <p:cNvSpPr txBox="1"/>
          <p:nvPr/>
        </p:nvSpPr>
        <p:spPr>
          <a:xfrm>
            <a:off x="5659775" y="5403850"/>
            <a:ext cx="279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3970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*</a:t>
            </a:r>
            <a:r>
              <a:rPr lang="iw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אם סרגל הכלים מוגדר באנגלית: א = A, ת = Z.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93" name="Google Shape;9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259272" y="5616275"/>
            <a:ext cx="1715149" cy="14463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19050"/>
            <a:ext cx="9144003" cy="72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4829887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/>
          <p:nvPr/>
        </p:nvSpPr>
        <p:spPr>
          <a:xfrm>
            <a:off x="345400" y="727725"/>
            <a:ext cx="8430000" cy="5621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457450" y="2037025"/>
            <a:ext cx="8205900" cy="958800"/>
          </a:xfrm>
          <a:prstGeom prst="rect">
            <a:avLst/>
          </a:prstGeom>
          <a:solidFill>
            <a:srgbClr val="E8F3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457450" y="3748375"/>
            <a:ext cx="8205900" cy="958800"/>
          </a:xfrm>
          <a:prstGeom prst="rect">
            <a:avLst/>
          </a:prstGeom>
          <a:solidFill>
            <a:srgbClr val="F5F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259275" y="1528746"/>
            <a:ext cx="8430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115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300"/>
              <a:buFont typeface="Rubik"/>
              <a:buChar char="★"/>
            </a:pPr>
            <a:r>
              <a:rPr lang="iw" sz="13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סינון נתונים במסמך גוגל שיטס 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(Google Sheets)</a:t>
            </a:r>
            <a:r>
              <a:rPr lang="iw" sz="13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:</a:t>
            </a:r>
            <a:endParaRPr sz="13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3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*כדי לבצע סינון נתונים ניעזר בכפתור הסינון (חץ שלוש שורות).</a:t>
            </a:r>
            <a:endParaRPr sz="13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104" name="Google Shape;10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259272" y="5616275"/>
            <a:ext cx="1715149" cy="144630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5" name="Google Shape;105;p14"/>
          <p:cNvGrpSpPr/>
          <p:nvPr/>
        </p:nvGrpSpPr>
        <p:grpSpPr>
          <a:xfrm>
            <a:off x="7019237" y="2263477"/>
            <a:ext cx="1475100" cy="472238"/>
            <a:chOff x="7019237" y="1513788"/>
            <a:chExt cx="1475100" cy="472238"/>
          </a:xfrm>
        </p:grpSpPr>
        <p:sp>
          <p:nvSpPr>
            <p:cNvPr id="106" name="Google Shape;106;p14"/>
            <p:cNvSpPr/>
            <p:nvPr/>
          </p:nvSpPr>
          <p:spPr>
            <a:xfrm>
              <a:off x="7019237" y="1513788"/>
              <a:ext cx="1475100" cy="460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4"/>
            <p:cNvSpPr txBox="1"/>
            <p:nvPr/>
          </p:nvSpPr>
          <p:spPr>
            <a:xfrm>
              <a:off x="7151500" y="1557025"/>
              <a:ext cx="1236300" cy="42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0" spcFirstLastPara="1" rIns="91425" wrap="square" tIns="0">
              <a:noAutofit/>
            </a:bodyPr>
            <a:lstStyle/>
            <a:p>
              <a:pPr indent="0" lvl="0" marL="0" marR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מקליקים על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כפתור הסינון בעמודה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08" name="Google Shape;108;p14"/>
          <p:cNvSpPr/>
          <p:nvPr/>
        </p:nvSpPr>
        <p:spPr>
          <a:xfrm flipH="1">
            <a:off x="6654200" y="2321493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9" name="Google Shape;109;p14"/>
          <p:cNvGrpSpPr/>
          <p:nvPr/>
        </p:nvGrpSpPr>
        <p:grpSpPr>
          <a:xfrm>
            <a:off x="4582808" y="2263477"/>
            <a:ext cx="1995900" cy="461700"/>
            <a:chOff x="4666527" y="1806277"/>
            <a:chExt cx="1995900" cy="461700"/>
          </a:xfrm>
        </p:grpSpPr>
        <p:sp>
          <p:nvSpPr>
            <p:cNvPr id="110" name="Google Shape;110;p14"/>
            <p:cNvSpPr/>
            <p:nvPr/>
          </p:nvSpPr>
          <p:spPr>
            <a:xfrm>
              <a:off x="4666527" y="1806277"/>
              <a:ext cx="1995900" cy="461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4"/>
            <p:cNvSpPr txBox="1"/>
            <p:nvPr/>
          </p:nvSpPr>
          <p:spPr>
            <a:xfrm>
              <a:off x="4831554" y="1806727"/>
              <a:ext cx="1665900" cy="46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13970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בתפריט שנפתח בוחרים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את הסינון הרצוי לפי תנאים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112" name="Google Shape;112;p14"/>
          <p:cNvGrpSpPr/>
          <p:nvPr/>
        </p:nvGrpSpPr>
        <p:grpSpPr>
          <a:xfrm>
            <a:off x="1986479" y="2263477"/>
            <a:ext cx="2155800" cy="472200"/>
            <a:chOff x="2021825" y="1521252"/>
            <a:chExt cx="2155800" cy="472200"/>
          </a:xfrm>
        </p:grpSpPr>
        <p:sp>
          <p:nvSpPr>
            <p:cNvPr id="113" name="Google Shape;113;p14"/>
            <p:cNvSpPr/>
            <p:nvPr/>
          </p:nvSpPr>
          <p:spPr>
            <a:xfrm>
              <a:off x="2067125" y="1526952"/>
              <a:ext cx="2065200" cy="460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4"/>
            <p:cNvSpPr txBox="1"/>
            <p:nvPr/>
          </p:nvSpPr>
          <p:spPr>
            <a:xfrm>
              <a:off x="2021825" y="1521252"/>
              <a:ext cx="2155800" cy="47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בוחרים את התנאי שעל פיו רוצים לסנן ומזינים את הערכים הרלוונטיים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115" name="Google Shape;115;p14"/>
          <p:cNvGrpSpPr/>
          <p:nvPr/>
        </p:nvGrpSpPr>
        <p:grpSpPr>
          <a:xfrm>
            <a:off x="639650" y="2263477"/>
            <a:ext cx="906300" cy="488111"/>
            <a:chOff x="639650" y="1528065"/>
            <a:chExt cx="906300" cy="488111"/>
          </a:xfrm>
        </p:grpSpPr>
        <p:sp>
          <p:nvSpPr>
            <p:cNvPr id="116" name="Google Shape;116;p14"/>
            <p:cNvSpPr/>
            <p:nvPr/>
          </p:nvSpPr>
          <p:spPr>
            <a:xfrm>
              <a:off x="639650" y="1528065"/>
              <a:ext cx="906300" cy="460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4"/>
            <p:cNvSpPr txBox="1"/>
            <p:nvPr/>
          </p:nvSpPr>
          <p:spPr>
            <a:xfrm>
              <a:off x="703250" y="1543977"/>
              <a:ext cx="779100" cy="47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לוחצים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על אישור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18" name="Google Shape;118;p14"/>
          <p:cNvSpPr/>
          <p:nvPr/>
        </p:nvSpPr>
        <p:spPr>
          <a:xfrm flipH="1">
            <a:off x="4131238" y="2321493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4"/>
          <p:cNvSpPr/>
          <p:nvPr/>
        </p:nvSpPr>
        <p:spPr>
          <a:xfrm flipH="1">
            <a:off x="1608275" y="2321493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0" name="Google Shape;120;p14"/>
          <p:cNvGrpSpPr/>
          <p:nvPr/>
        </p:nvGrpSpPr>
        <p:grpSpPr>
          <a:xfrm>
            <a:off x="7425225" y="4039766"/>
            <a:ext cx="1159500" cy="488100"/>
            <a:chOff x="7381650" y="3132222"/>
            <a:chExt cx="1159500" cy="488100"/>
          </a:xfrm>
        </p:grpSpPr>
        <p:sp>
          <p:nvSpPr>
            <p:cNvPr id="121" name="Google Shape;121;p14"/>
            <p:cNvSpPr/>
            <p:nvPr/>
          </p:nvSpPr>
          <p:spPr>
            <a:xfrm>
              <a:off x="7381650" y="3145872"/>
              <a:ext cx="1159500" cy="460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4"/>
            <p:cNvSpPr txBox="1"/>
            <p:nvPr/>
          </p:nvSpPr>
          <p:spPr>
            <a:xfrm>
              <a:off x="7381650" y="3132222"/>
              <a:ext cx="1159500" cy="48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מקליקים על כפתור הסינון בעמודה 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23" name="Google Shape;123;p14"/>
          <p:cNvSpPr/>
          <p:nvPr/>
        </p:nvSpPr>
        <p:spPr>
          <a:xfrm flipH="1">
            <a:off x="7009500" y="414097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4" name="Google Shape;124;p14"/>
          <p:cNvGrpSpPr/>
          <p:nvPr/>
        </p:nvGrpSpPr>
        <p:grpSpPr>
          <a:xfrm>
            <a:off x="5321442" y="4039766"/>
            <a:ext cx="1653000" cy="488100"/>
            <a:chOff x="5301325" y="3133678"/>
            <a:chExt cx="1653000" cy="488100"/>
          </a:xfrm>
        </p:grpSpPr>
        <p:sp>
          <p:nvSpPr>
            <p:cNvPr id="125" name="Google Shape;125;p14"/>
            <p:cNvSpPr/>
            <p:nvPr/>
          </p:nvSpPr>
          <p:spPr>
            <a:xfrm>
              <a:off x="5350825" y="3146878"/>
              <a:ext cx="1554000" cy="4617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5301325" y="3133678"/>
              <a:ext cx="1653000" cy="48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בתפריט שנפתח בוחרים את הסינון הרצוי לפי הערכים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1692758" y="4039766"/>
            <a:ext cx="3177900" cy="488100"/>
            <a:chOff x="1713725" y="3132203"/>
            <a:chExt cx="3177900" cy="488100"/>
          </a:xfrm>
        </p:grpSpPr>
        <p:sp>
          <p:nvSpPr>
            <p:cNvPr id="128" name="Google Shape;128;p14"/>
            <p:cNvSpPr/>
            <p:nvPr/>
          </p:nvSpPr>
          <p:spPr>
            <a:xfrm>
              <a:off x="1713725" y="3145853"/>
              <a:ext cx="3177900" cy="460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1756925" y="3132203"/>
              <a:ext cx="3091500" cy="48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  על ידי לחיצה על כל ערך ניתן להוריד או להוסיף את סימן ה"וי" (רק הערכים שיסומנו ב "וי" יופיעו לאחר הסינון)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grpSp>
        <p:nvGrpSpPr>
          <p:cNvPr id="130" name="Google Shape;130;p14"/>
          <p:cNvGrpSpPr/>
          <p:nvPr/>
        </p:nvGrpSpPr>
        <p:grpSpPr>
          <a:xfrm>
            <a:off x="567875" y="4039766"/>
            <a:ext cx="674100" cy="488100"/>
            <a:chOff x="524300" y="3172897"/>
            <a:chExt cx="674100" cy="488100"/>
          </a:xfrm>
        </p:grpSpPr>
        <p:sp>
          <p:nvSpPr>
            <p:cNvPr id="131" name="Google Shape;131;p14"/>
            <p:cNvSpPr/>
            <p:nvPr/>
          </p:nvSpPr>
          <p:spPr>
            <a:xfrm>
              <a:off x="524300" y="3186547"/>
              <a:ext cx="674100" cy="4608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CFE2F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524300" y="3172897"/>
              <a:ext cx="674100" cy="48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לוחצים </a:t>
              </a:r>
              <a:endParaRPr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marR="0" rtl="1"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w" sz="1000">
                  <a:solidFill>
                    <a:schemeClr val="dk1"/>
                  </a:solidFill>
                  <a:latin typeface="Rubik"/>
                  <a:ea typeface="Rubik"/>
                  <a:cs typeface="Rubik"/>
                  <a:sym typeface="Rubik"/>
                </a:rPr>
                <a:t>על אישור</a:t>
              </a:r>
              <a:endParaRPr sz="1000">
                <a:solidFill>
                  <a:schemeClr val="dk1"/>
                </a:solidFill>
              </a:endParaRPr>
            </a:p>
          </p:txBody>
        </p:sp>
      </p:grpSp>
      <p:sp>
        <p:nvSpPr>
          <p:cNvPr id="133" name="Google Shape;133;p14"/>
          <p:cNvSpPr/>
          <p:nvPr/>
        </p:nvSpPr>
        <p:spPr>
          <a:xfrm flipH="1">
            <a:off x="4943450" y="414097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4"/>
          <p:cNvSpPr/>
          <p:nvPr/>
        </p:nvSpPr>
        <p:spPr>
          <a:xfrm flipH="1">
            <a:off x="1338775" y="4140970"/>
            <a:ext cx="302700" cy="283800"/>
          </a:xfrm>
          <a:prstGeom prst="rightArrow">
            <a:avLst>
              <a:gd fmla="val 29936" name="adj1"/>
              <a:gd fmla="val 51912" name="adj2"/>
            </a:avLst>
          </a:prstGeom>
          <a:solidFill>
            <a:srgbClr val="FAC730"/>
          </a:solidFill>
          <a:ln cap="flat" cmpd="sng" w="19050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"/>
          <p:cNvSpPr txBox="1"/>
          <p:nvPr/>
        </p:nvSpPr>
        <p:spPr>
          <a:xfrm>
            <a:off x="319263" y="4911650"/>
            <a:ext cx="84300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endParaRPr b="1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בשיעור הבא נלמד איך להשתמש בצביעה אוטומטית של מידע שמעניין אותנו, </a:t>
            </a:r>
            <a:endParaRPr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>
                <a:latin typeface="Rubik"/>
                <a:ea typeface="Rubik"/>
                <a:cs typeface="Rubik"/>
                <a:sym typeface="Rubik"/>
              </a:rPr>
              <a:t>כדי להפוך טבלה עמוסה בנתונים מבלבלים לטבלה ברורה שניתן להסיק ממנה מסקנות</a:t>
            </a:r>
            <a:r>
              <a:rPr lang="iw">
                <a:latin typeface="Rubik"/>
                <a:ea typeface="Rubik"/>
                <a:cs typeface="Rubik"/>
                <a:sym typeface="Rubik"/>
              </a:rPr>
              <a:t>.</a:t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6" name="Google Shape;136;p14"/>
          <p:cNvSpPr txBox="1"/>
          <p:nvPr/>
        </p:nvSpPr>
        <p:spPr>
          <a:xfrm>
            <a:off x="259275" y="3245746"/>
            <a:ext cx="8430000" cy="5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115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9DC0"/>
              </a:buClr>
              <a:buSzPts val="1300"/>
              <a:buFont typeface="Rubik"/>
              <a:buChar char="★"/>
            </a:pPr>
            <a:r>
              <a:rPr lang="iw" sz="13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סינון נתונים במסמך גוגל שיטס </a:t>
            </a:r>
            <a:r>
              <a:rPr lang="iw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(Google Sheets)</a:t>
            </a:r>
            <a:r>
              <a:rPr lang="iw" sz="13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:</a:t>
            </a:r>
            <a:endParaRPr sz="13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3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*כדי לבצע סינון נתונים ניעזר בכפתור הסינון (חץ שלוש שורות).</a:t>
            </a:r>
            <a:endParaRPr sz="13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7" name="Google Shape;137;p14"/>
          <p:cNvSpPr/>
          <p:nvPr/>
        </p:nvSpPr>
        <p:spPr>
          <a:xfrm>
            <a:off x="345400" y="436010"/>
            <a:ext cx="8430000" cy="84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4"/>
          <p:cNvSpPr txBox="1"/>
          <p:nvPr/>
        </p:nvSpPr>
        <p:spPr>
          <a:xfrm>
            <a:off x="377051" y="625310"/>
            <a:ext cx="83985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 sz="18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7 - מיון וסינון מידע </a:t>
            </a:r>
            <a:endParaRPr sz="1800">
              <a:solidFill>
                <a:srgbClr val="073763"/>
              </a:solidFill>
            </a:endParaRPr>
          </a:p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9" name="Google Shape;139;p14"/>
          <p:cNvSpPr txBox="1"/>
          <p:nvPr/>
        </p:nvSpPr>
        <p:spPr>
          <a:xfrm>
            <a:off x="2217077" y="6497498"/>
            <a:ext cx="497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 סגרו את הלשונית וחזרו למרחב הלמידה</a:t>
            </a:r>
            <a:endParaRPr b="1" sz="1200">
              <a:solidFill>
                <a:srgbClr val="073763"/>
              </a:solidFill>
            </a:endParaRPr>
          </a:p>
        </p:txBody>
      </p:sp>
      <p:pic>
        <p:nvPicPr>
          <p:cNvPr id="140" name="Google Shape;14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39650" y="652936"/>
            <a:ext cx="406450" cy="40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