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Rubik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-boldItalic.fntdata"/><Relationship Id="rId10" Type="http://schemas.openxmlformats.org/officeDocument/2006/relationships/font" Target="fonts/Rubik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ubi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ubi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ccb763e4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0eccb763e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5b400ec12e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5b400ec12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drive.google.com/file/d/1qEiK5OLn8nORoMj4OLtEc74H0JhQ55Pw/view?usp=sharing" TargetMode="External"/><Relationship Id="rId10" Type="http://schemas.openxmlformats.org/officeDocument/2006/relationships/hyperlink" Target="https://drive.google.com/file/d/1H6LFfm6F3kXp3xTdZTnx4EB8oayNhlR8/view?usp=sharing" TargetMode="External"/><Relationship Id="rId13" Type="http://schemas.openxmlformats.org/officeDocument/2006/relationships/image" Target="../media/image4.png"/><Relationship Id="rId12" Type="http://schemas.openxmlformats.org/officeDocument/2006/relationships/hyperlink" Target="https://drive.google.com/file/d/1EWSUh1CvofUj-ZcQAiyjIJmUW47DzcAl/view?usp=sharin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9" Type="http://schemas.openxmlformats.org/officeDocument/2006/relationships/hyperlink" Target="https://drive.google.com/file/d/15JxN9SXiexSyoDyhHoRTnNnxhY7AYDx3/view?usp=sharing" TargetMode="External"/><Relationship Id="rId14" Type="http://schemas.openxmlformats.org/officeDocument/2006/relationships/image" Target="../media/image3.png"/><Relationship Id="rId5" Type="http://schemas.openxmlformats.org/officeDocument/2006/relationships/hyperlink" Target="https://drive.google.com/file/d/149Rfd5z8SzXK0a4oxxPWFlLA1NWE1oAk/view?usp=sharing" TargetMode="External"/><Relationship Id="rId6" Type="http://schemas.openxmlformats.org/officeDocument/2006/relationships/hyperlink" Target="https://drive.google.com/file/d/1KypGUHEQrmeMarpFPlr5Oke62i62Os4a/view?usp=sharing" TargetMode="External"/><Relationship Id="rId7" Type="http://schemas.openxmlformats.org/officeDocument/2006/relationships/hyperlink" Target="https://drive.google.com/file/d/1xlTHSTPiCXCia2ijOwxBmZKdZm3riXWh/view?usp=sharing" TargetMode="External"/><Relationship Id="rId8" Type="http://schemas.openxmlformats.org/officeDocument/2006/relationships/hyperlink" Target="https://drive.google.com/file/d/1z_BaJzPJbE3YwyRWEguc7uVbzo__YvoQ/view?usp=shar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3450350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345400" y="311475"/>
            <a:ext cx="8430300" cy="60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345400" y="911775"/>
            <a:ext cx="8398500" cy="3369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18275" y="1011825"/>
            <a:ext cx="8232000" cy="341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בשיעור זה למדנו: 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מהי אינפוגרפיקה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מה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הגורמים המשפיעים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על עיצוב אינפוגרפיקה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שמונה סוגים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של אינפוגרפיקה: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200" u="sng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5"/>
              </a:rPr>
              <a:t>השוואה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</a:t>
            </a:r>
            <a:r>
              <a:rPr lang="iw" sz="1200" u="sng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6"/>
              </a:rPr>
              <a:t>מעברים ושינויים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</a:t>
            </a:r>
            <a:r>
              <a:rPr lang="iw" sz="1200" u="sng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7"/>
              </a:rPr>
              <a:t>תהליך/מסע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</a:t>
            </a:r>
            <a:r>
              <a:rPr lang="iw" sz="1200" u="sng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8"/>
              </a:rPr>
              <a:t>היררכית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</a:t>
            </a:r>
            <a:r>
              <a:rPr lang="iw" sz="1200" u="sng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9"/>
              </a:rPr>
              <a:t>קשרים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</a:t>
            </a:r>
            <a:r>
              <a:rPr lang="iw" sz="1200" u="sng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10"/>
              </a:rPr>
              <a:t>סטטיסטית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</a:t>
            </a:r>
            <a:r>
              <a:rPr lang="iw" sz="1200" u="sng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11"/>
              </a:rPr>
              <a:t>גיאוגרפית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ו</a:t>
            </a:r>
            <a:r>
              <a:rPr lang="iw" sz="1200" u="sng">
                <a:solidFill>
                  <a:schemeClr val="hlink"/>
                </a:solidFill>
                <a:latin typeface="Rubik"/>
                <a:ea typeface="Rubik"/>
                <a:cs typeface="Rubik"/>
                <a:sym typeface="Rubik"/>
                <a:hlinkClick r:id="rId12"/>
              </a:rPr>
              <a:t>סמלים וציורים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למה חשוב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להתאים את סוג האינפוגרפיקה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לתוכן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שלבים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ליצירת אינפוגרפיקה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אינפוגרפיקה נמצאת סביבנו כל הזמן, באפליקציות חברתיות, באתרי אינטרנט, בשלטי חוצות, 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בתמרורים ועוד. 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חשוב ללמוד ליצור אינפוגרפיקה ולא רק לצרוך אותה. 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אנשים מפיצים מידע באופן יום-יומי, בעל פה ובכתב.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-32225" y="2290100"/>
            <a:ext cx="3190774" cy="276545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/>
          <p:nvPr/>
        </p:nvSpPr>
        <p:spPr>
          <a:xfrm>
            <a:off x="3416175" y="4488125"/>
            <a:ext cx="3106500" cy="36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372751" y="396075"/>
            <a:ext cx="8398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6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15 - אינפוגרפיקה</a:t>
            </a:r>
            <a:endParaRPr sz="1600">
              <a:solidFill>
                <a:srgbClr val="073763"/>
              </a:solidFill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072850" y="408400"/>
            <a:ext cx="406450" cy="4064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/>
        </p:nvSpPr>
        <p:spPr>
          <a:xfrm>
            <a:off x="2620050" y="4488123"/>
            <a:ext cx="497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התקדמו בלמידה בעזרת החצים במקלדת או באמצעות גלילה</a:t>
            </a:r>
            <a:endParaRPr b="1" sz="1200">
              <a:solidFill>
                <a:srgbClr val="07376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4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3450350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/>
          <p:nvPr/>
        </p:nvSpPr>
        <p:spPr>
          <a:xfrm>
            <a:off x="345400" y="311475"/>
            <a:ext cx="8430300" cy="60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4"/>
          <p:cNvSpPr/>
          <p:nvPr/>
        </p:nvSpPr>
        <p:spPr>
          <a:xfrm>
            <a:off x="345400" y="911775"/>
            <a:ext cx="8398500" cy="3369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418275" y="1011825"/>
            <a:ext cx="8232000" cy="1477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200">
                <a:latin typeface="Rubik"/>
                <a:ea typeface="Rubik"/>
                <a:cs typeface="Rubik"/>
                <a:sym typeface="Rubik"/>
              </a:rPr>
              <a:t>בעזרת הידע שרכשתם בשיעור זה ותרכשו בשיעור הבא, תוכלו </a:t>
            </a: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להפיץ את הידע שלכם בצורה ויזואלית מושכת ויעילה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. אם אתם מנהלים פרופיל ברשתות החברתיות ומפרסמים תכנים, תוכלו להשתמש באינפוגרפיקה כדי לשדרג את פרסום התכנים שלכם.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במבט קדימה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 sz="1200">
                <a:latin typeface="Rubik"/>
                <a:ea typeface="Rubik"/>
                <a:cs typeface="Rubik"/>
                <a:sym typeface="Rubik"/>
              </a:rPr>
              <a:t>בשיעור הבא נלמד אילו תרשימים מתאימים לסוגי האינפוגרפיקה השונים וכיצד ליצור אותם במסמך גוגל שיטס (Google Sheets).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32225" y="2290100"/>
            <a:ext cx="3190774" cy="276545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4"/>
          <p:cNvSpPr/>
          <p:nvPr/>
        </p:nvSpPr>
        <p:spPr>
          <a:xfrm>
            <a:off x="3416175" y="4488125"/>
            <a:ext cx="3106500" cy="36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3339975" y="4488125"/>
            <a:ext cx="3106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סגרו את הלשונית וחזרו למרחב הלמידה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372751" y="396075"/>
            <a:ext cx="8398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6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15 - אינפוגרפיקה</a:t>
            </a:r>
            <a:endParaRPr sz="1600">
              <a:solidFill>
                <a:srgbClr val="073763"/>
              </a:solidFill>
            </a:endParaRPr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72850" y="408400"/>
            <a:ext cx="406450" cy="40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