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200000" cx="9144000"/>
  <p:notesSz cx="6858000" cy="9144000"/>
  <p:embeddedFontLst>
    <p:embeddedFont>
      <p:font typeface="Rubik"/>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26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68"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Rubik-boldItalic.fntdata"/><Relationship Id="rId10" Type="http://schemas.openxmlformats.org/officeDocument/2006/relationships/font" Target="fonts/Rubik-italic.fntdata"/><Relationship Id="rId9" Type="http://schemas.openxmlformats.org/officeDocument/2006/relationships/font" Target="fonts/Rubik-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ubi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51896" y="685800"/>
            <a:ext cx="4354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0eccb763e4_0_3:notes"/>
          <p:cNvSpPr/>
          <p:nvPr>
            <p:ph idx="2" type="sldImg"/>
          </p:nvPr>
        </p:nvSpPr>
        <p:spPr>
          <a:xfrm>
            <a:off x="1251885" y="685800"/>
            <a:ext cx="43548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0eccb763e4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58a88505d5_0_5:notes"/>
          <p:cNvSpPr/>
          <p:nvPr>
            <p:ph idx="2" type="sldImg"/>
          </p:nvPr>
        </p:nvSpPr>
        <p:spPr>
          <a:xfrm>
            <a:off x="1251885" y="685800"/>
            <a:ext cx="43548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58a88505d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1042275"/>
            <a:ext cx="8520600" cy="2873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967279"/>
            <a:ext cx="8520600" cy="1109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548381"/>
            <a:ext cx="8520600" cy="274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412563"/>
            <a:ext cx="8520600" cy="18210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3010814"/>
            <a:ext cx="8520600" cy="1178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622957"/>
            <a:ext cx="8520600" cy="801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613263"/>
            <a:ext cx="8520600" cy="47823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622957"/>
            <a:ext cx="8520600" cy="801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613263"/>
            <a:ext cx="3999900" cy="47823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613263"/>
            <a:ext cx="3999900" cy="47823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622957"/>
            <a:ext cx="8520600" cy="801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77743"/>
            <a:ext cx="2808000" cy="105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945197"/>
            <a:ext cx="2808000" cy="4450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30131"/>
            <a:ext cx="6367800" cy="57264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75"/>
            <a:ext cx="4572000" cy="7200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726229"/>
            <a:ext cx="4045200" cy="2075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923815"/>
            <a:ext cx="4045200" cy="1728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1013578"/>
            <a:ext cx="3837000" cy="51726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922065"/>
            <a:ext cx="5998800" cy="846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622957"/>
            <a:ext cx="8520600" cy="8016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613263"/>
            <a:ext cx="8520600" cy="47823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527688"/>
            <a:ext cx="548700" cy="551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1.png"/><Relationship Id="rId6"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5.png"/><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mt="24000"/>
          </a:blip>
          <a:stretch>
            <a:fillRect/>
          </a:stretch>
        </p:blipFill>
        <p:spPr>
          <a:xfrm flipH="1">
            <a:off x="-1" y="0"/>
            <a:ext cx="9144003" cy="7200000"/>
          </a:xfrm>
          <a:prstGeom prst="rect">
            <a:avLst/>
          </a:prstGeom>
          <a:noFill/>
          <a:ln>
            <a:noFill/>
          </a:ln>
        </p:spPr>
      </p:pic>
      <p:pic>
        <p:nvPicPr>
          <p:cNvPr id="55" name="Google Shape;55;p13"/>
          <p:cNvPicPr preferRelativeResize="0"/>
          <p:nvPr/>
        </p:nvPicPr>
        <p:blipFill>
          <a:blip r:embed="rId4">
            <a:alphaModFix amt="12000"/>
          </a:blip>
          <a:stretch>
            <a:fillRect/>
          </a:stretch>
        </p:blipFill>
        <p:spPr>
          <a:xfrm>
            <a:off x="-416200" y="4829887"/>
            <a:ext cx="9900923" cy="3369626"/>
          </a:xfrm>
          <a:prstGeom prst="rect">
            <a:avLst/>
          </a:prstGeom>
          <a:noFill/>
          <a:ln>
            <a:noFill/>
          </a:ln>
        </p:spPr>
      </p:pic>
      <p:sp>
        <p:nvSpPr>
          <p:cNvPr id="56" name="Google Shape;56;p13"/>
          <p:cNvSpPr/>
          <p:nvPr/>
        </p:nvSpPr>
        <p:spPr>
          <a:xfrm>
            <a:off x="345400" y="436010"/>
            <a:ext cx="8430000" cy="840300"/>
          </a:xfrm>
          <a:prstGeom prst="round2SameRect">
            <a:avLst>
              <a:gd fmla="val 16667" name="adj1"/>
              <a:gd fmla="val 0" name="adj2"/>
            </a:avLst>
          </a:prstGeom>
          <a:gradFill>
            <a:gsLst>
              <a:gs pos="0">
                <a:srgbClr val="B7DEED"/>
              </a:gs>
              <a:gs pos="100000">
                <a:srgbClr val="EBFAFF"/>
              </a:gs>
            </a:gsLst>
            <a:lin ang="2700006"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377051" y="625310"/>
            <a:ext cx="8398500" cy="4617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800">
                <a:solidFill>
                  <a:srgbClr val="073763"/>
                </a:solidFill>
                <a:latin typeface="Rubik"/>
                <a:ea typeface="Rubik"/>
                <a:cs typeface="Rubik"/>
                <a:sym typeface="Rubik"/>
              </a:rPr>
              <a:t>סיכום שיעור מס' 13 - הכנת דשבורד בטבלת צירים</a:t>
            </a:r>
            <a:endParaRPr sz="1800">
              <a:solidFill>
                <a:srgbClr val="073763"/>
              </a:solidFill>
            </a:endParaRPr>
          </a:p>
        </p:txBody>
      </p:sp>
      <p:sp>
        <p:nvSpPr>
          <p:cNvPr id="58" name="Google Shape;58;p13"/>
          <p:cNvSpPr/>
          <p:nvPr/>
        </p:nvSpPr>
        <p:spPr>
          <a:xfrm>
            <a:off x="345400" y="1276325"/>
            <a:ext cx="8398500" cy="4511700"/>
          </a:xfrm>
          <a:prstGeom prst="rect">
            <a:avLst/>
          </a:prstGeom>
          <a:solidFill>
            <a:schemeClr val="lt1"/>
          </a:solidFill>
          <a:ln cap="flat" cmpd="sng" w="19050">
            <a:solidFill>
              <a:srgbClr val="E8F3F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txBox="1"/>
          <p:nvPr/>
        </p:nvSpPr>
        <p:spPr>
          <a:xfrm>
            <a:off x="444400" y="1417425"/>
            <a:ext cx="8299500" cy="646500"/>
          </a:xfrm>
          <a:prstGeom prst="rect">
            <a:avLst/>
          </a:prstGeom>
          <a:solidFill>
            <a:schemeClr val="lt1"/>
          </a:solidFill>
          <a:ln>
            <a:noFill/>
          </a:ln>
        </p:spPr>
        <p:txBody>
          <a:bodyPr anchorCtr="0" anchor="t" bIns="91425" lIns="91425" spcFirstLastPara="1" rIns="91425" wrap="square" tIns="91425">
            <a:spAutoFit/>
          </a:bodyPr>
          <a:lstStyle/>
          <a:p>
            <a:pPr indent="0" lvl="0" marL="0" rtl="1" algn="r">
              <a:lnSpc>
                <a:spcPct val="150000"/>
              </a:lnSpc>
              <a:spcBef>
                <a:spcPts val="0"/>
              </a:spcBef>
              <a:spcAft>
                <a:spcPts val="0"/>
              </a:spcAft>
              <a:buNone/>
            </a:pPr>
            <a:r>
              <a:rPr b="1" lang="iw" sz="1200">
                <a:solidFill>
                  <a:srgbClr val="073772"/>
                </a:solidFill>
                <a:latin typeface="Rubik"/>
                <a:ea typeface="Rubik"/>
                <a:cs typeface="Rubik"/>
                <a:sym typeface="Rubik"/>
              </a:rPr>
              <a:t>בשיעור זה למדנו: </a:t>
            </a:r>
            <a:endParaRPr b="1" sz="1200">
              <a:solidFill>
                <a:srgbClr val="073772"/>
              </a:solidFill>
              <a:latin typeface="Rubik"/>
              <a:ea typeface="Rubik"/>
              <a:cs typeface="Rubik"/>
              <a:sym typeface="Rubik"/>
            </a:endParaRPr>
          </a:p>
          <a:p>
            <a:pPr indent="0" lvl="0" marL="0" rtl="1" algn="r">
              <a:lnSpc>
                <a:spcPct val="150000"/>
              </a:lnSpc>
              <a:spcBef>
                <a:spcPts val="0"/>
              </a:spcBef>
              <a:spcAft>
                <a:spcPts val="0"/>
              </a:spcAft>
              <a:buNone/>
            </a:pPr>
            <a:r>
              <a:rPr lang="iw" sz="1200">
                <a:solidFill>
                  <a:schemeClr val="dk1"/>
                </a:solidFill>
                <a:latin typeface="Rubik"/>
                <a:ea typeface="Rubik"/>
                <a:cs typeface="Rubik"/>
                <a:sym typeface="Rubik"/>
              </a:rPr>
              <a:t>ליצור </a:t>
            </a:r>
            <a:r>
              <a:rPr b="1" lang="iw" sz="1200">
                <a:solidFill>
                  <a:srgbClr val="073772"/>
                </a:solidFill>
                <a:latin typeface="Rubik"/>
                <a:ea typeface="Rubik"/>
                <a:cs typeface="Rubik"/>
                <a:sym typeface="Rubik"/>
              </a:rPr>
              <a:t>דשבורד שמרכז בגיליון אחד נתונים נבחרים</a:t>
            </a:r>
            <a:r>
              <a:rPr lang="iw" sz="1200">
                <a:solidFill>
                  <a:schemeClr val="dk1"/>
                </a:solidFill>
                <a:latin typeface="Rubik"/>
                <a:ea typeface="Rubik"/>
                <a:cs typeface="Rubik"/>
                <a:sym typeface="Rubik"/>
              </a:rPr>
              <a:t> מתוך טבלה מרובת נתונים ומציג אותם בצורה ויזואלית באמצעות גרף (תרשים).</a:t>
            </a:r>
            <a:endParaRPr sz="1300">
              <a:latin typeface="Rubik"/>
              <a:ea typeface="Rubik"/>
              <a:cs typeface="Rubik"/>
              <a:sym typeface="Rubik"/>
            </a:endParaRPr>
          </a:p>
        </p:txBody>
      </p:sp>
      <p:pic>
        <p:nvPicPr>
          <p:cNvPr id="60" name="Google Shape;60;p13"/>
          <p:cNvPicPr preferRelativeResize="0"/>
          <p:nvPr/>
        </p:nvPicPr>
        <p:blipFill>
          <a:blip r:embed="rId5">
            <a:alphaModFix/>
          </a:blip>
          <a:stretch>
            <a:fillRect/>
          </a:stretch>
        </p:blipFill>
        <p:spPr>
          <a:xfrm>
            <a:off x="7008175" y="652913"/>
            <a:ext cx="406450" cy="406450"/>
          </a:xfrm>
          <a:prstGeom prst="rect">
            <a:avLst/>
          </a:prstGeom>
          <a:noFill/>
          <a:ln>
            <a:noFill/>
          </a:ln>
        </p:spPr>
      </p:pic>
      <p:pic>
        <p:nvPicPr>
          <p:cNvPr id="61" name="Google Shape;61;p13"/>
          <p:cNvPicPr preferRelativeResize="0"/>
          <p:nvPr/>
        </p:nvPicPr>
        <p:blipFill>
          <a:blip r:embed="rId6">
            <a:alphaModFix/>
          </a:blip>
          <a:stretch>
            <a:fillRect/>
          </a:stretch>
        </p:blipFill>
        <p:spPr>
          <a:xfrm flipH="1">
            <a:off x="268399" y="5092544"/>
            <a:ext cx="1948677" cy="1643249"/>
          </a:xfrm>
          <a:prstGeom prst="rect">
            <a:avLst/>
          </a:prstGeom>
          <a:noFill/>
          <a:ln>
            <a:noFill/>
          </a:ln>
        </p:spPr>
      </p:pic>
      <p:grpSp>
        <p:nvGrpSpPr>
          <p:cNvPr id="62" name="Google Shape;62;p13"/>
          <p:cNvGrpSpPr/>
          <p:nvPr/>
        </p:nvGrpSpPr>
        <p:grpSpPr>
          <a:xfrm>
            <a:off x="2217077" y="6116498"/>
            <a:ext cx="4970700" cy="369300"/>
            <a:chOff x="2217077" y="5887898"/>
            <a:chExt cx="4970700" cy="369300"/>
          </a:xfrm>
        </p:grpSpPr>
        <p:sp>
          <p:nvSpPr>
            <p:cNvPr id="63" name="Google Shape;63;p13"/>
            <p:cNvSpPr/>
            <p:nvPr/>
          </p:nvSpPr>
          <p:spPr>
            <a:xfrm>
              <a:off x="2284275" y="5887898"/>
              <a:ext cx="4836300" cy="369300"/>
            </a:xfrm>
            <a:prstGeom prst="roundRect">
              <a:avLst>
                <a:gd fmla="val 16667"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3"/>
            <p:cNvSpPr txBox="1"/>
            <p:nvPr/>
          </p:nvSpPr>
          <p:spPr>
            <a:xfrm>
              <a:off x="2217077" y="5887898"/>
              <a:ext cx="4970700" cy="3693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200">
                  <a:solidFill>
                    <a:srgbClr val="073763"/>
                  </a:solidFill>
                  <a:latin typeface="Rubik"/>
                  <a:ea typeface="Rubik"/>
                  <a:cs typeface="Rubik"/>
                  <a:sym typeface="Rubik"/>
                </a:rPr>
                <a:t>התקדמו בלמידה בעזרת החצים במקלדת או באמצעות גלילה</a:t>
              </a:r>
              <a:endParaRPr b="1" sz="1200">
                <a:solidFill>
                  <a:srgbClr val="073763"/>
                </a:solidFill>
              </a:endParaRPr>
            </a:p>
          </p:txBody>
        </p:sp>
      </p:grpSp>
      <p:sp>
        <p:nvSpPr>
          <p:cNvPr id="65" name="Google Shape;65;p13"/>
          <p:cNvSpPr/>
          <p:nvPr/>
        </p:nvSpPr>
        <p:spPr>
          <a:xfrm>
            <a:off x="477225" y="2842441"/>
            <a:ext cx="8205900" cy="1105500"/>
          </a:xfrm>
          <a:prstGeom prst="rect">
            <a:avLst/>
          </a:prstGeom>
          <a:solidFill>
            <a:srgbClr val="E8F3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6" name="Google Shape;66;p13"/>
          <p:cNvGrpSpPr/>
          <p:nvPr/>
        </p:nvGrpSpPr>
        <p:grpSpPr>
          <a:xfrm>
            <a:off x="6160125" y="2960150"/>
            <a:ext cx="2503200" cy="406800"/>
            <a:chOff x="6160125" y="1588550"/>
            <a:chExt cx="2503200" cy="406800"/>
          </a:xfrm>
        </p:grpSpPr>
        <p:sp>
          <p:nvSpPr>
            <p:cNvPr id="67" name="Google Shape;67;p13"/>
            <p:cNvSpPr/>
            <p:nvPr/>
          </p:nvSpPr>
          <p:spPr>
            <a:xfrm>
              <a:off x="6236325" y="1588550"/>
              <a:ext cx="23508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txBox="1"/>
            <p:nvPr/>
          </p:nvSpPr>
          <p:spPr>
            <a:xfrm>
              <a:off x="6160125" y="1618550"/>
              <a:ext cx="2503200" cy="346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עומדים על אחד התאים בטבלת הציר בגיליון</a:t>
              </a:r>
              <a:endParaRPr sz="1000">
                <a:solidFill>
                  <a:schemeClr val="dk1"/>
                </a:solidFill>
              </a:endParaRPr>
            </a:p>
          </p:txBody>
        </p:sp>
      </p:grpSp>
      <p:sp>
        <p:nvSpPr>
          <p:cNvPr id="69" name="Google Shape;69;p13"/>
          <p:cNvSpPr txBox="1"/>
          <p:nvPr/>
        </p:nvSpPr>
        <p:spPr>
          <a:xfrm>
            <a:off x="335475" y="2182500"/>
            <a:ext cx="8430000" cy="450300"/>
          </a:xfrm>
          <a:prstGeom prst="rect">
            <a:avLst/>
          </a:prstGeom>
          <a:noFill/>
          <a:ln>
            <a:noFill/>
          </a:ln>
        </p:spPr>
        <p:txBody>
          <a:bodyPr anchorCtr="0" anchor="ctr" bIns="91425" lIns="91425" spcFirstLastPara="1" rIns="91425" wrap="square" tIns="91425">
            <a:noAutofit/>
          </a:bodyPr>
          <a:lstStyle/>
          <a:p>
            <a:pPr indent="0" lvl="0" marL="0" rtl="1" algn="r">
              <a:lnSpc>
                <a:spcPct val="150000"/>
              </a:lnSpc>
              <a:spcBef>
                <a:spcPts val="0"/>
              </a:spcBef>
              <a:spcAft>
                <a:spcPts val="0"/>
              </a:spcAft>
              <a:buClr>
                <a:schemeClr val="dk1"/>
              </a:buClr>
              <a:buSzPts val="1100"/>
              <a:buFont typeface="Arial"/>
              <a:buNone/>
            </a:pPr>
            <a:r>
              <a:rPr b="1" lang="iw" sz="1200">
                <a:solidFill>
                  <a:srgbClr val="073763"/>
                </a:solidFill>
                <a:latin typeface="Rubik"/>
                <a:ea typeface="Rubik"/>
                <a:cs typeface="Rubik"/>
                <a:sym typeface="Rubik"/>
              </a:rPr>
              <a:t>איך עושים את זה?</a:t>
            </a:r>
            <a:endParaRPr b="1" sz="1200">
              <a:solidFill>
                <a:srgbClr val="073763"/>
              </a:solidFill>
              <a:latin typeface="Rubik"/>
              <a:ea typeface="Rubik"/>
              <a:cs typeface="Rubik"/>
              <a:sym typeface="Rubik"/>
            </a:endParaRPr>
          </a:p>
        </p:txBody>
      </p:sp>
      <p:sp>
        <p:nvSpPr>
          <p:cNvPr id="70" name="Google Shape;70;p13"/>
          <p:cNvSpPr/>
          <p:nvPr/>
        </p:nvSpPr>
        <p:spPr>
          <a:xfrm flipH="1">
            <a:off x="5749988" y="2969507"/>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1" name="Google Shape;71;p13"/>
          <p:cNvGrpSpPr/>
          <p:nvPr/>
        </p:nvGrpSpPr>
        <p:grpSpPr>
          <a:xfrm>
            <a:off x="3609852" y="2948954"/>
            <a:ext cx="2023275" cy="406790"/>
            <a:chOff x="5812862" y="1844657"/>
            <a:chExt cx="1445403" cy="393300"/>
          </a:xfrm>
        </p:grpSpPr>
        <p:sp>
          <p:nvSpPr>
            <p:cNvPr id="72" name="Google Shape;72;p13"/>
            <p:cNvSpPr/>
            <p:nvPr/>
          </p:nvSpPr>
          <p:spPr>
            <a:xfrm>
              <a:off x="5812862" y="1844657"/>
              <a:ext cx="1445400" cy="3933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txBox="1"/>
            <p:nvPr/>
          </p:nvSpPr>
          <p:spPr>
            <a:xfrm>
              <a:off x="5812865" y="1867301"/>
              <a:ext cx="1445400" cy="348000"/>
            </a:xfrm>
            <a:prstGeom prst="rect">
              <a:avLst/>
            </a:prstGeom>
            <a:noFill/>
            <a:ln>
              <a:noFill/>
            </a:ln>
          </p:spPr>
          <p:txBody>
            <a:bodyPr anchorCtr="0" anchor="ctr"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לוחצים קליק ימני ובוחרים "העתקה"</a:t>
              </a:r>
              <a:endParaRPr sz="1000">
                <a:solidFill>
                  <a:schemeClr val="dk1"/>
                </a:solidFill>
              </a:endParaRPr>
            </a:p>
          </p:txBody>
        </p:sp>
      </p:grpSp>
      <p:grpSp>
        <p:nvGrpSpPr>
          <p:cNvPr id="74" name="Google Shape;74;p13"/>
          <p:cNvGrpSpPr/>
          <p:nvPr/>
        </p:nvGrpSpPr>
        <p:grpSpPr>
          <a:xfrm>
            <a:off x="7414636" y="3447850"/>
            <a:ext cx="1172624" cy="406800"/>
            <a:chOff x="510591" y="1587800"/>
            <a:chExt cx="1215911" cy="406800"/>
          </a:xfrm>
        </p:grpSpPr>
        <p:sp>
          <p:nvSpPr>
            <p:cNvPr id="75" name="Google Shape;75;p13"/>
            <p:cNvSpPr/>
            <p:nvPr/>
          </p:nvSpPr>
          <p:spPr>
            <a:xfrm>
              <a:off x="510602" y="1587800"/>
              <a:ext cx="12159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txBox="1"/>
            <p:nvPr/>
          </p:nvSpPr>
          <p:spPr>
            <a:xfrm>
              <a:off x="510591" y="1620200"/>
              <a:ext cx="1215900" cy="3420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קליק ימני והדבקה.</a:t>
              </a:r>
              <a:endParaRPr sz="1000">
                <a:solidFill>
                  <a:schemeClr val="dk1"/>
                </a:solidFill>
              </a:endParaRPr>
            </a:p>
          </p:txBody>
        </p:sp>
      </p:grpSp>
      <p:sp>
        <p:nvSpPr>
          <p:cNvPr id="77" name="Google Shape;77;p13"/>
          <p:cNvSpPr/>
          <p:nvPr/>
        </p:nvSpPr>
        <p:spPr>
          <a:xfrm flipH="1">
            <a:off x="3235388" y="2969507"/>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txBox="1"/>
          <p:nvPr/>
        </p:nvSpPr>
        <p:spPr>
          <a:xfrm>
            <a:off x="5434150" y="2511225"/>
            <a:ext cx="3331200" cy="450300"/>
          </a:xfrm>
          <a:prstGeom prst="rect">
            <a:avLst/>
          </a:prstGeom>
          <a:noFill/>
          <a:ln>
            <a:noFill/>
          </a:ln>
        </p:spPr>
        <p:txBody>
          <a:bodyPr anchorCtr="0" anchor="ctr" bIns="91425" lIns="91425" spcFirstLastPara="1" rIns="91425" wrap="square" tIns="91425">
            <a:noAutofit/>
          </a:bodyPr>
          <a:lstStyle/>
          <a:p>
            <a:pPr indent="-304800" lvl="0" marL="457200" rtl="1" algn="r">
              <a:lnSpc>
                <a:spcPct val="150000"/>
              </a:lnSpc>
              <a:spcBef>
                <a:spcPts val="0"/>
              </a:spcBef>
              <a:spcAft>
                <a:spcPts val="0"/>
              </a:spcAft>
              <a:buClr>
                <a:srgbClr val="3C9DC0"/>
              </a:buClr>
              <a:buSzPts val="1200"/>
              <a:buFont typeface="Rubik"/>
              <a:buChar char="★"/>
            </a:pPr>
            <a:r>
              <a:rPr lang="iw" sz="1200">
                <a:solidFill>
                  <a:schemeClr val="dk1"/>
                </a:solidFill>
                <a:latin typeface="Rubik"/>
                <a:ea typeface="Rubik"/>
                <a:cs typeface="Rubik"/>
                <a:sym typeface="Rubik"/>
              </a:rPr>
              <a:t>הצגת שתי טבלאות ציר או יותר בגיליון אחד:</a:t>
            </a:r>
            <a:endParaRPr sz="1200">
              <a:solidFill>
                <a:schemeClr val="dk1"/>
              </a:solidFill>
              <a:latin typeface="Rubik"/>
              <a:ea typeface="Rubik"/>
              <a:cs typeface="Rubik"/>
              <a:sym typeface="Rubik"/>
            </a:endParaRPr>
          </a:p>
        </p:txBody>
      </p:sp>
      <p:grpSp>
        <p:nvGrpSpPr>
          <p:cNvPr id="79" name="Google Shape;79;p13"/>
          <p:cNvGrpSpPr/>
          <p:nvPr/>
        </p:nvGrpSpPr>
        <p:grpSpPr>
          <a:xfrm>
            <a:off x="1140377" y="2948954"/>
            <a:ext cx="2023275" cy="406790"/>
            <a:chOff x="5812862" y="1844657"/>
            <a:chExt cx="1445403" cy="393300"/>
          </a:xfrm>
        </p:grpSpPr>
        <p:sp>
          <p:nvSpPr>
            <p:cNvPr id="80" name="Google Shape;80;p13"/>
            <p:cNvSpPr/>
            <p:nvPr/>
          </p:nvSpPr>
          <p:spPr>
            <a:xfrm>
              <a:off x="5812862" y="1844657"/>
              <a:ext cx="1445400" cy="3933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3"/>
            <p:cNvSpPr txBox="1"/>
            <p:nvPr/>
          </p:nvSpPr>
          <p:spPr>
            <a:xfrm>
              <a:off x="5812865" y="1867301"/>
              <a:ext cx="1445400" cy="348000"/>
            </a:xfrm>
            <a:prstGeom prst="rect">
              <a:avLst/>
            </a:prstGeom>
            <a:noFill/>
            <a:ln>
              <a:noFill/>
            </a:ln>
          </p:spPr>
          <p:txBody>
            <a:bodyPr anchorCtr="0" anchor="ctr" bIns="91425" lIns="91425" spcFirstLastPara="1" rIns="91425" wrap="square" tIns="91425">
              <a:noAutofit/>
            </a:bodyPr>
            <a:lstStyle/>
            <a:p>
              <a:pPr indent="0" lvl="0" marL="0" marR="0" rtl="1" algn="ctr">
                <a:lnSpc>
                  <a:spcPct val="110000"/>
                </a:lnSpc>
                <a:spcBef>
                  <a:spcPts val="0"/>
                </a:spcBef>
                <a:spcAft>
                  <a:spcPts val="0"/>
                </a:spcAft>
                <a:buClr>
                  <a:schemeClr val="dk1"/>
                </a:buClr>
                <a:buSzPts val="1100"/>
                <a:buFont typeface="Arial"/>
                <a:buNone/>
              </a:pPr>
              <a:r>
                <a:t/>
              </a:r>
              <a:endParaRPr sz="1000">
                <a:solidFill>
                  <a:schemeClr val="dk1"/>
                </a:solidFill>
                <a:latin typeface="Rubik"/>
                <a:ea typeface="Rubik"/>
                <a:cs typeface="Rubik"/>
                <a:sym typeface="Rubik"/>
              </a:endParaRPr>
            </a:p>
            <a:p>
              <a:pPr indent="0" lvl="0" marL="0" marR="0" rtl="1" algn="ctr">
                <a:lnSpc>
                  <a:spcPct val="110000"/>
                </a:lnSpc>
                <a:spcBef>
                  <a:spcPts val="0"/>
                </a:spcBef>
                <a:spcAft>
                  <a:spcPts val="0"/>
                </a:spcAft>
                <a:buClr>
                  <a:schemeClr val="dk1"/>
                </a:buClr>
                <a:buSzPts val="1100"/>
                <a:buFont typeface="Arial"/>
                <a:buNone/>
              </a:pPr>
              <a:r>
                <a:rPr lang="iw" sz="1000">
                  <a:solidFill>
                    <a:schemeClr val="dk1"/>
                  </a:solidFill>
                  <a:latin typeface="Rubik"/>
                  <a:ea typeface="Rubik"/>
                  <a:cs typeface="Rubik"/>
                  <a:sym typeface="Rubik"/>
                </a:rPr>
                <a:t>לוחצים קליק ימני ובוחרים "העתקה"</a:t>
              </a:r>
              <a:endParaRPr sz="1000">
                <a:solidFill>
                  <a:schemeClr val="dk1"/>
                </a:solidFill>
                <a:latin typeface="Rubik"/>
                <a:ea typeface="Rubik"/>
                <a:cs typeface="Rubik"/>
                <a:sym typeface="Rubik"/>
              </a:endParaRPr>
            </a:p>
            <a:p>
              <a:pPr indent="0" lvl="0" marL="0" marR="0" rtl="1" algn="r">
                <a:lnSpc>
                  <a:spcPct val="110000"/>
                </a:lnSpc>
                <a:spcBef>
                  <a:spcPts val="0"/>
                </a:spcBef>
                <a:spcAft>
                  <a:spcPts val="0"/>
                </a:spcAft>
                <a:buNone/>
              </a:pPr>
              <a:r>
                <a:t/>
              </a:r>
              <a:endParaRPr sz="1000">
                <a:solidFill>
                  <a:schemeClr val="dk1"/>
                </a:solidFill>
                <a:latin typeface="Rubik"/>
                <a:ea typeface="Rubik"/>
                <a:cs typeface="Rubik"/>
                <a:sym typeface="Rubik"/>
              </a:endParaRPr>
            </a:p>
          </p:txBody>
        </p:sp>
      </p:grpSp>
      <p:sp>
        <p:nvSpPr>
          <p:cNvPr id="82" name="Google Shape;82;p13"/>
          <p:cNvSpPr/>
          <p:nvPr/>
        </p:nvSpPr>
        <p:spPr>
          <a:xfrm flipH="1">
            <a:off x="657938" y="3010457"/>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3"/>
          <p:cNvSpPr txBox="1"/>
          <p:nvPr/>
        </p:nvSpPr>
        <p:spPr>
          <a:xfrm>
            <a:off x="345300" y="4114800"/>
            <a:ext cx="8398500" cy="1231500"/>
          </a:xfrm>
          <a:prstGeom prst="rect">
            <a:avLst/>
          </a:prstGeom>
          <a:noFill/>
          <a:ln>
            <a:noFill/>
          </a:ln>
        </p:spPr>
        <p:txBody>
          <a:bodyPr anchorCtr="0" anchor="t" bIns="91425" lIns="91425" spcFirstLastPara="1" rIns="91425" wrap="square" tIns="91425">
            <a:spAutoFit/>
          </a:bodyPr>
          <a:lstStyle/>
          <a:p>
            <a:pPr indent="0" lvl="0" marL="0" rtl="1" algn="r">
              <a:lnSpc>
                <a:spcPct val="150000"/>
              </a:lnSpc>
              <a:spcBef>
                <a:spcPts val="0"/>
              </a:spcBef>
              <a:spcAft>
                <a:spcPts val="0"/>
              </a:spcAft>
              <a:buNone/>
            </a:pPr>
            <a:r>
              <a:rPr b="1" lang="iw" sz="1200">
                <a:solidFill>
                  <a:srgbClr val="073772"/>
                </a:solidFill>
                <a:latin typeface="Rubik"/>
                <a:ea typeface="Rubik"/>
                <a:cs typeface="Rubik"/>
                <a:sym typeface="Rubik"/>
              </a:rPr>
              <a:t>זכרו:</a:t>
            </a:r>
            <a:endParaRPr b="1" sz="1200">
              <a:solidFill>
                <a:srgbClr val="073772"/>
              </a:solidFill>
              <a:latin typeface="Rubik"/>
              <a:ea typeface="Rubik"/>
              <a:cs typeface="Rubik"/>
              <a:sym typeface="Rubik"/>
            </a:endParaRPr>
          </a:p>
          <a:p>
            <a:pPr indent="-304800" lvl="0" marL="457200" rtl="1" algn="r">
              <a:lnSpc>
                <a:spcPct val="150000"/>
              </a:lnSpc>
              <a:spcBef>
                <a:spcPts val="0"/>
              </a:spcBef>
              <a:spcAft>
                <a:spcPts val="0"/>
              </a:spcAft>
              <a:buClr>
                <a:srgbClr val="3C9DC0"/>
              </a:buClr>
              <a:buSzPts val="1200"/>
              <a:buFont typeface="Rubik"/>
              <a:buChar char="★"/>
            </a:pPr>
            <a:r>
              <a:rPr lang="iw" sz="1200">
                <a:solidFill>
                  <a:schemeClr val="dk1"/>
                </a:solidFill>
                <a:latin typeface="Rubik"/>
                <a:ea typeface="Rubik"/>
                <a:cs typeface="Rubik"/>
                <a:sym typeface="Rubik"/>
              </a:rPr>
              <a:t>לאחר שיוצרים טבלת צירים שנייה על ידי העתק-הדבק, היא עומדת בפני עצמה. עריכת הטבלה החדשה תשפיע על הטבלה המקורית ולהיפך.</a:t>
            </a:r>
            <a:endParaRPr sz="1200">
              <a:solidFill>
                <a:schemeClr val="dk1"/>
              </a:solidFill>
              <a:latin typeface="Rubik"/>
              <a:ea typeface="Rubik"/>
              <a:cs typeface="Rubik"/>
              <a:sym typeface="Rubik"/>
            </a:endParaRPr>
          </a:p>
          <a:p>
            <a:pPr indent="-317500" lvl="0" marL="457200" rtl="1" algn="r">
              <a:lnSpc>
                <a:spcPct val="150000"/>
              </a:lnSpc>
              <a:spcBef>
                <a:spcPts val="0"/>
              </a:spcBef>
              <a:spcAft>
                <a:spcPts val="0"/>
              </a:spcAft>
              <a:buClr>
                <a:srgbClr val="3C9DC0"/>
              </a:buClr>
              <a:buSzPts val="1400"/>
              <a:buChar char="★"/>
            </a:pPr>
            <a:r>
              <a:rPr lang="iw" sz="700">
                <a:solidFill>
                  <a:schemeClr val="dk1"/>
                </a:solidFill>
                <a:latin typeface="Rubik"/>
                <a:ea typeface="Rubik"/>
                <a:cs typeface="Rubik"/>
                <a:sym typeface="Rubik"/>
              </a:rPr>
              <a:t> </a:t>
            </a:r>
            <a:r>
              <a:rPr lang="iw" sz="1200">
                <a:solidFill>
                  <a:schemeClr val="dk1"/>
                </a:solidFill>
                <a:latin typeface="Rubik"/>
                <a:ea typeface="Rubik"/>
                <a:cs typeface="Rubik"/>
                <a:sym typeface="Rubik"/>
              </a:rPr>
              <a:t>כדי לערוך כל אחת מטבלאות הציר, צריך לעמוד על אחד התאים בטבלה.</a:t>
            </a:r>
            <a:endParaRPr>
              <a:latin typeface="Rubik"/>
              <a:ea typeface="Rubik"/>
              <a:cs typeface="Rubik"/>
              <a:sym typeface="Rubik"/>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4"/>
          <p:cNvPicPr preferRelativeResize="0"/>
          <p:nvPr/>
        </p:nvPicPr>
        <p:blipFill>
          <a:blip r:embed="rId3">
            <a:alphaModFix amt="24000"/>
          </a:blip>
          <a:stretch>
            <a:fillRect/>
          </a:stretch>
        </p:blipFill>
        <p:spPr>
          <a:xfrm flipH="1">
            <a:off x="-1" y="19050"/>
            <a:ext cx="9144003" cy="7200000"/>
          </a:xfrm>
          <a:prstGeom prst="rect">
            <a:avLst/>
          </a:prstGeom>
          <a:noFill/>
          <a:ln>
            <a:noFill/>
          </a:ln>
        </p:spPr>
      </p:pic>
      <p:pic>
        <p:nvPicPr>
          <p:cNvPr id="89" name="Google Shape;89;p14"/>
          <p:cNvPicPr preferRelativeResize="0"/>
          <p:nvPr/>
        </p:nvPicPr>
        <p:blipFill>
          <a:blip r:embed="rId4">
            <a:alphaModFix amt="12000"/>
          </a:blip>
          <a:stretch>
            <a:fillRect/>
          </a:stretch>
        </p:blipFill>
        <p:spPr>
          <a:xfrm>
            <a:off x="-416200" y="4829887"/>
            <a:ext cx="9900923" cy="3369626"/>
          </a:xfrm>
          <a:prstGeom prst="rect">
            <a:avLst/>
          </a:prstGeom>
          <a:noFill/>
          <a:ln>
            <a:noFill/>
          </a:ln>
        </p:spPr>
      </p:pic>
      <p:sp>
        <p:nvSpPr>
          <p:cNvPr id="90" name="Google Shape;90;p14"/>
          <p:cNvSpPr/>
          <p:nvPr/>
        </p:nvSpPr>
        <p:spPr>
          <a:xfrm>
            <a:off x="345400" y="116002"/>
            <a:ext cx="8430000" cy="618600"/>
          </a:xfrm>
          <a:prstGeom prst="round2SameRect">
            <a:avLst>
              <a:gd fmla="val 16667" name="adj1"/>
              <a:gd fmla="val 0" name="adj2"/>
            </a:avLst>
          </a:prstGeom>
          <a:gradFill>
            <a:gsLst>
              <a:gs pos="0">
                <a:srgbClr val="B7DEED"/>
              </a:gs>
              <a:gs pos="100000">
                <a:srgbClr val="EBFAFF"/>
              </a:gs>
            </a:gsLst>
            <a:lin ang="2700006"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1" name="Google Shape;91;p14"/>
          <p:cNvPicPr preferRelativeResize="0"/>
          <p:nvPr/>
        </p:nvPicPr>
        <p:blipFill>
          <a:blip r:embed="rId4">
            <a:alphaModFix amt="12000"/>
          </a:blip>
          <a:stretch>
            <a:fillRect/>
          </a:stretch>
        </p:blipFill>
        <p:spPr>
          <a:xfrm>
            <a:off x="-416200" y="4829887"/>
            <a:ext cx="9900923" cy="3369626"/>
          </a:xfrm>
          <a:prstGeom prst="rect">
            <a:avLst/>
          </a:prstGeom>
          <a:noFill/>
          <a:ln>
            <a:noFill/>
          </a:ln>
        </p:spPr>
      </p:pic>
      <p:sp>
        <p:nvSpPr>
          <p:cNvPr id="92" name="Google Shape;92;p14"/>
          <p:cNvSpPr/>
          <p:nvPr/>
        </p:nvSpPr>
        <p:spPr>
          <a:xfrm>
            <a:off x="345400" y="727725"/>
            <a:ext cx="8430000" cy="5828400"/>
          </a:xfrm>
          <a:prstGeom prst="rect">
            <a:avLst/>
          </a:prstGeom>
          <a:solidFill>
            <a:schemeClr val="lt1"/>
          </a:solidFill>
          <a:ln cap="flat" cmpd="sng" w="19050">
            <a:solidFill>
              <a:srgbClr val="E8F3F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4"/>
          <p:cNvSpPr/>
          <p:nvPr/>
        </p:nvSpPr>
        <p:spPr>
          <a:xfrm>
            <a:off x="477225" y="1394645"/>
            <a:ext cx="8205900" cy="897900"/>
          </a:xfrm>
          <a:prstGeom prst="rect">
            <a:avLst/>
          </a:prstGeom>
          <a:solidFill>
            <a:srgbClr val="E8F3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4"/>
          <p:cNvSpPr txBox="1"/>
          <p:nvPr/>
        </p:nvSpPr>
        <p:spPr>
          <a:xfrm>
            <a:off x="377050" y="1941700"/>
            <a:ext cx="8337300" cy="1785600"/>
          </a:xfrm>
          <a:prstGeom prst="rect">
            <a:avLst/>
          </a:prstGeom>
          <a:noFill/>
          <a:ln>
            <a:noFill/>
          </a:ln>
        </p:spPr>
        <p:txBody>
          <a:bodyPr anchorCtr="0" anchor="t" bIns="91425" lIns="91425" spcFirstLastPara="1" rIns="91425" wrap="square" tIns="91425">
            <a:spAutoFit/>
          </a:bodyPr>
          <a:lstStyle/>
          <a:p>
            <a:pPr indent="0" lvl="0" marL="179999" rtl="1" algn="r">
              <a:lnSpc>
                <a:spcPct val="150000"/>
              </a:lnSpc>
              <a:spcBef>
                <a:spcPts val="1200"/>
              </a:spcBef>
              <a:spcAft>
                <a:spcPts val="0"/>
              </a:spcAft>
              <a:buNone/>
            </a:pPr>
            <a:r>
              <a:rPr b="1" lang="iw" sz="1200">
                <a:solidFill>
                  <a:srgbClr val="3C9DC0"/>
                </a:solidFill>
                <a:latin typeface="Rubik"/>
                <a:ea typeface="Rubik"/>
                <a:cs typeface="Rubik"/>
                <a:sym typeface="Rubik"/>
              </a:rPr>
              <a:t>*</a:t>
            </a:r>
            <a:r>
              <a:rPr lang="iw" sz="1200">
                <a:solidFill>
                  <a:schemeClr val="dk1"/>
                </a:solidFill>
                <a:latin typeface="Rubik"/>
                <a:ea typeface="Rubik"/>
                <a:cs typeface="Rubik"/>
                <a:sym typeface="Rubik"/>
              </a:rPr>
              <a:t>גוגל שיטס (Google Sheets) יבחר אוטומטית תרשים מתאים. ניתן לשנות את סוג התרשים באפשרות עריכה.</a:t>
            </a:r>
            <a:endParaRPr sz="1200">
              <a:solidFill>
                <a:schemeClr val="dk1"/>
              </a:solidFill>
              <a:latin typeface="Rubik"/>
              <a:ea typeface="Rubik"/>
              <a:cs typeface="Rubik"/>
              <a:sym typeface="Rubik"/>
            </a:endParaRPr>
          </a:p>
          <a:p>
            <a:pPr indent="0" lvl="0" marL="457200" rtl="1" algn="r">
              <a:lnSpc>
                <a:spcPct val="150000"/>
              </a:lnSpc>
              <a:spcBef>
                <a:spcPts val="0"/>
              </a:spcBef>
              <a:spcAft>
                <a:spcPts val="0"/>
              </a:spcAft>
              <a:buNone/>
            </a:pPr>
            <a:r>
              <a:t/>
            </a:r>
            <a:endParaRPr sz="1200">
              <a:solidFill>
                <a:schemeClr val="dk1"/>
              </a:solidFill>
              <a:latin typeface="Rubik"/>
              <a:ea typeface="Rubik"/>
              <a:cs typeface="Rubik"/>
              <a:sym typeface="Rubik"/>
            </a:endParaRPr>
          </a:p>
          <a:p>
            <a:pPr indent="0" lvl="0" marL="0" rtl="1" algn="r">
              <a:lnSpc>
                <a:spcPct val="150000"/>
              </a:lnSpc>
              <a:spcBef>
                <a:spcPts val="1200"/>
              </a:spcBef>
              <a:spcAft>
                <a:spcPts val="0"/>
              </a:spcAft>
              <a:buNone/>
            </a:pPr>
            <a:r>
              <a:t/>
            </a:r>
            <a:endParaRPr sz="1200">
              <a:solidFill>
                <a:schemeClr val="dk1"/>
              </a:solidFill>
              <a:latin typeface="Rubik"/>
              <a:ea typeface="Rubik"/>
              <a:cs typeface="Rubik"/>
              <a:sym typeface="Rubik"/>
            </a:endParaRPr>
          </a:p>
          <a:p>
            <a:pPr indent="0" lvl="0" marL="0" rtl="1" algn="r">
              <a:lnSpc>
                <a:spcPct val="150000"/>
              </a:lnSpc>
              <a:spcBef>
                <a:spcPts val="1200"/>
              </a:spcBef>
              <a:spcAft>
                <a:spcPts val="0"/>
              </a:spcAft>
              <a:buNone/>
            </a:pPr>
            <a:r>
              <a:t/>
            </a:r>
            <a:endParaRPr sz="1200">
              <a:solidFill>
                <a:schemeClr val="dk1"/>
              </a:solidFill>
              <a:latin typeface="Rubik"/>
              <a:ea typeface="Rubik"/>
              <a:cs typeface="Rubik"/>
              <a:sym typeface="Rubik"/>
            </a:endParaRPr>
          </a:p>
          <a:p>
            <a:pPr indent="-304800" lvl="0" marL="457200" marR="368300" rtl="1" algn="r">
              <a:lnSpc>
                <a:spcPct val="150000"/>
              </a:lnSpc>
              <a:spcBef>
                <a:spcPts val="0"/>
              </a:spcBef>
              <a:spcAft>
                <a:spcPts val="0"/>
              </a:spcAft>
              <a:buClr>
                <a:srgbClr val="3C9DC0"/>
              </a:buClr>
              <a:buSzPts val="1200"/>
              <a:buFont typeface="Rubik"/>
              <a:buChar char="★"/>
            </a:pPr>
            <a:r>
              <a:rPr lang="iw" sz="1200">
                <a:solidFill>
                  <a:schemeClr val="dk1"/>
                </a:solidFill>
                <a:latin typeface="Rubik"/>
                <a:ea typeface="Rubik"/>
                <a:cs typeface="Rubik"/>
                <a:sym typeface="Rubik"/>
              </a:rPr>
              <a:t>הוספת עיצוב מותנה - כפי שנלמד בשיעור 8</a:t>
            </a:r>
            <a:endParaRPr sz="1200">
              <a:solidFill>
                <a:schemeClr val="dk1"/>
              </a:solidFill>
              <a:latin typeface="Rubik"/>
              <a:ea typeface="Rubik"/>
              <a:cs typeface="Rubik"/>
              <a:sym typeface="Rubik"/>
            </a:endParaRPr>
          </a:p>
        </p:txBody>
      </p:sp>
      <p:grpSp>
        <p:nvGrpSpPr>
          <p:cNvPr id="95" name="Google Shape;95;p14"/>
          <p:cNvGrpSpPr/>
          <p:nvPr/>
        </p:nvGrpSpPr>
        <p:grpSpPr>
          <a:xfrm>
            <a:off x="5867235" y="1512350"/>
            <a:ext cx="2643880" cy="406800"/>
            <a:chOff x="6160125" y="1588550"/>
            <a:chExt cx="2503200" cy="406800"/>
          </a:xfrm>
        </p:grpSpPr>
        <p:sp>
          <p:nvSpPr>
            <p:cNvPr id="96" name="Google Shape;96;p14"/>
            <p:cNvSpPr/>
            <p:nvPr/>
          </p:nvSpPr>
          <p:spPr>
            <a:xfrm>
              <a:off x="6236325" y="1588550"/>
              <a:ext cx="23508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4"/>
            <p:cNvSpPr txBox="1"/>
            <p:nvPr/>
          </p:nvSpPr>
          <p:spPr>
            <a:xfrm>
              <a:off x="6160125" y="1618550"/>
              <a:ext cx="2503200" cy="346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מקליקים על הטבלה שרוצים להפוך לתרשים</a:t>
              </a:r>
              <a:endParaRPr sz="1000">
                <a:solidFill>
                  <a:schemeClr val="dk1"/>
                </a:solidFill>
              </a:endParaRPr>
            </a:p>
          </p:txBody>
        </p:sp>
      </p:grpSp>
      <p:sp>
        <p:nvSpPr>
          <p:cNvPr id="98" name="Google Shape;98;p14"/>
          <p:cNvSpPr txBox="1"/>
          <p:nvPr/>
        </p:nvSpPr>
        <p:spPr>
          <a:xfrm>
            <a:off x="335475" y="734700"/>
            <a:ext cx="8430000" cy="450300"/>
          </a:xfrm>
          <a:prstGeom prst="rect">
            <a:avLst/>
          </a:prstGeom>
          <a:noFill/>
          <a:ln>
            <a:noFill/>
          </a:ln>
        </p:spPr>
        <p:txBody>
          <a:bodyPr anchorCtr="0" anchor="ctr" bIns="91425" lIns="91425" spcFirstLastPara="1" rIns="91425" wrap="square" tIns="91425">
            <a:noAutofit/>
          </a:bodyPr>
          <a:lstStyle/>
          <a:p>
            <a:pPr indent="0" lvl="0" marL="0" rtl="1" algn="r">
              <a:lnSpc>
                <a:spcPct val="150000"/>
              </a:lnSpc>
              <a:spcBef>
                <a:spcPts val="0"/>
              </a:spcBef>
              <a:spcAft>
                <a:spcPts val="0"/>
              </a:spcAft>
              <a:buClr>
                <a:schemeClr val="dk1"/>
              </a:buClr>
              <a:buSzPts val="1100"/>
              <a:buFont typeface="Arial"/>
              <a:buNone/>
            </a:pPr>
            <a:r>
              <a:rPr b="1" lang="iw" sz="1200">
                <a:solidFill>
                  <a:srgbClr val="073763"/>
                </a:solidFill>
                <a:latin typeface="Rubik"/>
                <a:ea typeface="Rubik"/>
                <a:cs typeface="Rubik"/>
                <a:sym typeface="Rubik"/>
              </a:rPr>
              <a:t>איך עושים את זה?</a:t>
            </a:r>
            <a:endParaRPr b="1" sz="1200">
              <a:solidFill>
                <a:srgbClr val="073763"/>
              </a:solidFill>
              <a:latin typeface="Rubik"/>
              <a:ea typeface="Rubik"/>
              <a:cs typeface="Rubik"/>
              <a:sym typeface="Rubik"/>
            </a:endParaRPr>
          </a:p>
        </p:txBody>
      </p:sp>
      <p:sp>
        <p:nvSpPr>
          <p:cNvPr id="99" name="Google Shape;99;p14"/>
          <p:cNvSpPr/>
          <p:nvPr/>
        </p:nvSpPr>
        <p:spPr>
          <a:xfrm flipH="1">
            <a:off x="5360000" y="1567470"/>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0" name="Google Shape;100;p14"/>
          <p:cNvGrpSpPr/>
          <p:nvPr/>
        </p:nvGrpSpPr>
        <p:grpSpPr>
          <a:xfrm>
            <a:off x="2621496" y="1501204"/>
            <a:ext cx="2503144" cy="406790"/>
            <a:chOff x="5812862" y="1844657"/>
            <a:chExt cx="1445400" cy="393300"/>
          </a:xfrm>
        </p:grpSpPr>
        <p:sp>
          <p:nvSpPr>
            <p:cNvPr id="101" name="Google Shape;101;p14"/>
            <p:cNvSpPr/>
            <p:nvPr/>
          </p:nvSpPr>
          <p:spPr>
            <a:xfrm>
              <a:off x="5812862" y="1844657"/>
              <a:ext cx="1445400" cy="3933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4"/>
            <p:cNvSpPr txBox="1"/>
            <p:nvPr/>
          </p:nvSpPr>
          <p:spPr>
            <a:xfrm>
              <a:off x="5812863" y="1867301"/>
              <a:ext cx="1429500" cy="348000"/>
            </a:xfrm>
            <a:prstGeom prst="rect">
              <a:avLst/>
            </a:prstGeom>
            <a:noFill/>
            <a:ln>
              <a:noFill/>
            </a:ln>
          </p:spPr>
          <p:txBody>
            <a:bodyPr anchorCtr="0" anchor="ctr"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בסרגל תבניות מקליקים על תבנית "הוספה"</a:t>
              </a:r>
              <a:endParaRPr sz="1000">
                <a:solidFill>
                  <a:schemeClr val="dk1"/>
                </a:solidFill>
              </a:endParaRPr>
            </a:p>
          </p:txBody>
        </p:sp>
      </p:grpSp>
      <p:grpSp>
        <p:nvGrpSpPr>
          <p:cNvPr id="103" name="Google Shape;103;p14"/>
          <p:cNvGrpSpPr/>
          <p:nvPr/>
        </p:nvGrpSpPr>
        <p:grpSpPr>
          <a:xfrm>
            <a:off x="663002" y="1511600"/>
            <a:ext cx="1215900" cy="406800"/>
            <a:chOff x="510602" y="1587800"/>
            <a:chExt cx="1215900" cy="406800"/>
          </a:xfrm>
        </p:grpSpPr>
        <p:sp>
          <p:nvSpPr>
            <p:cNvPr id="104" name="Google Shape;104;p14"/>
            <p:cNvSpPr/>
            <p:nvPr/>
          </p:nvSpPr>
          <p:spPr>
            <a:xfrm>
              <a:off x="510602" y="1587800"/>
              <a:ext cx="12159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4"/>
            <p:cNvSpPr txBox="1"/>
            <p:nvPr/>
          </p:nvSpPr>
          <p:spPr>
            <a:xfrm>
              <a:off x="656252" y="1620200"/>
              <a:ext cx="924600" cy="3420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לוחצים אנטר</a:t>
              </a:r>
              <a:endParaRPr sz="1000">
                <a:solidFill>
                  <a:schemeClr val="dk1"/>
                </a:solidFill>
              </a:endParaRPr>
            </a:p>
          </p:txBody>
        </p:sp>
      </p:grpSp>
      <p:sp>
        <p:nvSpPr>
          <p:cNvPr id="106" name="Google Shape;106;p14"/>
          <p:cNvSpPr/>
          <p:nvPr/>
        </p:nvSpPr>
        <p:spPr>
          <a:xfrm flipH="1">
            <a:off x="2083400" y="1567470"/>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4"/>
          <p:cNvSpPr txBox="1"/>
          <p:nvPr/>
        </p:nvSpPr>
        <p:spPr>
          <a:xfrm>
            <a:off x="510450" y="3827400"/>
            <a:ext cx="8152800" cy="2036100"/>
          </a:xfrm>
          <a:prstGeom prst="rect">
            <a:avLst/>
          </a:prstGeom>
          <a:noFill/>
          <a:ln>
            <a:noFill/>
          </a:ln>
        </p:spPr>
        <p:txBody>
          <a:bodyPr anchorCtr="0" anchor="t" bIns="91425" lIns="91425" spcFirstLastPara="1" rIns="91425" wrap="square" tIns="91425">
            <a:noAutofit/>
          </a:bodyPr>
          <a:lstStyle/>
          <a:p>
            <a:pPr indent="0" lvl="0" marL="0" rtl="1" algn="r">
              <a:lnSpc>
                <a:spcPct val="130000"/>
              </a:lnSpc>
              <a:spcBef>
                <a:spcPts val="0"/>
              </a:spcBef>
              <a:spcAft>
                <a:spcPts val="0"/>
              </a:spcAft>
              <a:buClr>
                <a:schemeClr val="dk1"/>
              </a:buClr>
              <a:buSzPts val="1100"/>
              <a:buFont typeface="Arial"/>
              <a:buNone/>
            </a:pPr>
            <a:r>
              <a:rPr lang="iw" sz="1200">
                <a:solidFill>
                  <a:schemeClr val="dk1"/>
                </a:solidFill>
                <a:latin typeface="Rubik"/>
                <a:ea typeface="Rubik"/>
                <a:cs typeface="Rubik"/>
                <a:sym typeface="Rubik"/>
              </a:rPr>
              <a:t>ידע זה יוכל לשמש אתכם במסגרת עבודות חקר בבית הספר, </a:t>
            </a:r>
            <a:r>
              <a:rPr b="1" lang="iw" sz="1200">
                <a:solidFill>
                  <a:srgbClr val="073772"/>
                </a:solidFill>
                <a:latin typeface="Rubik"/>
                <a:ea typeface="Rubik"/>
                <a:cs typeface="Rubik"/>
                <a:sym typeface="Rubik"/>
              </a:rPr>
              <a:t>כשתצטרכו לסכם נתונים ולהציגם בצורה מרוכזת ובדרך גרפית שתבליט את הממצאים שהגעתם אליהם</a:t>
            </a:r>
            <a:r>
              <a:rPr lang="iw" sz="1200">
                <a:solidFill>
                  <a:schemeClr val="dk1"/>
                </a:solidFill>
                <a:latin typeface="Rubik"/>
                <a:ea typeface="Rubik"/>
                <a:cs typeface="Rubik"/>
                <a:sym typeface="Rubik"/>
              </a:rPr>
              <a:t>. בנוסף, תוכלו להשתמש בו בחיים המקצועיים, אם תעסקו בניהול ידע ובדאטה אנליסיס, או אם תרצו ליזום פרויקט במקום עבודתכם ותתבקשו להציג נתונים שיצדיקו את הצורך בו.</a:t>
            </a:r>
            <a:endParaRPr sz="1200">
              <a:solidFill>
                <a:schemeClr val="dk1"/>
              </a:solidFill>
              <a:latin typeface="Rubik"/>
              <a:ea typeface="Rubik"/>
              <a:cs typeface="Rubik"/>
              <a:sym typeface="Rubik"/>
            </a:endParaRPr>
          </a:p>
          <a:p>
            <a:pPr indent="0" lvl="0" marL="0" rtl="1" algn="r">
              <a:lnSpc>
                <a:spcPct val="130000"/>
              </a:lnSpc>
              <a:spcBef>
                <a:spcPts val="0"/>
              </a:spcBef>
              <a:spcAft>
                <a:spcPts val="0"/>
              </a:spcAft>
              <a:buClr>
                <a:schemeClr val="dk1"/>
              </a:buClr>
              <a:buSzPts val="1100"/>
              <a:buFont typeface="Arial"/>
              <a:buNone/>
            </a:pPr>
            <a:r>
              <a:t/>
            </a:r>
            <a:endParaRPr b="1" sz="1200">
              <a:solidFill>
                <a:srgbClr val="073763"/>
              </a:solidFill>
              <a:latin typeface="Rubik"/>
              <a:ea typeface="Rubik"/>
              <a:cs typeface="Rubik"/>
              <a:sym typeface="Rubik"/>
            </a:endParaRPr>
          </a:p>
          <a:p>
            <a:pPr indent="0" lvl="0" marL="0" rtl="1" algn="r">
              <a:lnSpc>
                <a:spcPct val="130000"/>
              </a:lnSpc>
              <a:spcBef>
                <a:spcPts val="0"/>
              </a:spcBef>
              <a:spcAft>
                <a:spcPts val="0"/>
              </a:spcAft>
              <a:buClr>
                <a:schemeClr val="dk1"/>
              </a:buClr>
              <a:buSzPts val="1100"/>
              <a:buFont typeface="Arial"/>
              <a:buNone/>
            </a:pPr>
            <a:r>
              <a:rPr b="1" lang="iw" sz="1200">
                <a:solidFill>
                  <a:srgbClr val="073763"/>
                </a:solidFill>
                <a:latin typeface="Rubik"/>
                <a:ea typeface="Rubik"/>
                <a:cs typeface="Rubik"/>
                <a:sym typeface="Rubik"/>
              </a:rPr>
              <a:t>במבט קדימה</a:t>
            </a:r>
            <a:endParaRPr b="1" sz="1200">
              <a:solidFill>
                <a:srgbClr val="073763"/>
              </a:solidFill>
              <a:latin typeface="Rubik"/>
              <a:ea typeface="Rubik"/>
              <a:cs typeface="Rubik"/>
              <a:sym typeface="Rubik"/>
            </a:endParaRPr>
          </a:p>
          <a:p>
            <a:pPr indent="0" lvl="0" marL="0" rtl="1" algn="r">
              <a:lnSpc>
                <a:spcPct val="130000"/>
              </a:lnSpc>
              <a:spcBef>
                <a:spcPts val="0"/>
              </a:spcBef>
              <a:spcAft>
                <a:spcPts val="0"/>
              </a:spcAft>
              <a:buClr>
                <a:schemeClr val="dk1"/>
              </a:buClr>
              <a:buSzPts val="1100"/>
              <a:buFont typeface="Arial"/>
              <a:buNone/>
            </a:pPr>
            <a:r>
              <a:rPr lang="iw" sz="1200">
                <a:solidFill>
                  <a:srgbClr val="073763"/>
                </a:solidFill>
                <a:latin typeface="Rubik"/>
                <a:ea typeface="Rubik"/>
                <a:cs typeface="Rubik"/>
                <a:sym typeface="Rubik"/>
              </a:rPr>
              <a:t>בשיעור הבא נמשיך ללמוד על טבלת הצירים. נלמד לשלב מספר פרמטרים בשדה השורות כדי להצליב נתונים ולהגיע לתובנות שיעזרו לנו בתהליכי קבלת החלטות. נלמד להוסיף מסננים לטבלת צירים ונמשיך בעבודה משותפת בצוותים.</a:t>
            </a:r>
            <a:endParaRPr sz="1200">
              <a:solidFill>
                <a:srgbClr val="073763"/>
              </a:solidFill>
              <a:latin typeface="Rubik"/>
              <a:ea typeface="Rubik"/>
              <a:cs typeface="Rubik"/>
              <a:sym typeface="Rubik"/>
            </a:endParaRPr>
          </a:p>
        </p:txBody>
      </p:sp>
      <p:sp>
        <p:nvSpPr>
          <p:cNvPr id="108" name="Google Shape;108;p14"/>
          <p:cNvSpPr txBox="1"/>
          <p:nvPr/>
        </p:nvSpPr>
        <p:spPr>
          <a:xfrm>
            <a:off x="5663400" y="1063425"/>
            <a:ext cx="3102000" cy="450300"/>
          </a:xfrm>
          <a:prstGeom prst="rect">
            <a:avLst/>
          </a:prstGeom>
          <a:noFill/>
          <a:ln>
            <a:noFill/>
          </a:ln>
        </p:spPr>
        <p:txBody>
          <a:bodyPr anchorCtr="0" anchor="ctr" bIns="91425" lIns="91425" spcFirstLastPara="1" rIns="91425" wrap="square" tIns="91425">
            <a:noAutofit/>
          </a:bodyPr>
          <a:lstStyle/>
          <a:p>
            <a:pPr indent="-304800" lvl="0" marL="457200" rtl="1" algn="r">
              <a:lnSpc>
                <a:spcPct val="150000"/>
              </a:lnSpc>
              <a:spcBef>
                <a:spcPts val="0"/>
              </a:spcBef>
              <a:spcAft>
                <a:spcPts val="0"/>
              </a:spcAft>
              <a:buClr>
                <a:srgbClr val="3C9DC0"/>
              </a:buClr>
              <a:buSzPts val="1200"/>
              <a:buFont typeface="Rubik"/>
              <a:buChar char="★"/>
            </a:pPr>
            <a:r>
              <a:rPr lang="iw" sz="1200">
                <a:solidFill>
                  <a:schemeClr val="dk1"/>
                </a:solidFill>
                <a:latin typeface="Rubik"/>
                <a:ea typeface="Rubik"/>
                <a:cs typeface="Rubik"/>
                <a:sym typeface="Rubik"/>
              </a:rPr>
              <a:t>הוספת תרשים המציג את נתוני הטבלה:</a:t>
            </a:r>
            <a:endParaRPr sz="1200">
              <a:solidFill>
                <a:schemeClr val="dk1"/>
              </a:solidFill>
              <a:latin typeface="Rubik"/>
              <a:ea typeface="Rubik"/>
              <a:cs typeface="Rubik"/>
              <a:sym typeface="Rubik"/>
            </a:endParaRPr>
          </a:p>
        </p:txBody>
      </p:sp>
      <p:sp>
        <p:nvSpPr>
          <p:cNvPr id="109" name="Google Shape;109;p14"/>
          <p:cNvSpPr txBox="1"/>
          <p:nvPr/>
        </p:nvSpPr>
        <p:spPr>
          <a:xfrm>
            <a:off x="2142250" y="6093798"/>
            <a:ext cx="4836300" cy="3693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200">
                <a:solidFill>
                  <a:srgbClr val="073763"/>
                </a:solidFill>
                <a:latin typeface="Rubik"/>
                <a:ea typeface="Rubik"/>
                <a:cs typeface="Rubik"/>
                <a:sym typeface="Rubik"/>
              </a:rPr>
              <a:t>סגרו את הלשונית וחזרו למרחב הלמידה</a:t>
            </a:r>
            <a:endParaRPr b="1" sz="1200">
              <a:solidFill>
                <a:srgbClr val="073763"/>
              </a:solidFill>
            </a:endParaRPr>
          </a:p>
        </p:txBody>
      </p:sp>
      <p:sp>
        <p:nvSpPr>
          <p:cNvPr id="110" name="Google Shape;110;p14"/>
          <p:cNvSpPr/>
          <p:nvPr/>
        </p:nvSpPr>
        <p:spPr>
          <a:xfrm>
            <a:off x="487000" y="2565850"/>
            <a:ext cx="8115300" cy="747000"/>
          </a:xfrm>
          <a:prstGeom prst="roundRect">
            <a:avLst>
              <a:gd fmla="val 16667" name="adj"/>
            </a:avLst>
          </a:prstGeom>
          <a:solidFill>
            <a:srgbClr val="CFE2F3">
              <a:alpha val="31009"/>
            </a:srgbClr>
          </a:solidFill>
          <a:ln>
            <a:noFill/>
          </a:ln>
        </p:spPr>
        <p:txBody>
          <a:bodyPr anchorCtr="0" anchor="ctr" bIns="0" lIns="91425" spcFirstLastPara="1" rIns="91425" wrap="square" tIns="0">
            <a:noAutofit/>
          </a:bodyPr>
          <a:lstStyle/>
          <a:p>
            <a:pPr indent="0" lvl="0" marL="719999" rtl="1" algn="r">
              <a:lnSpc>
                <a:spcPct val="130000"/>
              </a:lnSpc>
              <a:spcBef>
                <a:spcPts val="0"/>
              </a:spcBef>
              <a:spcAft>
                <a:spcPts val="0"/>
              </a:spcAft>
              <a:buNone/>
            </a:pPr>
            <a:r>
              <a:rPr lang="iw" sz="1200">
                <a:solidFill>
                  <a:schemeClr val="dk1"/>
                </a:solidFill>
                <a:latin typeface="Rubik"/>
                <a:ea typeface="Rubik"/>
                <a:cs typeface="Rubik"/>
                <a:sym typeface="Rubik"/>
              </a:rPr>
              <a:t>שימו לב! יצירת תרשים מטבלת צירים שמכילה סיכומים היא טעות נפוצה. הסיכומים מעוותים את התרשים. יש לוודא שטבלת הצירים שממנה מייצרים את התרשים אינה מכילה סיכומים.</a:t>
            </a:r>
            <a:endParaRPr/>
          </a:p>
        </p:txBody>
      </p:sp>
      <p:pic>
        <p:nvPicPr>
          <p:cNvPr id="111" name="Google Shape;111;p14"/>
          <p:cNvPicPr preferRelativeResize="0"/>
          <p:nvPr/>
        </p:nvPicPr>
        <p:blipFill>
          <a:blip r:embed="rId5">
            <a:alphaModFix/>
          </a:blip>
          <a:stretch>
            <a:fillRect/>
          </a:stretch>
        </p:blipFill>
        <p:spPr>
          <a:xfrm>
            <a:off x="7949200" y="2679750"/>
            <a:ext cx="519200" cy="519200"/>
          </a:xfrm>
          <a:prstGeom prst="rect">
            <a:avLst/>
          </a:prstGeom>
          <a:noFill/>
          <a:ln>
            <a:noFill/>
          </a:ln>
        </p:spPr>
      </p:pic>
      <p:sp>
        <p:nvSpPr>
          <p:cNvPr id="112" name="Google Shape;112;p14"/>
          <p:cNvSpPr txBox="1"/>
          <p:nvPr/>
        </p:nvSpPr>
        <p:spPr>
          <a:xfrm>
            <a:off x="380926" y="173760"/>
            <a:ext cx="8398500" cy="4617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800">
                <a:solidFill>
                  <a:srgbClr val="073763"/>
                </a:solidFill>
                <a:latin typeface="Rubik"/>
                <a:ea typeface="Rubik"/>
                <a:cs typeface="Rubik"/>
                <a:sym typeface="Rubik"/>
              </a:rPr>
              <a:t>סיכום שיעור מס' 13 - הכנת דשבורד בטבלת צירים</a:t>
            </a:r>
            <a:endParaRPr sz="1800">
              <a:solidFill>
                <a:srgbClr val="073763"/>
              </a:solidFill>
            </a:endParaRPr>
          </a:p>
        </p:txBody>
      </p:sp>
      <p:pic>
        <p:nvPicPr>
          <p:cNvPr id="113" name="Google Shape;113;p14"/>
          <p:cNvPicPr preferRelativeResize="0"/>
          <p:nvPr/>
        </p:nvPicPr>
        <p:blipFill>
          <a:blip r:embed="rId6">
            <a:alphaModFix/>
          </a:blip>
          <a:stretch>
            <a:fillRect/>
          </a:stretch>
        </p:blipFill>
        <p:spPr>
          <a:xfrm>
            <a:off x="7012050" y="201363"/>
            <a:ext cx="406450" cy="4064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